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wmf" ContentType="image/x-w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ppt/notesSlides/notesSlide204.xml" ContentType="application/vnd.openxmlformats-officedocument.presentationml.notesSlide+xml"/>
  <Override PartName="/ppt/notesSlides/notesSlide205.xml" ContentType="application/vnd.openxmlformats-officedocument.presentationml.notesSlide+xml"/>
  <Override PartName="/ppt/notesSlides/notesSlide206.xml" ContentType="application/vnd.openxmlformats-officedocument.presentationml.notesSlide+xml"/>
  <Override PartName="/ppt/notesSlides/notesSlide207.xml" ContentType="application/vnd.openxmlformats-officedocument.presentationml.notesSlide+xml"/>
  <Override PartName="/ppt/notesSlides/notesSlide208.xml" ContentType="application/vnd.openxmlformats-officedocument.presentationml.notesSlide+xml"/>
  <Override PartName="/ppt/notesSlides/notesSlide209.xml" ContentType="application/vnd.openxmlformats-officedocument.presentationml.notesSlide+xml"/>
  <Override PartName="/ppt/notesSlides/notesSlide21.xml" ContentType="application/vnd.openxmlformats-officedocument.presentationml.notesSlide+xml"/>
  <Override PartName="/ppt/notesSlides/notesSlide210.xml" ContentType="application/vnd.openxmlformats-officedocument.presentationml.notesSlide+xml"/>
  <Override PartName="/ppt/notesSlides/notesSlide211.xml" ContentType="application/vnd.openxmlformats-officedocument.presentationml.notesSlide+xml"/>
  <Override PartName="/ppt/notesSlides/notesSlide212.xml" ContentType="application/vnd.openxmlformats-officedocument.presentationml.notesSlide+xml"/>
  <Override PartName="/ppt/notesSlides/notesSlide213.xml" ContentType="application/vnd.openxmlformats-officedocument.presentationml.notesSlide+xml"/>
  <Override PartName="/ppt/notesSlides/notesSlide214.xml" ContentType="application/vnd.openxmlformats-officedocument.presentationml.notesSlide+xml"/>
  <Override PartName="/ppt/notesSlides/notesSlide215.xml" ContentType="application/vnd.openxmlformats-officedocument.presentationml.notesSlide+xml"/>
  <Override PartName="/ppt/notesSlides/notesSlide216.xml" ContentType="application/vnd.openxmlformats-officedocument.presentationml.notesSlide+xml"/>
  <Override PartName="/ppt/notesSlides/notesSlide217.xml" ContentType="application/vnd.openxmlformats-officedocument.presentationml.notesSlide+xml"/>
  <Override PartName="/ppt/notesSlides/notesSlide218.xml" ContentType="application/vnd.openxmlformats-officedocument.presentationml.notesSlide+xml"/>
  <Override PartName="/ppt/notesSlides/notesSlide219.xml" ContentType="application/vnd.openxmlformats-officedocument.presentationml.notesSlide+xml"/>
  <Override PartName="/ppt/notesSlides/notesSlide22.xml" ContentType="application/vnd.openxmlformats-officedocument.presentationml.notesSlide+xml"/>
  <Override PartName="/ppt/notesSlides/notesSlide220.xml" ContentType="application/vnd.openxmlformats-officedocument.presentationml.notesSlide+xml"/>
  <Override PartName="/ppt/notesSlides/notesSlide221.xml" ContentType="application/vnd.openxmlformats-officedocument.presentationml.notesSlide+xml"/>
  <Override PartName="/ppt/notesSlides/notesSlide222.xml" ContentType="application/vnd.openxmlformats-officedocument.presentationml.notesSlide+xml"/>
  <Override PartName="/ppt/notesSlides/notesSlide223.xml" ContentType="application/vnd.openxmlformats-officedocument.presentationml.notesSlide+xml"/>
  <Override PartName="/ppt/notesSlides/notesSlide224.xml" ContentType="application/vnd.openxmlformats-officedocument.presentationml.notesSlide+xml"/>
  <Override PartName="/ppt/notesSlides/notesSlide225.xml" ContentType="application/vnd.openxmlformats-officedocument.presentationml.notesSlide+xml"/>
  <Override PartName="/ppt/notesSlides/notesSlide226.xml" ContentType="application/vnd.openxmlformats-officedocument.presentationml.notesSlide+xml"/>
  <Override PartName="/ppt/notesSlides/notesSlide227.xml" ContentType="application/vnd.openxmlformats-officedocument.presentationml.notesSlide+xml"/>
  <Override PartName="/ppt/notesSlides/notesSlide228.xml" ContentType="application/vnd.openxmlformats-officedocument.presentationml.notesSlide+xml"/>
  <Override PartName="/ppt/notesSlides/notesSlide229.xml" ContentType="application/vnd.openxmlformats-officedocument.presentationml.notesSlide+xml"/>
  <Override PartName="/ppt/notesSlides/notesSlide23.xml" ContentType="application/vnd.openxmlformats-officedocument.presentationml.notesSlide+xml"/>
  <Override PartName="/ppt/notesSlides/notesSlide230.xml" ContentType="application/vnd.openxmlformats-officedocument.presentationml.notesSlide+xml"/>
  <Override PartName="/ppt/notesSlides/notesSlide231.xml" ContentType="application/vnd.openxmlformats-officedocument.presentationml.notesSlide+xml"/>
  <Override PartName="/ppt/notesSlides/notesSlide232.xml" ContentType="application/vnd.openxmlformats-officedocument.presentationml.notesSlide+xml"/>
  <Override PartName="/ppt/notesSlides/notesSlide233.xml" ContentType="application/vnd.openxmlformats-officedocument.presentationml.notesSlide+xml"/>
  <Override PartName="/ppt/notesSlides/notesSlide234.xml" ContentType="application/vnd.openxmlformats-officedocument.presentationml.notesSlide+xml"/>
  <Override PartName="/ppt/notesSlides/notesSlide235.xml" ContentType="application/vnd.openxmlformats-officedocument.presentationml.notesSlide+xml"/>
  <Override PartName="/ppt/notesSlides/notesSlide236.xml" ContentType="application/vnd.openxmlformats-officedocument.presentationml.notesSlide+xml"/>
  <Override PartName="/ppt/notesSlides/notesSlide237.xml" ContentType="application/vnd.openxmlformats-officedocument.presentationml.notesSlide+xml"/>
  <Override PartName="/ppt/notesSlides/notesSlide238.xml" ContentType="application/vnd.openxmlformats-officedocument.presentationml.notesSlide+xml"/>
  <Override PartName="/ppt/notesSlides/notesSlide239.xml" ContentType="application/vnd.openxmlformats-officedocument.presentationml.notesSlide+xml"/>
  <Override PartName="/ppt/notesSlides/notesSlide24.xml" ContentType="application/vnd.openxmlformats-officedocument.presentationml.notesSlide+xml"/>
  <Override PartName="/ppt/notesSlides/notesSlide240.xml" ContentType="application/vnd.openxmlformats-officedocument.presentationml.notesSlide+xml"/>
  <Override PartName="/ppt/notesSlides/notesSlide241.xml" ContentType="application/vnd.openxmlformats-officedocument.presentationml.notesSlide+xml"/>
  <Override PartName="/ppt/notesSlides/notesSlide242.xml" ContentType="application/vnd.openxmlformats-officedocument.presentationml.notesSlide+xml"/>
  <Override PartName="/ppt/notesSlides/notesSlide243.xml" ContentType="application/vnd.openxmlformats-officedocument.presentationml.notesSlide+xml"/>
  <Override PartName="/ppt/notesSlides/notesSlide244.xml" ContentType="application/vnd.openxmlformats-officedocument.presentationml.notesSlide+xml"/>
  <Override PartName="/ppt/notesSlides/notesSlide245.xml" ContentType="application/vnd.openxmlformats-officedocument.presentationml.notesSlide+xml"/>
  <Override PartName="/ppt/notesSlides/notesSlide246.xml" ContentType="application/vnd.openxmlformats-officedocument.presentationml.notesSlide+xml"/>
  <Override PartName="/ppt/notesSlides/notesSlide247.xml" ContentType="application/vnd.openxmlformats-officedocument.presentationml.notesSlide+xml"/>
  <Override PartName="/ppt/notesSlides/notesSlide248.xml" ContentType="application/vnd.openxmlformats-officedocument.presentationml.notesSlide+xml"/>
  <Override PartName="/ppt/notesSlides/notesSlide249.xml" ContentType="application/vnd.openxmlformats-officedocument.presentationml.notesSlide+xml"/>
  <Override PartName="/ppt/notesSlides/notesSlide25.xml" ContentType="application/vnd.openxmlformats-officedocument.presentationml.notesSlide+xml"/>
  <Override PartName="/ppt/notesSlides/notesSlide250.xml" ContentType="application/vnd.openxmlformats-officedocument.presentationml.notesSlide+xml"/>
  <Override PartName="/ppt/notesSlides/notesSlide251.xml" ContentType="application/vnd.openxmlformats-officedocument.presentationml.notesSlide+xml"/>
  <Override PartName="/ppt/notesSlides/notesSlide252.xml" ContentType="application/vnd.openxmlformats-officedocument.presentationml.notesSlide+xml"/>
  <Override PartName="/ppt/notesSlides/notesSlide253.xml" ContentType="application/vnd.openxmlformats-officedocument.presentationml.notesSlide+xml"/>
  <Override PartName="/ppt/notesSlides/notesSlide254.xml" ContentType="application/vnd.openxmlformats-officedocument.presentationml.notesSlide+xml"/>
  <Override PartName="/ppt/notesSlides/notesSlide255.xml" ContentType="application/vnd.openxmlformats-officedocument.presentationml.notesSlide+xml"/>
  <Override PartName="/ppt/notesSlides/notesSlide256.xml" ContentType="application/vnd.openxmlformats-officedocument.presentationml.notesSlide+xml"/>
  <Override PartName="/ppt/notesSlides/notesSlide257.xml" ContentType="application/vnd.openxmlformats-officedocument.presentationml.notesSlide+xml"/>
  <Override PartName="/ppt/notesSlides/notesSlide258.xml" ContentType="application/vnd.openxmlformats-officedocument.presentationml.notesSlide+xml"/>
  <Override PartName="/ppt/notesSlides/notesSlide259.xml" ContentType="application/vnd.openxmlformats-officedocument.presentationml.notesSlide+xml"/>
  <Override PartName="/ppt/notesSlides/notesSlide26.xml" ContentType="application/vnd.openxmlformats-officedocument.presentationml.notesSlide+xml"/>
  <Override PartName="/ppt/notesSlides/notesSlide260.xml" ContentType="application/vnd.openxmlformats-officedocument.presentationml.notesSlide+xml"/>
  <Override PartName="/ppt/notesSlides/notesSlide261.xml" ContentType="application/vnd.openxmlformats-officedocument.presentationml.notesSlide+xml"/>
  <Override PartName="/ppt/notesSlides/notesSlide262.xml" ContentType="application/vnd.openxmlformats-officedocument.presentationml.notesSlide+xml"/>
  <Override PartName="/ppt/notesSlides/notesSlide263.xml" ContentType="application/vnd.openxmlformats-officedocument.presentationml.notesSlide+xml"/>
  <Override PartName="/ppt/notesSlides/notesSlide264.xml" ContentType="application/vnd.openxmlformats-officedocument.presentationml.notesSlide+xml"/>
  <Override PartName="/ppt/notesSlides/notesSlide265.xml" ContentType="application/vnd.openxmlformats-officedocument.presentationml.notesSlide+xml"/>
  <Override PartName="/ppt/notesSlides/notesSlide266.xml" ContentType="application/vnd.openxmlformats-officedocument.presentationml.notesSlide+xml"/>
  <Override PartName="/ppt/notesSlides/notesSlide267.xml" ContentType="application/vnd.openxmlformats-officedocument.presentationml.notesSlide+xml"/>
  <Override PartName="/ppt/notesSlides/notesSlide268.xml" ContentType="application/vnd.openxmlformats-officedocument.presentationml.notesSlide+xml"/>
  <Override PartName="/ppt/notesSlides/notesSlide269.xml" ContentType="application/vnd.openxmlformats-officedocument.presentationml.notesSlide+xml"/>
  <Override PartName="/ppt/notesSlides/notesSlide27.xml" ContentType="application/vnd.openxmlformats-officedocument.presentationml.notesSlide+xml"/>
  <Override PartName="/ppt/notesSlides/notesSlide270.xml" ContentType="application/vnd.openxmlformats-officedocument.presentationml.notesSlide+xml"/>
  <Override PartName="/ppt/notesSlides/notesSlide271.xml" ContentType="application/vnd.openxmlformats-officedocument.presentationml.notesSlide+xml"/>
  <Override PartName="/ppt/notesSlides/notesSlide272.xml" ContentType="application/vnd.openxmlformats-officedocument.presentationml.notesSlide+xml"/>
  <Override PartName="/ppt/notesSlides/notesSlide273.xml" ContentType="application/vnd.openxmlformats-officedocument.presentationml.notesSlide+xml"/>
  <Override PartName="/ppt/notesSlides/notesSlide274.xml" ContentType="application/vnd.openxmlformats-officedocument.presentationml.notesSlide+xml"/>
  <Override PartName="/ppt/notesSlides/notesSlide275.xml" ContentType="application/vnd.openxmlformats-officedocument.presentationml.notesSlide+xml"/>
  <Override PartName="/ppt/notesSlides/notesSlide276.xml" ContentType="application/vnd.openxmlformats-officedocument.presentationml.notesSlide+xml"/>
  <Override PartName="/ppt/notesSlides/notesSlide277.xml" ContentType="application/vnd.openxmlformats-officedocument.presentationml.notesSlide+xml"/>
  <Override PartName="/ppt/notesSlides/notesSlide278.xml" ContentType="application/vnd.openxmlformats-officedocument.presentationml.notesSlide+xml"/>
  <Override PartName="/ppt/notesSlides/notesSlide279.xml" ContentType="application/vnd.openxmlformats-officedocument.presentationml.notesSlide+xml"/>
  <Override PartName="/ppt/notesSlides/notesSlide28.xml" ContentType="application/vnd.openxmlformats-officedocument.presentationml.notesSlide+xml"/>
  <Override PartName="/ppt/notesSlides/notesSlide280.xml" ContentType="application/vnd.openxmlformats-officedocument.presentationml.notesSlide+xml"/>
  <Override PartName="/ppt/notesSlides/notesSlide281.xml" ContentType="application/vnd.openxmlformats-officedocument.presentationml.notesSlide+xml"/>
  <Override PartName="/ppt/notesSlides/notesSlide282.xml" ContentType="application/vnd.openxmlformats-officedocument.presentationml.notesSlide+xml"/>
  <Override PartName="/ppt/notesSlides/notesSlide283.xml" ContentType="application/vnd.openxmlformats-officedocument.presentationml.notesSlide+xml"/>
  <Override PartName="/ppt/notesSlides/notesSlide284.xml" ContentType="application/vnd.openxmlformats-officedocument.presentationml.notesSlide+xml"/>
  <Override PartName="/ppt/notesSlides/notesSlide285.xml" ContentType="application/vnd.openxmlformats-officedocument.presentationml.notesSlide+xml"/>
  <Override PartName="/ppt/notesSlides/notesSlide286.xml" ContentType="application/vnd.openxmlformats-officedocument.presentationml.notesSlide+xml"/>
  <Override PartName="/ppt/notesSlides/notesSlide287.xml" ContentType="application/vnd.openxmlformats-officedocument.presentationml.notesSlide+xml"/>
  <Override PartName="/ppt/notesSlides/notesSlide288.xml" ContentType="application/vnd.openxmlformats-officedocument.presentationml.notesSlide+xml"/>
  <Override PartName="/ppt/notesSlides/notesSlide289.xml" ContentType="application/vnd.openxmlformats-officedocument.presentationml.notesSlide+xml"/>
  <Override PartName="/ppt/notesSlides/notesSlide29.xml" ContentType="application/vnd.openxmlformats-officedocument.presentationml.notesSlide+xml"/>
  <Override PartName="/ppt/notesSlides/notesSlide290.xml" ContentType="application/vnd.openxmlformats-officedocument.presentationml.notesSlide+xml"/>
  <Override PartName="/ppt/notesSlides/notesSlide291.xml" ContentType="application/vnd.openxmlformats-officedocument.presentationml.notesSlide+xml"/>
  <Override PartName="/ppt/notesSlides/notesSlide292.xml" ContentType="application/vnd.openxmlformats-officedocument.presentationml.notesSlide+xml"/>
  <Override PartName="/ppt/notesSlides/notesSlide293.xml" ContentType="application/vnd.openxmlformats-officedocument.presentationml.notesSlide+xml"/>
  <Override PartName="/ppt/notesSlides/notesSlide294.xml" ContentType="application/vnd.openxmlformats-officedocument.presentationml.notesSlide+xml"/>
  <Override PartName="/ppt/notesSlides/notesSlide295.xml" ContentType="application/vnd.openxmlformats-officedocument.presentationml.notesSlide+xml"/>
  <Override PartName="/ppt/notesSlides/notesSlide296.xml" ContentType="application/vnd.openxmlformats-officedocument.presentationml.notesSlide+xml"/>
  <Override PartName="/ppt/notesSlides/notesSlide297.xml" ContentType="application/vnd.openxmlformats-officedocument.presentationml.notesSlide+xml"/>
  <Override PartName="/ppt/notesSlides/notesSlide298.xml" ContentType="application/vnd.openxmlformats-officedocument.presentationml.notesSlide+xml"/>
  <Override PartName="/ppt/notesSlides/notesSlide29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00.xml" ContentType="application/vnd.openxmlformats-officedocument.presentationml.notesSlide+xml"/>
  <Override PartName="/ppt/notesSlides/notesSlide301.xml" ContentType="application/vnd.openxmlformats-officedocument.presentationml.notesSlide+xml"/>
  <Override PartName="/ppt/notesSlides/notesSlide302.xml" ContentType="application/vnd.openxmlformats-officedocument.presentationml.notesSlide+xml"/>
  <Override PartName="/ppt/notesSlides/notesSlide303.xml" ContentType="application/vnd.openxmlformats-officedocument.presentationml.notesSlide+xml"/>
  <Override PartName="/ppt/notesSlides/notesSlide304.xml" ContentType="application/vnd.openxmlformats-officedocument.presentationml.notesSlide+xml"/>
  <Override PartName="/ppt/notesSlides/notesSlide305.xml" ContentType="application/vnd.openxmlformats-officedocument.presentationml.notesSlide+xml"/>
  <Override PartName="/ppt/notesSlides/notesSlide306.xml" ContentType="application/vnd.openxmlformats-officedocument.presentationml.notesSlide+xml"/>
  <Override PartName="/ppt/notesSlides/notesSlide307.xml" ContentType="application/vnd.openxmlformats-officedocument.presentationml.notesSlide+xml"/>
  <Override PartName="/ppt/notesSlides/notesSlide308.xml" ContentType="application/vnd.openxmlformats-officedocument.presentationml.notesSlide+xml"/>
  <Override PartName="/ppt/notesSlides/notesSlide309.xml" ContentType="application/vnd.openxmlformats-officedocument.presentationml.notesSlide+xml"/>
  <Override PartName="/ppt/notesSlides/notesSlide31.xml" ContentType="application/vnd.openxmlformats-officedocument.presentationml.notesSlide+xml"/>
  <Override PartName="/ppt/notesSlides/notesSlide310.xml" ContentType="application/vnd.openxmlformats-officedocument.presentationml.notesSlide+xml"/>
  <Override PartName="/ppt/notesSlides/notesSlide311.xml" ContentType="application/vnd.openxmlformats-officedocument.presentationml.notesSlide+xml"/>
  <Override PartName="/ppt/notesSlides/notesSlide312.xml" ContentType="application/vnd.openxmlformats-officedocument.presentationml.notesSlide+xml"/>
  <Override PartName="/ppt/notesSlides/notesSlide313.xml" ContentType="application/vnd.openxmlformats-officedocument.presentationml.notesSlide+xml"/>
  <Override PartName="/ppt/notesSlides/notesSlide314.xml" ContentType="application/vnd.openxmlformats-officedocument.presentationml.notesSlide+xml"/>
  <Override PartName="/ppt/notesSlides/notesSlide315.xml" ContentType="application/vnd.openxmlformats-officedocument.presentationml.notesSlide+xml"/>
  <Override PartName="/ppt/notesSlides/notesSlide316.xml" ContentType="application/vnd.openxmlformats-officedocument.presentationml.notesSlide+xml"/>
  <Override PartName="/ppt/notesSlides/notesSlide317.xml" ContentType="application/vnd.openxmlformats-officedocument.presentationml.notesSlide+xml"/>
  <Override PartName="/ppt/notesSlides/notesSlide318.xml" ContentType="application/vnd.openxmlformats-officedocument.presentationml.notesSlide+xml"/>
  <Override PartName="/ppt/notesSlides/notesSlide319.xml" ContentType="application/vnd.openxmlformats-officedocument.presentationml.notesSlide+xml"/>
  <Override PartName="/ppt/notesSlides/notesSlide32.xml" ContentType="application/vnd.openxmlformats-officedocument.presentationml.notesSlide+xml"/>
  <Override PartName="/ppt/notesSlides/notesSlide320.xml" ContentType="application/vnd.openxmlformats-officedocument.presentationml.notesSlide+xml"/>
  <Override PartName="/ppt/notesSlides/notesSlide321.xml" ContentType="application/vnd.openxmlformats-officedocument.presentationml.notesSlide+xml"/>
  <Override PartName="/ppt/notesSlides/notesSlide322.xml" ContentType="application/vnd.openxmlformats-officedocument.presentationml.notesSlide+xml"/>
  <Override PartName="/ppt/notesSlides/notesSlide323.xml" ContentType="application/vnd.openxmlformats-officedocument.presentationml.notesSlide+xml"/>
  <Override PartName="/ppt/notesSlides/notesSlide324.xml" ContentType="application/vnd.openxmlformats-officedocument.presentationml.notesSlide+xml"/>
  <Override PartName="/ppt/notesSlides/notesSlide325.xml" ContentType="application/vnd.openxmlformats-officedocument.presentationml.notesSlide+xml"/>
  <Override PartName="/ppt/notesSlides/notesSlide326.xml" ContentType="application/vnd.openxmlformats-officedocument.presentationml.notesSlide+xml"/>
  <Override PartName="/ppt/notesSlides/notesSlide327.xml" ContentType="application/vnd.openxmlformats-officedocument.presentationml.notesSlide+xml"/>
  <Override PartName="/ppt/notesSlides/notesSlide328.xml" ContentType="application/vnd.openxmlformats-officedocument.presentationml.notesSlide+xml"/>
  <Override PartName="/ppt/notesSlides/notesSlide329.xml" ContentType="application/vnd.openxmlformats-officedocument.presentationml.notesSlide+xml"/>
  <Override PartName="/ppt/notesSlides/notesSlide33.xml" ContentType="application/vnd.openxmlformats-officedocument.presentationml.notesSlide+xml"/>
  <Override PartName="/ppt/notesSlides/notesSlide330.xml" ContentType="application/vnd.openxmlformats-officedocument.presentationml.notesSlide+xml"/>
  <Override PartName="/ppt/notesSlides/notesSlide331.xml" ContentType="application/vnd.openxmlformats-officedocument.presentationml.notesSlide+xml"/>
  <Override PartName="/ppt/notesSlides/notesSlide332.xml" ContentType="application/vnd.openxmlformats-officedocument.presentationml.notesSlide+xml"/>
  <Override PartName="/ppt/notesSlides/notesSlide333.xml" ContentType="application/vnd.openxmlformats-officedocument.presentationml.notesSlide+xml"/>
  <Override PartName="/ppt/notesSlides/notesSlide334.xml" ContentType="application/vnd.openxmlformats-officedocument.presentationml.notesSlide+xml"/>
  <Override PartName="/ppt/notesSlides/notesSlide335.xml" ContentType="application/vnd.openxmlformats-officedocument.presentationml.notesSlide+xml"/>
  <Override PartName="/ppt/notesSlides/notesSlide336.xml" ContentType="application/vnd.openxmlformats-officedocument.presentationml.notesSlide+xml"/>
  <Override PartName="/ppt/notesSlides/notesSlide337.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342"/>
  </p:handoutMasterIdLst>
  <p:sldIdLst>
    <p:sldId id="621" r:id="rId3"/>
    <p:sldId id="260" r:id="rId4"/>
    <p:sldId id="261" r:id="rId6"/>
    <p:sldId id="262"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7" r:id="rId40"/>
    <p:sldId id="298" r:id="rId41"/>
    <p:sldId id="299" r:id="rId42"/>
    <p:sldId id="301" r:id="rId43"/>
    <p:sldId id="302" r:id="rId44"/>
    <p:sldId id="303" r:id="rId45"/>
    <p:sldId id="304" r:id="rId46"/>
    <p:sldId id="305" r:id="rId47"/>
    <p:sldId id="306" r:id="rId48"/>
    <p:sldId id="308" r:id="rId49"/>
    <p:sldId id="309" r:id="rId50"/>
    <p:sldId id="310" r:id="rId51"/>
    <p:sldId id="311" r:id="rId52"/>
    <p:sldId id="312" r:id="rId53"/>
    <p:sldId id="313" r:id="rId54"/>
    <p:sldId id="314" r:id="rId55"/>
    <p:sldId id="315" r:id="rId56"/>
    <p:sldId id="316" r:id="rId57"/>
    <p:sldId id="317" r:id="rId58"/>
    <p:sldId id="319" r:id="rId59"/>
    <p:sldId id="320" r:id="rId60"/>
    <p:sldId id="321" r:id="rId61"/>
    <p:sldId id="323" r:id="rId62"/>
    <p:sldId id="324" r:id="rId63"/>
    <p:sldId id="325" r:id="rId64"/>
    <p:sldId id="326" r:id="rId65"/>
    <p:sldId id="327" r:id="rId66"/>
    <p:sldId id="328" r:id="rId67"/>
    <p:sldId id="329" r:id="rId68"/>
    <p:sldId id="331" r:id="rId69"/>
    <p:sldId id="332" r:id="rId70"/>
    <p:sldId id="333" r:id="rId71"/>
    <p:sldId id="334" r:id="rId72"/>
    <p:sldId id="335" r:id="rId73"/>
    <p:sldId id="336" r:id="rId74"/>
    <p:sldId id="337" r:id="rId75"/>
    <p:sldId id="338" r:id="rId76"/>
    <p:sldId id="339" r:id="rId77"/>
    <p:sldId id="340" r:id="rId78"/>
    <p:sldId id="341" r:id="rId79"/>
    <p:sldId id="342" r:id="rId80"/>
    <p:sldId id="343" r:id="rId81"/>
    <p:sldId id="344" r:id="rId82"/>
    <p:sldId id="345" r:id="rId83"/>
    <p:sldId id="346" r:id="rId84"/>
    <p:sldId id="347" r:id="rId85"/>
    <p:sldId id="348" r:id="rId86"/>
    <p:sldId id="349" r:id="rId87"/>
    <p:sldId id="350" r:id="rId88"/>
    <p:sldId id="351" r:id="rId89"/>
    <p:sldId id="352" r:id="rId90"/>
    <p:sldId id="353" r:id="rId91"/>
    <p:sldId id="354" r:id="rId92"/>
    <p:sldId id="355" r:id="rId93"/>
    <p:sldId id="356" r:id="rId94"/>
    <p:sldId id="357" r:id="rId95"/>
    <p:sldId id="358" r:id="rId96"/>
    <p:sldId id="359" r:id="rId97"/>
    <p:sldId id="360" r:id="rId98"/>
    <p:sldId id="361" r:id="rId99"/>
    <p:sldId id="362" r:id="rId100"/>
    <p:sldId id="363" r:id="rId101"/>
    <p:sldId id="364" r:id="rId102"/>
    <p:sldId id="365" r:id="rId103"/>
    <p:sldId id="366" r:id="rId104"/>
    <p:sldId id="367" r:id="rId105"/>
    <p:sldId id="368" r:id="rId106"/>
    <p:sldId id="369" r:id="rId107"/>
    <p:sldId id="370" r:id="rId108"/>
    <p:sldId id="372" r:id="rId109"/>
    <p:sldId id="373" r:id="rId110"/>
    <p:sldId id="374" r:id="rId111"/>
    <p:sldId id="375" r:id="rId112"/>
    <p:sldId id="376" r:id="rId113"/>
    <p:sldId id="377" r:id="rId114"/>
    <p:sldId id="378" r:id="rId115"/>
    <p:sldId id="379" r:id="rId116"/>
    <p:sldId id="380" r:id="rId117"/>
    <p:sldId id="382" r:id="rId118"/>
    <p:sldId id="383" r:id="rId119"/>
    <p:sldId id="384" r:id="rId120"/>
    <p:sldId id="385" r:id="rId121"/>
    <p:sldId id="386" r:id="rId122"/>
    <p:sldId id="387" r:id="rId123"/>
    <p:sldId id="389" r:id="rId124"/>
    <p:sldId id="390" r:id="rId125"/>
    <p:sldId id="391" r:id="rId126"/>
    <p:sldId id="392" r:id="rId127"/>
    <p:sldId id="393" r:id="rId128"/>
    <p:sldId id="394" r:id="rId129"/>
    <p:sldId id="396" r:id="rId130"/>
    <p:sldId id="397" r:id="rId131"/>
    <p:sldId id="398" r:id="rId132"/>
    <p:sldId id="399" r:id="rId133"/>
    <p:sldId id="400" r:id="rId134"/>
    <p:sldId id="401" r:id="rId135"/>
    <p:sldId id="403" r:id="rId136"/>
    <p:sldId id="404" r:id="rId137"/>
    <p:sldId id="405" r:id="rId138"/>
    <p:sldId id="407" r:id="rId139"/>
    <p:sldId id="408" r:id="rId140"/>
    <p:sldId id="409" r:id="rId141"/>
    <p:sldId id="410" r:id="rId142"/>
    <p:sldId id="411" r:id="rId143"/>
    <p:sldId id="412" r:id="rId144"/>
    <p:sldId id="413" r:id="rId145"/>
    <p:sldId id="414" r:id="rId146"/>
    <p:sldId id="415" r:id="rId147"/>
    <p:sldId id="416" r:id="rId148"/>
    <p:sldId id="417" r:id="rId149"/>
    <p:sldId id="418" r:id="rId150"/>
    <p:sldId id="419" r:id="rId151"/>
    <p:sldId id="420" r:id="rId152"/>
    <p:sldId id="421" r:id="rId153"/>
    <p:sldId id="422" r:id="rId154"/>
    <p:sldId id="423" r:id="rId155"/>
    <p:sldId id="424" r:id="rId156"/>
    <p:sldId id="425" r:id="rId157"/>
    <p:sldId id="426" r:id="rId158"/>
    <p:sldId id="427" r:id="rId159"/>
    <p:sldId id="428" r:id="rId160"/>
    <p:sldId id="429" r:id="rId161"/>
    <p:sldId id="430" r:id="rId162"/>
    <p:sldId id="431" r:id="rId163"/>
    <p:sldId id="432" r:id="rId164"/>
    <p:sldId id="433" r:id="rId165"/>
    <p:sldId id="434" r:id="rId166"/>
    <p:sldId id="435" r:id="rId167"/>
    <p:sldId id="436" r:id="rId168"/>
    <p:sldId id="437" r:id="rId169"/>
    <p:sldId id="438" r:id="rId170"/>
    <p:sldId id="439" r:id="rId171"/>
    <p:sldId id="440" r:id="rId172"/>
    <p:sldId id="441" r:id="rId173"/>
    <p:sldId id="442" r:id="rId174"/>
    <p:sldId id="443" r:id="rId175"/>
    <p:sldId id="444" r:id="rId176"/>
    <p:sldId id="445" r:id="rId177"/>
    <p:sldId id="446" r:id="rId178"/>
    <p:sldId id="447" r:id="rId179"/>
    <p:sldId id="448" r:id="rId180"/>
    <p:sldId id="449" r:id="rId181"/>
    <p:sldId id="450" r:id="rId182"/>
    <p:sldId id="451" r:id="rId183"/>
    <p:sldId id="452" r:id="rId184"/>
    <p:sldId id="453" r:id="rId185"/>
    <p:sldId id="454" r:id="rId186"/>
    <p:sldId id="455" r:id="rId187"/>
    <p:sldId id="456" r:id="rId188"/>
    <p:sldId id="457" r:id="rId189"/>
    <p:sldId id="459" r:id="rId190"/>
    <p:sldId id="460" r:id="rId191"/>
    <p:sldId id="461" r:id="rId192"/>
    <p:sldId id="462" r:id="rId193"/>
    <p:sldId id="463" r:id="rId194"/>
    <p:sldId id="464" r:id="rId195"/>
    <p:sldId id="465" r:id="rId196"/>
    <p:sldId id="466" r:id="rId197"/>
    <p:sldId id="468" r:id="rId198"/>
    <p:sldId id="469" r:id="rId199"/>
    <p:sldId id="470" r:id="rId200"/>
    <p:sldId id="471" r:id="rId201"/>
    <p:sldId id="472" r:id="rId202"/>
    <p:sldId id="473" r:id="rId203"/>
    <p:sldId id="474" r:id="rId204"/>
    <p:sldId id="475" r:id="rId205"/>
    <p:sldId id="477" r:id="rId206"/>
    <p:sldId id="478" r:id="rId207"/>
    <p:sldId id="479" r:id="rId208"/>
    <p:sldId id="480" r:id="rId209"/>
    <p:sldId id="482" r:id="rId210"/>
    <p:sldId id="483" r:id="rId211"/>
    <p:sldId id="484" r:id="rId212"/>
    <p:sldId id="485" r:id="rId213"/>
    <p:sldId id="486" r:id="rId214"/>
    <p:sldId id="487" r:id="rId215"/>
    <p:sldId id="488" r:id="rId216"/>
    <p:sldId id="489" r:id="rId217"/>
    <p:sldId id="490" r:id="rId218"/>
    <p:sldId id="491" r:id="rId219"/>
    <p:sldId id="492" r:id="rId220"/>
    <p:sldId id="493" r:id="rId221"/>
    <p:sldId id="494" r:id="rId222"/>
    <p:sldId id="495" r:id="rId223"/>
    <p:sldId id="496" r:id="rId224"/>
    <p:sldId id="497" r:id="rId225"/>
    <p:sldId id="498" r:id="rId226"/>
    <p:sldId id="499" r:id="rId227"/>
    <p:sldId id="500" r:id="rId228"/>
    <p:sldId id="501" r:id="rId229"/>
    <p:sldId id="502" r:id="rId230"/>
    <p:sldId id="503" r:id="rId231"/>
    <p:sldId id="504" r:id="rId232"/>
    <p:sldId id="505" r:id="rId233"/>
    <p:sldId id="506" r:id="rId234"/>
    <p:sldId id="507" r:id="rId235"/>
    <p:sldId id="508" r:id="rId236"/>
    <p:sldId id="509" r:id="rId237"/>
    <p:sldId id="510" r:id="rId238"/>
    <p:sldId id="511" r:id="rId239"/>
    <p:sldId id="512" r:id="rId240"/>
    <p:sldId id="513" r:id="rId241"/>
    <p:sldId id="514" r:id="rId242"/>
    <p:sldId id="515" r:id="rId243"/>
    <p:sldId id="516" r:id="rId244"/>
    <p:sldId id="517" r:id="rId245"/>
    <p:sldId id="518" r:id="rId246"/>
    <p:sldId id="519" r:id="rId247"/>
    <p:sldId id="521" r:id="rId248"/>
    <p:sldId id="522" r:id="rId249"/>
    <p:sldId id="523" r:id="rId250"/>
    <p:sldId id="524" r:id="rId251"/>
    <p:sldId id="525" r:id="rId252"/>
    <p:sldId id="526" r:id="rId253"/>
    <p:sldId id="527" r:id="rId254"/>
    <p:sldId id="528" r:id="rId255"/>
    <p:sldId id="529" r:id="rId256"/>
    <p:sldId id="530" r:id="rId257"/>
    <p:sldId id="531" r:id="rId258"/>
    <p:sldId id="532" r:id="rId259"/>
    <p:sldId id="533" r:id="rId260"/>
    <p:sldId id="534" r:id="rId261"/>
    <p:sldId id="535" r:id="rId262"/>
    <p:sldId id="536" r:id="rId263"/>
    <p:sldId id="537" r:id="rId264"/>
    <p:sldId id="538" r:id="rId265"/>
    <p:sldId id="539" r:id="rId266"/>
    <p:sldId id="541" r:id="rId267"/>
    <p:sldId id="542" r:id="rId268"/>
    <p:sldId id="543" r:id="rId269"/>
    <p:sldId id="544" r:id="rId270"/>
    <p:sldId id="545" r:id="rId271"/>
    <p:sldId id="546" r:id="rId272"/>
    <p:sldId id="547" r:id="rId273"/>
    <p:sldId id="548" r:id="rId274"/>
    <p:sldId id="549" r:id="rId275"/>
    <p:sldId id="550" r:id="rId276"/>
    <p:sldId id="551" r:id="rId277"/>
    <p:sldId id="553" r:id="rId278"/>
    <p:sldId id="554" r:id="rId279"/>
    <p:sldId id="555" r:id="rId280"/>
    <p:sldId id="556" r:id="rId281"/>
    <p:sldId id="557" r:id="rId282"/>
    <p:sldId id="558" r:id="rId283"/>
    <p:sldId id="560" r:id="rId284"/>
    <p:sldId id="561" r:id="rId285"/>
    <p:sldId id="562" r:id="rId286"/>
    <p:sldId id="563" r:id="rId287"/>
    <p:sldId id="564" r:id="rId288"/>
    <p:sldId id="565" r:id="rId289"/>
    <p:sldId id="566" r:id="rId290"/>
    <p:sldId id="567" r:id="rId291"/>
    <p:sldId id="568" r:id="rId292"/>
    <p:sldId id="569" r:id="rId293"/>
    <p:sldId id="570" r:id="rId294"/>
    <p:sldId id="571" r:id="rId295"/>
    <p:sldId id="572" r:id="rId296"/>
    <p:sldId id="573" r:id="rId297"/>
    <p:sldId id="574" r:id="rId298"/>
    <p:sldId id="575" r:id="rId299"/>
    <p:sldId id="576" r:id="rId300"/>
    <p:sldId id="577" r:id="rId301"/>
    <p:sldId id="578" r:id="rId302"/>
    <p:sldId id="579" r:id="rId303"/>
    <p:sldId id="580" r:id="rId304"/>
    <p:sldId id="581" r:id="rId305"/>
    <p:sldId id="582" r:id="rId306"/>
    <p:sldId id="583" r:id="rId307"/>
    <p:sldId id="584" r:id="rId308"/>
    <p:sldId id="585" r:id="rId309"/>
    <p:sldId id="586" r:id="rId310"/>
    <p:sldId id="587" r:id="rId311"/>
    <p:sldId id="588" r:id="rId312"/>
    <p:sldId id="589" r:id="rId313"/>
    <p:sldId id="590" r:id="rId314"/>
    <p:sldId id="591" r:id="rId315"/>
    <p:sldId id="592" r:id="rId316"/>
    <p:sldId id="594" r:id="rId317"/>
    <p:sldId id="595" r:id="rId318"/>
    <p:sldId id="596" r:id="rId319"/>
    <p:sldId id="597" r:id="rId320"/>
    <p:sldId id="598" r:id="rId321"/>
    <p:sldId id="599" r:id="rId322"/>
    <p:sldId id="600" r:id="rId323"/>
    <p:sldId id="601" r:id="rId324"/>
    <p:sldId id="602" r:id="rId325"/>
    <p:sldId id="603" r:id="rId326"/>
    <p:sldId id="604" r:id="rId327"/>
    <p:sldId id="605" r:id="rId328"/>
    <p:sldId id="606" r:id="rId329"/>
    <p:sldId id="607" r:id="rId330"/>
    <p:sldId id="608" r:id="rId331"/>
    <p:sldId id="609" r:id="rId332"/>
    <p:sldId id="611" r:id="rId333"/>
    <p:sldId id="612" r:id="rId334"/>
    <p:sldId id="613" r:id="rId335"/>
    <p:sldId id="614" r:id="rId336"/>
    <p:sldId id="615" r:id="rId337"/>
    <p:sldId id="616" r:id="rId338"/>
    <p:sldId id="618" r:id="rId339"/>
    <p:sldId id="619" r:id="rId340"/>
    <p:sldId id="620" r:id="rId341"/>
  </p:sldIdLst>
  <p:sldSz cx="9144000" cy="684022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78142" autoAdjust="0"/>
  </p:normalViewPr>
  <p:slideViewPr>
    <p:cSldViewPr>
      <p:cViewPr>
        <p:scale>
          <a:sx n="50" d="100"/>
          <a:sy n="50" d="100"/>
        </p:scale>
        <p:origin x="-1734" y="-426"/>
      </p:cViewPr>
      <p:guideLst>
        <p:guide orient="horz" pos="2160"/>
        <p:guide pos="340"/>
      </p:guideLst>
    </p:cSldViewPr>
  </p:slideViewPr>
  <p:notesTextViewPr>
    <p:cViewPr>
      <p:scale>
        <a:sx n="100" d="100"/>
        <a:sy n="100" d="100"/>
      </p:scale>
      <p:origin x="0" y="0"/>
    </p:cViewPr>
  </p:notesTextViewPr>
  <p:notesViewPr>
    <p:cSldViewPr showGuides="1">
      <p:cViewPr varScale="1">
        <p:scale>
          <a:sx n="49" d="100"/>
          <a:sy n="49" d="100"/>
        </p:scale>
        <p:origin x="-2784"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5" Type="http://schemas.openxmlformats.org/officeDocument/2006/relationships/tableStyles" Target="tableStyles.xml"/><Relationship Id="rId344" Type="http://schemas.openxmlformats.org/officeDocument/2006/relationships/viewProps" Target="viewProps.xml"/><Relationship Id="rId343" Type="http://schemas.openxmlformats.org/officeDocument/2006/relationships/presProps" Target="presProps.xml"/><Relationship Id="rId342" Type="http://schemas.openxmlformats.org/officeDocument/2006/relationships/handoutMaster" Target="handoutMasters/handoutMaster1.xml"/><Relationship Id="rId341" Type="http://schemas.openxmlformats.org/officeDocument/2006/relationships/slide" Target="slides/slide338.xml"/><Relationship Id="rId340" Type="http://schemas.openxmlformats.org/officeDocument/2006/relationships/slide" Target="slides/slide337.xml"/><Relationship Id="rId34" Type="http://schemas.openxmlformats.org/officeDocument/2006/relationships/slide" Target="slides/slide31.xml"/><Relationship Id="rId339" Type="http://schemas.openxmlformats.org/officeDocument/2006/relationships/slide" Target="slides/slide336.xml"/><Relationship Id="rId338" Type="http://schemas.openxmlformats.org/officeDocument/2006/relationships/slide" Target="slides/slide335.xml"/><Relationship Id="rId337" Type="http://schemas.openxmlformats.org/officeDocument/2006/relationships/slide" Target="slides/slide334.xml"/><Relationship Id="rId336" Type="http://schemas.openxmlformats.org/officeDocument/2006/relationships/slide" Target="slides/slide333.xml"/><Relationship Id="rId335" Type="http://schemas.openxmlformats.org/officeDocument/2006/relationships/slide" Target="slides/slide332.xml"/><Relationship Id="rId334" Type="http://schemas.openxmlformats.org/officeDocument/2006/relationships/slide" Target="slides/slide331.xml"/><Relationship Id="rId333" Type="http://schemas.openxmlformats.org/officeDocument/2006/relationships/slide" Target="slides/slide330.xml"/><Relationship Id="rId332" Type="http://schemas.openxmlformats.org/officeDocument/2006/relationships/slide" Target="slides/slide329.xml"/><Relationship Id="rId331" Type="http://schemas.openxmlformats.org/officeDocument/2006/relationships/slide" Target="slides/slide328.xml"/><Relationship Id="rId330" Type="http://schemas.openxmlformats.org/officeDocument/2006/relationships/slide" Target="slides/slide327.xml"/><Relationship Id="rId33" Type="http://schemas.openxmlformats.org/officeDocument/2006/relationships/slide" Target="slides/slide30.xml"/><Relationship Id="rId329" Type="http://schemas.openxmlformats.org/officeDocument/2006/relationships/slide" Target="slides/slide326.xml"/><Relationship Id="rId328" Type="http://schemas.openxmlformats.org/officeDocument/2006/relationships/slide" Target="slides/slide325.xml"/><Relationship Id="rId327" Type="http://schemas.openxmlformats.org/officeDocument/2006/relationships/slide" Target="slides/slide324.xml"/><Relationship Id="rId326" Type="http://schemas.openxmlformats.org/officeDocument/2006/relationships/slide" Target="slides/slide323.xml"/><Relationship Id="rId325" Type="http://schemas.openxmlformats.org/officeDocument/2006/relationships/slide" Target="slides/slide322.xml"/><Relationship Id="rId324" Type="http://schemas.openxmlformats.org/officeDocument/2006/relationships/slide" Target="slides/slide321.xml"/><Relationship Id="rId323" Type="http://schemas.openxmlformats.org/officeDocument/2006/relationships/slide" Target="slides/slide320.xml"/><Relationship Id="rId322" Type="http://schemas.openxmlformats.org/officeDocument/2006/relationships/slide" Target="slides/slide319.xml"/><Relationship Id="rId321" Type="http://schemas.openxmlformats.org/officeDocument/2006/relationships/slide" Target="slides/slide318.xml"/><Relationship Id="rId320" Type="http://schemas.openxmlformats.org/officeDocument/2006/relationships/slide" Target="slides/slide317.xml"/><Relationship Id="rId32" Type="http://schemas.openxmlformats.org/officeDocument/2006/relationships/slide" Target="slides/slide29.xml"/><Relationship Id="rId319" Type="http://schemas.openxmlformats.org/officeDocument/2006/relationships/slide" Target="slides/slide316.xml"/><Relationship Id="rId318" Type="http://schemas.openxmlformats.org/officeDocument/2006/relationships/slide" Target="slides/slide315.xml"/><Relationship Id="rId317" Type="http://schemas.openxmlformats.org/officeDocument/2006/relationships/slide" Target="slides/slide314.xml"/><Relationship Id="rId316" Type="http://schemas.openxmlformats.org/officeDocument/2006/relationships/slide" Target="slides/slide313.xml"/><Relationship Id="rId315" Type="http://schemas.openxmlformats.org/officeDocument/2006/relationships/slide" Target="slides/slide312.xml"/><Relationship Id="rId314" Type="http://schemas.openxmlformats.org/officeDocument/2006/relationships/slide" Target="slides/slide311.xml"/><Relationship Id="rId313" Type="http://schemas.openxmlformats.org/officeDocument/2006/relationships/slide" Target="slides/slide310.xml"/><Relationship Id="rId312" Type="http://schemas.openxmlformats.org/officeDocument/2006/relationships/slide" Target="slides/slide309.xml"/><Relationship Id="rId311" Type="http://schemas.openxmlformats.org/officeDocument/2006/relationships/slide" Target="slides/slide308.xml"/><Relationship Id="rId310" Type="http://schemas.openxmlformats.org/officeDocument/2006/relationships/slide" Target="slides/slide307.xml"/><Relationship Id="rId31" Type="http://schemas.openxmlformats.org/officeDocument/2006/relationships/slide" Target="slides/slide28.xml"/><Relationship Id="rId309" Type="http://schemas.openxmlformats.org/officeDocument/2006/relationships/slide" Target="slides/slide306.xml"/><Relationship Id="rId308" Type="http://schemas.openxmlformats.org/officeDocument/2006/relationships/slide" Target="slides/slide305.xml"/><Relationship Id="rId307" Type="http://schemas.openxmlformats.org/officeDocument/2006/relationships/slide" Target="slides/slide304.xml"/><Relationship Id="rId306" Type="http://schemas.openxmlformats.org/officeDocument/2006/relationships/slide" Target="slides/slide303.xml"/><Relationship Id="rId305" Type="http://schemas.openxmlformats.org/officeDocument/2006/relationships/slide" Target="slides/slide302.xml"/><Relationship Id="rId304" Type="http://schemas.openxmlformats.org/officeDocument/2006/relationships/slide" Target="slides/slide301.xml"/><Relationship Id="rId303" Type="http://schemas.openxmlformats.org/officeDocument/2006/relationships/slide" Target="slides/slide300.xml"/><Relationship Id="rId302" Type="http://schemas.openxmlformats.org/officeDocument/2006/relationships/slide" Target="slides/slide299.xml"/><Relationship Id="rId301" Type="http://schemas.openxmlformats.org/officeDocument/2006/relationships/slide" Target="slides/slide298.xml"/><Relationship Id="rId300" Type="http://schemas.openxmlformats.org/officeDocument/2006/relationships/slide" Target="slides/slide297.xml"/><Relationship Id="rId30" Type="http://schemas.openxmlformats.org/officeDocument/2006/relationships/slide" Target="slides/slide27.xml"/><Relationship Id="rId3" Type="http://schemas.openxmlformats.org/officeDocument/2006/relationships/slide" Target="slides/slide1.xml"/><Relationship Id="rId299" Type="http://schemas.openxmlformats.org/officeDocument/2006/relationships/slide" Target="slides/slide296.xml"/><Relationship Id="rId298" Type="http://schemas.openxmlformats.org/officeDocument/2006/relationships/slide" Target="slides/slide295.xml"/><Relationship Id="rId297" Type="http://schemas.openxmlformats.org/officeDocument/2006/relationships/slide" Target="slides/slide294.xml"/><Relationship Id="rId296" Type="http://schemas.openxmlformats.org/officeDocument/2006/relationships/slide" Target="slides/slide293.xml"/><Relationship Id="rId295" Type="http://schemas.openxmlformats.org/officeDocument/2006/relationships/slide" Target="slides/slide292.xml"/><Relationship Id="rId294" Type="http://schemas.openxmlformats.org/officeDocument/2006/relationships/slide" Target="slides/slide291.xml"/><Relationship Id="rId293" Type="http://schemas.openxmlformats.org/officeDocument/2006/relationships/slide" Target="slides/slide290.xml"/><Relationship Id="rId292" Type="http://schemas.openxmlformats.org/officeDocument/2006/relationships/slide" Target="slides/slide289.xml"/><Relationship Id="rId291" Type="http://schemas.openxmlformats.org/officeDocument/2006/relationships/slide" Target="slides/slide288.xml"/><Relationship Id="rId290" Type="http://schemas.openxmlformats.org/officeDocument/2006/relationships/slide" Target="slides/slide287.xml"/><Relationship Id="rId29" Type="http://schemas.openxmlformats.org/officeDocument/2006/relationships/slide" Target="slides/slide26.xml"/><Relationship Id="rId289" Type="http://schemas.openxmlformats.org/officeDocument/2006/relationships/slide" Target="slides/slide286.xml"/><Relationship Id="rId288" Type="http://schemas.openxmlformats.org/officeDocument/2006/relationships/slide" Target="slides/slide285.xml"/><Relationship Id="rId287" Type="http://schemas.openxmlformats.org/officeDocument/2006/relationships/slide" Target="slides/slide284.xml"/><Relationship Id="rId286" Type="http://schemas.openxmlformats.org/officeDocument/2006/relationships/slide" Target="slides/slide283.xml"/><Relationship Id="rId285" Type="http://schemas.openxmlformats.org/officeDocument/2006/relationships/slide" Target="slides/slide282.xml"/><Relationship Id="rId284" Type="http://schemas.openxmlformats.org/officeDocument/2006/relationships/slide" Target="slides/slide281.xml"/><Relationship Id="rId283" Type="http://schemas.openxmlformats.org/officeDocument/2006/relationships/slide" Target="slides/slide280.xml"/><Relationship Id="rId282" Type="http://schemas.openxmlformats.org/officeDocument/2006/relationships/slide" Target="slides/slide279.xml"/><Relationship Id="rId281" Type="http://schemas.openxmlformats.org/officeDocument/2006/relationships/slide" Target="slides/slide278.xml"/><Relationship Id="rId280" Type="http://schemas.openxmlformats.org/officeDocument/2006/relationships/slide" Target="slides/slide277.xml"/><Relationship Id="rId28" Type="http://schemas.openxmlformats.org/officeDocument/2006/relationships/slide" Target="slides/slide25.xml"/><Relationship Id="rId279" Type="http://schemas.openxmlformats.org/officeDocument/2006/relationships/slide" Target="slides/slide276.xml"/><Relationship Id="rId278" Type="http://schemas.openxmlformats.org/officeDocument/2006/relationships/slide" Target="slides/slide275.xml"/><Relationship Id="rId277" Type="http://schemas.openxmlformats.org/officeDocument/2006/relationships/slide" Target="slides/slide274.xml"/><Relationship Id="rId276" Type="http://schemas.openxmlformats.org/officeDocument/2006/relationships/slide" Target="slides/slide273.xml"/><Relationship Id="rId275" Type="http://schemas.openxmlformats.org/officeDocument/2006/relationships/slide" Target="slides/slide272.xml"/><Relationship Id="rId274" Type="http://schemas.openxmlformats.org/officeDocument/2006/relationships/slide" Target="slides/slide271.xml"/><Relationship Id="rId273" Type="http://schemas.openxmlformats.org/officeDocument/2006/relationships/slide" Target="slides/slide270.xml"/><Relationship Id="rId272" Type="http://schemas.openxmlformats.org/officeDocument/2006/relationships/slide" Target="slides/slide269.xml"/><Relationship Id="rId271" Type="http://schemas.openxmlformats.org/officeDocument/2006/relationships/slide" Target="slides/slide268.xml"/><Relationship Id="rId270" Type="http://schemas.openxmlformats.org/officeDocument/2006/relationships/slide" Target="slides/slide267.xml"/><Relationship Id="rId27" Type="http://schemas.openxmlformats.org/officeDocument/2006/relationships/slide" Target="slides/slide24.xml"/><Relationship Id="rId269" Type="http://schemas.openxmlformats.org/officeDocument/2006/relationships/slide" Target="slides/slide266.xml"/><Relationship Id="rId268" Type="http://schemas.openxmlformats.org/officeDocument/2006/relationships/slide" Target="slides/slide265.xml"/><Relationship Id="rId267" Type="http://schemas.openxmlformats.org/officeDocument/2006/relationships/slide" Target="slides/slide264.xml"/><Relationship Id="rId266" Type="http://schemas.openxmlformats.org/officeDocument/2006/relationships/slide" Target="slides/slide263.xml"/><Relationship Id="rId265" Type="http://schemas.openxmlformats.org/officeDocument/2006/relationships/slide" Target="slides/slide262.xml"/><Relationship Id="rId264" Type="http://schemas.openxmlformats.org/officeDocument/2006/relationships/slide" Target="slides/slide261.xml"/><Relationship Id="rId263" Type="http://schemas.openxmlformats.org/officeDocument/2006/relationships/slide" Target="slides/slide260.xml"/><Relationship Id="rId262" Type="http://schemas.openxmlformats.org/officeDocument/2006/relationships/slide" Target="slides/slide259.xml"/><Relationship Id="rId261" Type="http://schemas.openxmlformats.org/officeDocument/2006/relationships/slide" Target="slides/slide258.xml"/><Relationship Id="rId260" Type="http://schemas.openxmlformats.org/officeDocument/2006/relationships/slide" Target="slides/slide257.xml"/><Relationship Id="rId26" Type="http://schemas.openxmlformats.org/officeDocument/2006/relationships/slide" Target="slides/slide23.xml"/><Relationship Id="rId259" Type="http://schemas.openxmlformats.org/officeDocument/2006/relationships/slide" Target="slides/slide256.xml"/><Relationship Id="rId258" Type="http://schemas.openxmlformats.org/officeDocument/2006/relationships/slide" Target="slides/slide255.xml"/><Relationship Id="rId257" Type="http://schemas.openxmlformats.org/officeDocument/2006/relationships/slide" Target="slides/slide254.xml"/><Relationship Id="rId256" Type="http://schemas.openxmlformats.org/officeDocument/2006/relationships/slide" Target="slides/slide253.xml"/><Relationship Id="rId255" Type="http://schemas.openxmlformats.org/officeDocument/2006/relationships/slide" Target="slides/slide252.xml"/><Relationship Id="rId254" Type="http://schemas.openxmlformats.org/officeDocument/2006/relationships/slide" Target="slides/slide251.xml"/><Relationship Id="rId253" Type="http://schemas.openxmlformats.org/officeDocument/2006/relationships/slide" Target="slides/slide250.xml"/><Relationship Id="rId252" Type="http://schemas.openxmlformats.org/officeDocument/2006/relationships/slide" Target="slides/slide249.xml"/><Relationship Id="rId251" Type="http://schemas.openxmlformats.org/officeDocument/2006/relationships/slide" Target="slides/slide248.xml"/><Relationship Id="rId250" Type="http://schemas.openxmlformats.org/officeDocument/2006/relationships/slide" Target="slides/slide247.xml"/><Relationship Id="rId25" Type="http://schemas.openxmlformats.org/officeDocument/2006/relationships/slide" Target="slides/slide22.xml"/><Relationship Id="rId249" Type="http://schemas.openxmlformats.org/officeDocument/2006/relationships/slide" Target="slides/slide246.xml"/><Relationship Id="rId248" Type="http://schemas.openxmlformats.org/officeDocument/2006/relationships/slide" Target="slides/slide245.xml"/><Relationship Id="rId247" Type="http://schemas.openxmlformats.org/officeDocument/2006/relationships/slide" Target="slides/slide244.xml"/><Relationship Id="rId246" Type="http://schemas.openxmlformats.org/officeDocument/2006/relationships/slide" Target="slides/slide243.xml"/><Relationship Id="rId245" Type="http://schemas.openxmlformats.org/officeDocument/2006/relationships/slide" Target="slides/slide242.xml"/><Relationship Id="rId244" Type="http://schemas.openxmlformats.org/officeDocument/2006/relationships/slide" Target="slides/slide241.xml"/><Relationship Id="rId243" Type="http://schemas.openxmlformats.org/officeDocument/2006/relationships/slide" Target="slides/slide240.xml"/><Relationship Id="rId242" Type="http://schemas.openxmlformats.org/officeDocument/2006/relationships/slide" Target="slides/slide239.xml"/><Relationship Id="rId241" Type="http://schemas.openxmlformats.org/officeDocument/2006/relationships/slide" Target="slides/slide238.xml"/><Relationship Id="rId240" Type="http://schemas.openxmlformats.org/officeDocument/2006/relationships/slide" Target="slides/slide237.xml"/><Relationship Id="rId24" Type="http://schemas.openxmlformats.org/officeDocument/2006/relationships/slide" Target="slides/slide21.xml"/><Relationship Id="rId239" Type="http://schemas.openxmlformats.org/officeDocument/2006/relationships/slide" Target="slides/slide236.xml"/><Relationship Id="rId238" Type="http://schemas.openxmlformats.org/officeDocument/2006/relationships/slide" Target="slides/slide235.xml"/><Relationship Id="rId237" Type="http://schemas.openxmlformats.org/officeDocument/2006/relationships/slide" Target="slides/slide234.xml"/><Relationship Id="rId236" Type="http://schemas.openxmlformats.org/officeDocument/2006/relationships/slide" Target="slides/slide233.xml"/><Relationship Id="rId235" Type="http://schemas.openxmlformats.org/officeDocument/2006/relationships/slide" Target="slides/slide232.xml"/><Relationship Id="rId234" Type="http://schemas.openxmlformats.org/officeDocument/2006/relationships/slide" Target="slides/slide231.xml"/><Relationship Id="rId233" Type="http://schemas.openxmlformats.org/officeDocument/2006/relationships/slide" Target="slides/slide230.xml"/><Relationship Id="rId232" Type="http://schemas.openxmlformats.org/officeDocument/2006/relationships/slide" Target="slides/slide229.xml"/><Relationship Id="rId231" Type="http://schemas.openxmlformats.org/officeDocument/2006/relationships/slide" Target="slides/slide228.xml"/><Relationship Id="rId230" Type="http://schemas.openxmlformats.org/officeDocument/2006/relationships/slide" Target="slides/slide227.xml"/><Relationship Id="rId23" Type="http://schemas.openxmlformats.org/officeDocument/2006/relationships/slide" Target="slides/slide20.xml"/><Relationship Id="rId229" Type="http://schemas.openxmlformats.org/officeDocument/2006/relationships/slide" Target="slides/slide226.xml"/><Relationship Id="rId228" Type="http://schemas.openxmlformats.org/officeDocument/2006/relationships/slide" Target="slides/slide225.xml"/><Relationship Id="rId227" Type="http://schemas.openxmlformats.org/officeDocument/2006/relationships/slide" Target="slides/slide224.xml"/><Relationship Id="rId226" Type="http://schemas.openxmlformats.org/officeDocument/2006/relationships/slide" Target="slides/slide223.xml"/><Relationship Id="rId225" Type="http://schemas.openxmlformats.org/officeDocument/2006/relationships/slide" Target="slides/slide222.xml"/><Relationship Id="rId224" Type="http://schemas.openxmlformats.org/officeDocument/2006/relationships/slide" Target="slides/slide221.xml"/><Relationship Id="rId223" Type="http://schemas.openxmlformats.org/officeDocument/2006/relationships/slide" Target="slides/slide220.xml"/><Relationship Id="rId222" Type="http://schemas.openxmlformats.org/officeDocument/2006/relationships/slide" Target="slides/slide219.xml"/><Relationship Id="rId221" Type="http://schemas.openxmlformats.org/officeDocument/2006/relationships/slide" Target="slides/slide218.xml"/><Relationship Id="rId220" Type="http://schemas.openxmlformats.org/officeDocument/2006/relationships/slide" Target="slides/slide217.xml"/><Relationship Id="rId22" Type="http://schemas.openxmlformats.org/officeDocument/2006/relationships/slide" Target="slides/slide19.xml"/><Relationship Id="rId219" Type="http://schemas.openxmlformats.org/officeDocument/2006/relationships/slide" Target="slides/slide216.xml"/><Relationship Id="rId218" Type="http://schemas.openxmlformats.org/officeDocument/2006/relationships/slide" Target="slides/slide215.xml"/><Relationship Id="rId217" Type="http://schemas.openxmlformats.org/officeDocument/2006/relationships/slide" Target="slides/slide214.xml"/><Relationship Id="rId216" Type="http://schemas.openxmlformats.org/officeDocument/2006/relationships/slide" Target="slides/slide213.xml"/><Relationship Id="rId215" Type="http://schemas.openxmlformats.org/officeDocument/2006/relationships/slide" Target="slides/slide212.xml"/><Relationship Id="rId214" Type="http://schemas.openxmlformats.org/officeDocument/2006/relationships/slide" Target="slides/slide211.xml"/><Relationship Id="rId213" Type="http://schemas.openxmlformats.org/officeDocument/2006/relationships/slide" Target="slides/slide210.xml"/><Relationship Id="rId212" Type="http://schemas.openxmlformats.org/officeDocument/2006/relationships/slide" Target="slides/slide209.xml"/><Relationship Id="rId211" Type="http://schemas.openxmlformats.org/officeDocument/2006/relationships/slide" Target="slides/slide208.xml"/><Relationship Id="rId210" Type="http://schemas.openxmlformats.org/officeDocument/2006/relationships/slide" Target="slides/slide207.xml"/><Relationship Id="rId21" Type="http://schemas.openxmlformats.org/officeDocument/2006/relationships/slide" Target="slides/slide18.xml"/><Relationship Id="rId209" Type="http://schemas.openxmlformats.org/officeDocument/2006/relationships/slide" Target="slides/slide206.xml"/><Relationship Id="rId208" Type="http://schemas.openxmlformats.org/officeDocument/2006/relationships/slide" Target="slides/slide205.xml"/><Relationship Id="rId207" Type="http://schemas.openxmlformats.org/officeDocument/2006/relationships/slide" Target="slides/slide204.xml"/><Relationship Id="rId206" Type="http://schemas.openxmlformats.org/officeDocument/2006/relationships/slide" Target="slides/slide203.xml"/><Relationship Id="rId205" Type="http://schemas.openxmlformats.org/officeDocument/2006/relationships/slide" Target="slides/slide202.xml"/><Relationship Id="rId204" Type="http://schemas.openxmlformats.org/officeDocument/2006/relationships/slide" Target="slides/slide201.xml"/><Relationship Id="rId203" Type="http://schemas.openxmlformats.org/officeDocument/2006/relationships/slide" Target="slides/slide200.xml"/><Relationship Id="rId202" Type="http://schemas.openxmlformats.org/officeDocument/2006/relationships/slide" Target="slides/slide199.xml"/><Relationship Id="rId201" Type="http://schemas.openxmlformats.org/officeDocument/2006/relationships/slide" Target="slides/slide198.xml"/><Relationship Id="rId200" Type="http://schemas.openxmlformats.org/officeDocument/2006/relationships/slide" Target="slides/slide197.xml"/><Relationship Id="rId20" Type="http://schemas.openxmlformats.org/officeDocument/2006/relationships/slide" Target="slides/slide17.xml"/><Relationship Id="rId2" Type="http://schemas.openxmlformats.org/officeDocument/2006/relationships/theme" Target="theme/theme1.xml"/><Relationship Id="rId199" Type="http://schemas.openxmlformats.org/officeDocument/2006/relationships/slide" Target="slides/slide196.xml"/><Relationship Id="rId198" Type="http://schemas.openxmlformats.org/officeDocument/2006/relationships/slide" Target="slides/slide195.xml"/><Relationship Id="rId197" Type="http://schemas.openxmlformats.org/officeDocument/2006/relationships/slide" Target="slides/slide194.xml"/><Relationship Id="rId196" Type="http://schemas.openxmlformats.org/officeDocument/2006/relationships/slide" Target="slides/slide193.xml"/><Relationship Id="rId195" Type="http://schemas.openxmlformats.org/officeDocument/2006/relationships/slide" Target="slides/slide192.xml"/><Relationship Id="rId194" Type="http://schemas.openxmlformats.org/officeDocument/2006/relationships/slide" Target="slides/slide191.xml"/><Relationship Id="rId193" Type="http://schemas.openxmlformats.org/officeDocument/2006/relationships/slide" Target="slides/slide190.xml"/><Relationship Id="rId192" Type="http://schemas.openxmlformats.org/officeDocument/2006/relationships/slide" Target="slides/slide189.xml"/><Relationship Id="rId191" Type="http://schemas.openxmlformats.org/officeDocument/2006/relationships/slide" Target="slides/slide188.xml"/><Relationship Id="rId190" Type="http://schemas.openxmlformats.org/officeDocument/2006/relationships/slide" Target="slides/slide187.xml"/><Relationship Id="rId19" Type="http://schemas.openxmlformats.org/officeDocument/2006/relationships/slide" Target="slides/slide16.xml"/><Relationship Id="rId189" Type="http://schemas.openxmlformats.org/officeDocument/2006/relationships/slide" Target="slides/slide186.xml"/><Relationship Id="rId188" Type="http://schemas.openxmlformats.org/officeDocument/2006/relationships/slide" Target="slides/slide185.xml"/><Relationship Id="rId187" Type="http://schemas.openxmlformats.org/officeDocument/2006/relationships/slide" Target="slides/slide184.xml"/><Relationship Id="rId186" Type="http://schemas.openxmlformats.org/officeDocument/2006/relationships/slide" Target="slides/slide183.xml"/><Relationship Id="rId185" Type="http://schemas.openxmlformats.org/officeDocument/2006/relationships/slide" Target="slides/slide182.xml"/><Relationship Id="rId184" Type="http://schemas.openxmlformats.org/officeDocument/2006/relationships/slide" Target="slides/slide181.xml"/><Relationship Id="rId183" Type="http://schemas.openxmlformats.org/officeDocument/2006/relationships/slide" Target="slides/slide180.xml"/><Relationship Id="rId182" Type="http://schemas.openxmlformats.org/officeDocument/2006/relationships/slide" Target="slides/slide179.xml"/><Relationship Id="rId181" Type="http://schemas.openxmlformats.org/officeDocument/2006/relationships/slide" Target="slides/slide178.xml"/><Relationship Id="rId180" Type="http://schemas.openxmlformats.org/officeDocument/2006/relationships/slide" Target="slides/slide177.xml"/><Relationship Id="rId18" Type="http://schemas.openxmlformats.org/officeDocument/2006/relationships/slide" Target="slides/slide15.xml"/><Relationship Id="rId179" Type="http://schemas.openxmlformats.org/officeDocument/2006/relationships/slide" Target="slides/slide176.xml"/><Relationship Id="rId178" Type="http://schemas.openxmlformats.org/officeDocument/2006/relationships/slide" Target="slides/slide175.xml"/><Relationship Id="rId177" Type="http://schemas.openxmlformats.org/officeDocument/2006/relationships/slide" Target="slides/slide174.xml"/><Relationship Id="rId176" Type="http://schemas.openxmlformats.org/officeDocument/2006/relationships/slide" Target="slides/slide173.xml"/><Relationship Id="rId175" Type="http://schemas.openxmlformats.org/officeDocument/2006/relationships/slide" Target="slides/slide172.xml"/><Relationship Id="rId174" Type="http://schemas.openxmlformats.org/officeDocument/2006/relationships/slide" Target="slides/slide171.xml"/><Relationship Id="rId173" Type="http://schemas.openxmlformats.org/officeDocument/2006/relationships/slide" Target="slides/slide170.xml"/><Relationship Id="rId172" Type="http://schemas.openxmlformats.org/officeDocument/2006/relationships/slide" Target="slides/slide169.xml"/><Relationship Id="rId171" Type="http://schemas.openxmlformats.org/officeDocument/2006/relationships/slide" Target="slides/slide168.xml"/><Relationship Id="rId170" Type="http://schemas.openxmlformats.org/officeDocument/2006/relationships/slide" Target="slides/slide167.xml"/><Relationship Id="rId17" Type="http://schemas.openxmlformats.org/officeDocument/2006/relationships/slide" Target="slides/slide14.xml"/><Relationship Id="rId169" Type="http://schemas.openxmlformats.org/officeDocument/2006/relationships/slide" Target="slides/slide166.xml"/><Relationship Id="rId168" Type="http://schemas.openxmlformats.org/officeDocument/2006/relationships/slide" Target="slides/slide165.xml"/><Relationship Id="rId167" Type="http://schemas.openxmlformats.org/officeDocument/2006/relationships/slide" Target="slides/slide164.xml"/><Relationship Id="rId166" Type="http://schemas.openxmlformats.org/officeDocument/2006/relationships/slide" Target="slides/slide163.xml"/><Relationship Id="rId165" Type="http://schemas.openxmlformats.org/officeDocument/2006/relationships/slide" Target="slides/slide162.xml"/><Relationship Id="rId164" Type="http://schemas.openxmlformats.org/officeDocument/2006/relationships/slide" Target="slides/slide161.xml"/><Relationship Id="rId163" Type="http://schemas.openxmlformats.org/officeDocument/2006/relationships/slide" Target="slides/slide160.xml"/><Relationship Id="rId162" Type="http://schemas.openxmlformats.org/officeDocument/2006/relationships/slide" Target="slides/slide159.xml"/><Relationship Id="rId161" Type="http://schemas.openxmlformats.org/officeDocument/2006/relationships/slide" Target="slides/slide158.xml"/><Relationship Id="rId160" Type="http://schemas.openxmlformats.org/officeDocument/2006/relationships/slide" Target="slides/slide157.xml"/><Relationship Id="rId16" Type="http://schemas.openxmlformats.org/officeDocument/2006/relationships/slide" Target="slides/slide13.xml"/><Relationship Id="rId159" Type="http://schemas.openxmlformats.org/officeDocument/2006/relationships/slide" Target="slides/slide156.xml"/><Relationship Id="rId158" Type="http://schemas.openxmlformats.org/officeDocument/2006/relationships/slide" Target="slides/slide155.xml"/><Relationship Id="rId157" Type="http://schemas.openxmlformats.org/officeDocument/2006/relationships/slide" Target="slides/slide154.xml"/><Relationship Id="rId156" Type="http://schemas.openxmlformats.org/officeDocument/2006/relationships/slide" Target="slides/slide153.xml"/><Relationship Id="rId155" Type="http://schemas.openxmlformats.org/officeDocument/2006/relationships/slide" Target="slides/slide152.xml"/><Relationship Id="rId154" Type="http://schemas.openxmlformats.org/officeDocument/2006/relationships/slide" Target="slides/slide151.xml"/><Relationship Id="rId153" Type="http://schemas.openxmlformats.org/officeDocument/2006/relationships/slide" Target="slides/slide150.xml"/><Relationship Id="rId152" Type="http://schemas.openxmlformats.org/officeDocument/2006/relationships/slide" Target="slides/slide149.xml"/><Relationship Id="rId151" Type="http://schemas.openxmlformats.org/officeDocument/2006/relationships/slide" Target="slides/slide148.xml"/><Relationship Id="rId150" Type="http://schemas.openxmlformats.org/officeDocument/2006/relationships/slide" Target="slides/slide147.xml"/><Relationship Id="rId15" Type="http://schemas.openxmlformats.org/officeDocument/2006/relationships/slide" Target="slides/slide12.xml"/><Relationship Id="rId149" Type="http://schemas.openxmlformats.org/officeDocument/2006/relationships/slide" Target="slides/slide146.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1.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4" Type="http://schemas.openxmlformats.org/officeDocument/2006/relationships/image" Target="../media/image8.wmf"/><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5.wmf"/></Relationships>
</file>

<file path=ppt/drawings/_rels/vmlDrawing10.vml.rels><?xml version="1.0" encoding="UTF-8" standalone="yes"?>
<Relationships xmlns="http://schemas.openxmlformats.org/package/2006/relationships"><Relationship Id="rId4" Type="http://schemas.openxmlformats.org/officeDocument/2006/relationships/image" Target="../media/image45.wmf"/><Relationship Id="rId3" Type="http://schemas.openxmlformats.org/officeDocument/2006/relationships/image" Target="../media/image44.wmf"/><Relationship Id="rId2" Type="http://schemas.openxmlformats.org/officeDocument/2006/relationships/image" Target="../media/image43.wmf"/><Relationship Id="rId1" Type="http://schemas.openxmlformats.org/officeDocument/2006/relationships/image" Target="../media/image42.wmf"/></Relationships>
</file>

<file path=ppt/drawings/_rels/vmlDrawing2.vml.rels><?xml version="1.0" encoding="UTF-8" standalone="yes"?>
<Relationships xmlns="http://schemas.openxmlformats.org/package/2006/relationships"><Relationship Id="rId4" Type="http://schemas.openxmlformats.org/officeDocument/2006/relationships/image" Target="../media/image12.wmf"/><Relationship Id="rId3" Type="http://schemas.openxmlformats.org/officeDocument/2006/relationships/image" Target="../media/image11.wmf"/><Relationship Id="rId2" Type="http://schemas.openxmlformats.org/officeDocument/2006/relationships/image" Target="../media/image10.wmf"/><Relationship Id="rId1" Type="http://schemas.openxmlformats.org/officeDocument/2006/relationships/image" Target="../media/image9.wmf"/></Relationships>
</file>

<file path=ppt/drawings/_rels/vmlDrawing3.vml.rels><?xml version="1.0" encoding="UTF-8" standalone="yes"?>
<Relationships xmlns="http://schemas.openxmlformats.org/package/2006/relationships"><Relationship Id="rId4" Type="http://schemas.openxmlformats.org/officeDocument/2006/relationships/image" Target="../media/image17.wmf"/><Relationship Id="rId3" Type="http://schemas.openxmlformats.org/officeDocument/2006/relationships/image" Target="../media/image16.wmf"/><Relationship Id="rId2" Type="http://schemas.openxmlformats.org/officeDocument/2006/relationships/image" Target="../media/image15.wmf"/><Relationship Id="rId1" Type="http://schemas.openxmlformats.org/officeDocument/2006/relationships/image" Target="../media/image14.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image" Target="../media/image20.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image" Target="../media/image22.wmf"/></Relationships>
</file>

<file path=ppt/drawings/_rels/vmlDrawing6.vml.rels><?xml version="1.0" encoding="UTF-8" standalone="yes"?>
<Relationships xmlns="http://schemas.openxmlformats.org/package/2006/relationships"><Relationship Id="rId4" Type="http://schemas.openxmlformats.org/officeDocument/2006/relationships/image" Target="../media/image28.wmf"/><Relationship Id="rId3" Type="http://schemas.openxmlformats.org/officeDocument/2006/relationships/image" Target="../media/image27.wmf"/><Relationship Id="rId2" Type="http://schemas.openxmlformats.org/officeDocument/2006/relationships/image" Target="../media/image26.wmf"/><Relationship Id="rId1" Type="http://schemas.openxmlformats.org/officeDocument/2006/relationships/image" Target="../media/image25.wmf"/></Relationships>
</file>

<file path=ppt/drawings/_rels/vmlDrawing7.vml.rels><?xml version="1.0" encoding="UTF-8" standalone="yes"?>
<Relationships xmlns="http://schemas.openxmlformats.org/package/2006/relationships"><Relationship Id="rId4" Type="http://schemas.openxmlformats.org/officeDocument/2006/relationships/image" Target="../media/image32.wmf"/><Relationship Id="rId3" Type="http://schemas.openxmlformats.org/officeDocument/2006/relationships/image" Target="../media/image31.wmf"/><Relationship Id="rId2" Type="http://schemas.openxmlformats.org/officeDocument/2006/relationships/image" Target="../media/image30.wmf"/><Relationship Id="rId1" Type="http://schemas.openxmlformats.org/officeDocument/2006/relationships/image" Target="../media/image29.wmf"/></Relationships>
</file>

<file path=ppt/drawings/_rels/vmlDrawing8.vml.rels><?xml version="1.0" encoding="UTF-8" standalone="yes"?>
<Relationships xmlns="http://schemas.openxmlformats.org/package/2006/relationships"><Relationship Id="rId4" Type="http://schemas.openxmlformats.org/officeDocument/2006/relationships/image" Target="../media/image36.wmf"/><Relationship Id="rId3" Type="http://schemas.openxmlformats.org/officeDocument/2006/relationships/image" Target="../media/image35.wmf"/><Relationship Id="rId2" Type="http://schemas.openxmlformats.org/officeDocument/2006/relationships/image" Target="../media/image34.wmf"/><Relationship Id="rId1" Type="http://schemas.openxmlformats.org/officeDocument/2006/relationships/image" Target="../media/image33.wmf"/></Relationships>
</file>

<file path=ppt/drawings/_rels/vmlDrawing9.vml.rels><?xml version="1.0" encoding="UTF-8" standalone="yes"?>
<Relationships xmlns="http://schemas.openxmlformats.org/package/2006/relationships"><Relationship Id="rId4" Type="http://schemas.openxmlformats.org/officeDocument/2006/relationships/image" Target="../media/image40.wmf"/><Relationship Id="rId3" Type="http://schemas.openxmlformats.org/officeDocument/2006/relationships/image" Target="../media/image39.wmf"/><Relationship Id="rId2" Type="http://schemas.openxmlformats.org/officeDocument/2006/relationships/image" Target="../media/image38.wmf"/><Relationship Id="rId1" Type="http://schemas.openxmlformats.org/officeDocument/2006/relationships/image" Target="../media/image3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C5C780E-7FEB-4062-A067-3A29016C7756}"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8ED5DD0-9DBC-4554-BACE-F209314211F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1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1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1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1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1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1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1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1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1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1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1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1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1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1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1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1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1.xml"/></Relationships>
</file>

<file path=ppt/notesSlides/_rels/notesSlide1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2.xml"/></Relationships>
</file>

<file path=ppt/notesSlides/_rels/notesSlide1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_rels/notesSlide1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4.xml"/></Relationships>
</file>

<file path=ppt/notesSlides/_rels/notesSlide1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5.xml"/></Relationships>
</file>

<file path=ppt/notesSlides/_rels/notesSlide1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6.xml"/></Relationships>
</file>

<file path=ppt/notesSlides/_rels/notesSlide1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7.xml"/></Relationships>
</file>

<file path=ppt/notesSlides/_rels/notesSlide1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8.xml"/></Relationships>
</file>

<file path=ppt/notesSlides/_rels/notesSlide1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9.xml"/></Relationships>
</file>

<file path=ppt/notesSlides/_rels/notesSlide1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0.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1.xml"/></Relationships>
</file>

<file path=ppt/notesSlides/_rels/notesSlide1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2.xml"/></Relationships>
</file>

<file path=ppt/notesSlides/_rels/notesSlide1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3.xml"/></Relationships>
</file>

<file path=ppt/notesSlides/_rels/notesSlide1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4.xml"/></Relationships>
</file>

<file path=ppt/notesSlides/_rels/notesSlide1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5.xml"/></Relationships>
</file>

<file path=ppt/notesSlides/_rels/notesSlide1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6.xml"/></Relationships>
</file>

<file path=ppt/notesSlides/_rels/notesSlide1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7.xml"/></Relationships>
</file>

<file path=ppt/notesSlides/_rels/notesSlide1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8.xml"/></Relationships>
</file>

<file path=ppt/notesSlides/_rels/notesSlide1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9.xml"/></Relationships>
</file>

<file path=ppt/notesSlides/_rels/notesSlide1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0.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1.xml"/></Relationships>
</file>

<file path=ppt/notesSlides/_rels/notesSlide1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2.xml"/></Relationships>
</file>

<file path=ppt/notesSlides/_rels/notesSlide1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3.xml"/></Relationships>
</file>

<file path=ppt/notesSlides/_rels/notesSlide1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4.xml"/></Relationships>
</file>

<file path=ppt/notesSlides/_rels/notesSlide1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5.xml"/></Relationships>
</file>

<file path=ppt/notesSlides/_rels/notesSlide1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6.xml"/></Relationships>
</file>

<file path=ppt/notesSlides/_rels/notesSlide1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7.xml"/></Relationships>
</file>

<file path=ppt/notesSlides/_rels/notesSlide1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8.xml"/></Relationships>
</file>

<file path=ppt/notesSlides/_rels/notesSlide1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9.xml"/></Relationships>
</file>

<file path=ppt/notesSlides/_rels/notesSlide1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1.xml"/></Relationships>
</file>

<file path=ppt/notesSlides/_rels/notesSlide1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2.xml"/></Relationships>
</file>

<file path=ppt/notesSlides/_rels/notesSlide1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3.xml"/></Relationships>
</file>

<file path=ppt/notesSlides/_rels/notesSlide1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4.xml"/></Relationships>
</file>

<file path=ppt/notesSlides/_rels/notesSlide1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5.xml"/></Relationships>
</file>

<file path=ppt/notesSlides/_rels/notesSlide1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6.xml"/></Relationships>
</file>

<file path=ppt/notesSlides/_rels/notesSlide1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7.xml"/></Relationships>
</file>

<file path=ppt/notesSlides/_rels/notesSlide1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8.xml"/></Relationships>
</file>

<file path=ppt/notesSlides/_rels/notesSlide1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9.xml"/></Relationships>
</file>

<file path=ppt/notesSlides/_rels/notesSlide1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1.xml"/></Relationships>
</file>

<file path=ppt/notesSlides/_rels/notesSlide1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2.xml"/></Relationships>
</file>

<file path=ppt/notesSlides/_rels/notesSlide1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3.xml"/></Relationships>
</file>

<file path=ppt/notesSlides/_rels/notesSlide1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4.xml"/></Relationships>
</file>

<file path=ppt/notesSlides/_rels/notesSlide1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5.xml"/></Relationships>
</file>

<file path=ppt/notesSlides/_rels/notesSlide1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6.xml"/></Relationships>
</file>

<file path=ppt/notesSlides/_rels/notesSlide1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7.xml"/></Relationships>
</file>

<file path=ppt/notesSlides/_rels/notesSlide1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8.xml"/></Relationships>
</file>

<file path=ppt/notesSlides/_rels/notesSlide1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9.xml"/></Relationships>
</file>

<file path=ppt/notesSlides/_rels/notesSlide1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1.xml"/></Relationships>
</file>

<file path=ppt/notesSlides/_rels/notesSlide1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2.xml"/></Relationships>
</file>

<file path=ppt/notesSlides/_rels/notesSlide1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3.xml"/></Relationships>
</file>

<file path=ppt/notesSlides/_rels/notesSlide1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4.xml"/></Relationships>
</file>

<file path=ppt/notesSlides/_rels/notesSlide1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5.xml"/></Relationships>
</file>

<file path=ppt/notesSlides/_rels/notesSlide1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6.xml"/></Relationships>
</file>

<file path=ppt/notesSlides/_rels/notesSlide1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7.xml"/></Relationships>
</file>

<file path=ppt/notesSlides/_rels/notesSlide1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8.xml"/></Relationships>
</file>

<file path=ppt/notesSlides/_rels/notesSlide1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9.xml"/></Relationships>
</file>

<file path=ppt/notesSlides/_rels/notesSlide1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1.xml"/></Relationships>
</file>

<file path=ppt/notesSlides/_rels/notesSlide1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2.xml"/></Relationships>
</file>

<file path=ppt/notesSlides/_rels/notesSlide1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3.xml"/></Relationships>
</file>

<file path=ppt/notesSlides/_rels/notesSlide1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4.xml"/></Relationships>
</file>

<file path=ppt/notesSlides/_rels/notesSlide1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5.xml"/></Relationships>
</file>

<file path=ppt/notesSlides/_rels/notesSlide1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6.xml"/></Relationships>
</file>

<file path=ppt/notesSlides/_rels/notesSlide1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7.xml"/></Relationships>
</file>

<file path=ppt/notesSlides/_rels/notesSlide1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8.xml"/></Relationships>
</file>

<file path=ppt/notesSlides/_rels/notesSlide1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9.xml"/></Relationships>
</file>

<file path=ppt/notesSlides/_rels/notesSlide1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1.xml"/></Relationships>
</file>

<file path=ppt/notesSlides/_rels/notesSlide1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2.xml"/></Relationships>
</file>

<file path=ppt/notesSlides/_rels/notesSlide1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3.xml"/></Relationships>
</file>

<file path=ppt/notesSlides/_rels/notesSlide1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4.xml"/></Relationships>
</file>

<file path=ppt/notesSlides/_rels/notesSlide1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5.xml"/></Relationships>
</file>

<file path=ppt/notesSlides/_rels/notesSlide1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6.xml"/></Relationships>
</file>

<file path=ppt/notesSlides/_rels/notesSlide1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7.xml"/></Relationships>
</file>

<file path=ppt/notesSlides/_rels/notesSlide1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8.xml"/></Relationships>
</file>

<file path=ppt/notesSlides/_rels/notesSlide1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9.xml"/></Relationships>
</file>

<file path=ppt/notesSlides/_rels/notesSlide1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1.xml"/></Relationships>
</file>

<file path=ppt/notesSlides/_rels/notesSlide2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2.xml"/></Relationships>
</file>

<file path=ppt/notesSlides/_rels/notesSlide2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3.xml"/></Relationships>
</file>

<file path=ppt/notesSlides/_rels/notesSlide2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4.xml"/></Relationships>
</file>

<file path=ppt/notesSlides/_rels/notesSlide2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5.xml"/></Relationships>
</file>

<file path=ppt/notesSlides/_rels/notesSlide2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6.xml"/></Relationships>
</file>

<file path=ppt/notesSlides/_rels/notesSlide2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7.xml"/></Relationships>
</file>

<file path=ppt/notesSlides/_rels/notesSlide2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8.xml"/></Relationships>
</file>

<file path=ppt/notesSlides/_rels/notesSlide2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9.xml"/></Relationships>
</file>

<file path=ppt/notesSlides/_rels/notesSlide2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1.xml"/></Relationships>
</file>

<file path=ppt/notesSlides/_rels/notesSlide2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2.xml"/></Relationships>
</file>

<file path=ppt/notesSlides/_rels/notesSlide2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3.xml"/></Relationships>
</file>

<file path=ppt/notesSlides/_rels/notesSlide2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4.xml"/></Relationships>
</file>

<file path=ppt/notesSlides/_rels/notesSlide2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5.xml"/></Relationships>
</file>

<file path=ppt/notesSlides/_rels/notesSlide2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6.xml"/></Relationships>
</file>

<file path=ppt/notesSlides/_rels/notesSlide2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7.xml"/></Relationships>
</file>

<file path=ppt/notesSlides/_rels/notesSlide2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8.xml"/></Relationships>
</file>

<file path=ppt/notesSlides/_rels/notesSlide2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9.xml"/></Relationships>
</file>

<file path=ppt/notesSlides/_rels/notesSlide2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0.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1.xml"/></Relationships>
</file>

<file path=ppt/notesSlides/_rels/notesSlide2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2.xml"/></Relationships>
</file>

<file path=ppt/notesSlides/_rels/notesSlide2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3.xml"/></Relationships>
</file>

<file path=ppt/notesSlides/_rels/notesSlide2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4.xml"/></Relationships>
</file>

<file path=ppt/notesSlides/_rels/notesSlide2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5.xml"/></Relationships>
</file>

<file path=ppt/notesSlides/_rels/notesSlide2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6.xml"/></Relationships>
</file>

<file path=ppt/notesSlides/_rels/notesSlide2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7.xml"/></Relationships>
</file>

<file path=ppt/notesSlides/_rels/notesSlide2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8.xml"/></Relationships>
</file>

<file path=ppt/notesSlides/_rels/notesSlide2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9.xml"/></Relationships>
</file>

<file path=ppt/notesSlides/_rels/notesSlide2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0.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1.xml"/></Relationships>
</file>

<file path=ppt/notesSlides/_rels/notesSlide2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2.xml"/></Relationships>
</file>

<file path=ppt/notesSlides/_rels/notesSlide2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3.xml"/></Relationships>
</file>

<file path=ppt/notesSlides/_rels/notesSlide2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4.xml"/></Relationships>
</file>

<file path=ppt/notesSlides/_rels/notesSlide2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5.xml"/></Relationships>
</file>

<file path=ppt/notesSlides/_rels/notesSlide2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6.xml"/></Relationships>
</file>

<file path=ppt/notesSlides/_rels/notesSlide2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7.xml"/></Relationships>
</file>

<file path=ppt/notesSlides/_rels/notesSlide2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8.xml"/></Relationships>
</file>

<file path=ppt/notesSlides/_rels/notesSlide2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9.xml"/></Relationships>
</file>

<file path=ppt/notesSlides/_rels/notesSlide2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0.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1.xml"/></Relationships>
</file>

<file path=ppt/notesSlides/_rels/notesSlide2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2.xml"/></Relationships>
</file>

<file path=ppt/notesSlides/_rels/notesSlide2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3.xml"/></Relationships>
</file>

<file path=ppt/notesSlides/_rels/notesSlide2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4.xml"/></Relationships>
</file>

<file path=ppt/notesSlides/_rels/notesSlide2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5.xml"/></Relationships>
</file>

<file path=ppt/notesSlides/_rels/notesSlide2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6.xml"/></Relationships>
</file>

<file path=ppt/notesSlides/_rels/notesSlide2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7.xml"/></Relationships>
</file>

<file path=ppt/notesSlides/_rels/notesSlide2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8.xml"/></Relationships>
</file>

<file path=ppt/notesSlides/_rels/notesSlide2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9.xml"/></Relationships>
</file>

<file path=ppt/notesSlides/_rels/notesSlide2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0.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1.xml"/></Relationships>
</file>

<file path=ppt/notesSlides/_rels/notesSlide2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2.xml"/></Relationships>
</file>

<file path=ppt/notesSlides/_rels/notesSlide2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3.xml"/></Relationships>
</file>

<file path=ppt/notesSlides/_rels/notesSlide2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4.xml"/></Relationships>
</file>

<file path=ppt/notesSlides/_rels/notesSlide2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5.xml"/></Relationships>
</file>

<file path=ppt/notesSlides/_rels/notesSlide2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6.xml"/></Relationships>
</file>

<file path=ppt/notesSlides/_rels/notesSlide2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7.xml"/></Relationships>
</file>

<file path=ppt/notesSlides/_rels/notesSlide2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8.xml"/></Relationships>
</file>

<file path=ppt/notesSlides/_rels/notesSlide2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9.xml"/></Relationships>
</file>

<file path=ppt/notesSlides/_rels/notesSlide2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0.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1.xml"/></Relationships>
</file>

<file path=ppt/notesSlides/_rels/notesSlide2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2.xml"/></Relationships>
</file>

<file path=ppt/notesSlides/_rels/notesSlide2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3.xml"/></Relationships>
</file>

<file path=ppt/notesSlides/_rels/notesSlide2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4.xml"/></Relationships>
</file>

<file path=ppt/notesSlides/_rels/notesSlide2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5.xml"/></Relationships>
</file>

<file path=ppt/notesSlides/_rels/notesSlide2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6.xml"/></Relationships>
</file>

<file path=ppt/notesSlides/_rels/notesSlide2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7.xml"/></Relationships>
</file>

<file path=ppt/notesSlides/_rels/notesSlide2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8.xml"/></Relationships>
</file>

<file path=ppt/notesSlides/_rels/notesSlide2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9.xml"/></Relationships>
</file>

<file path=ppt/notesSlides/_rels/notesSlide2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0.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1.xml"/></Relationships>
</file>

<file path=ppt/notesSlides/_rels/notesSlide2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2.xml"/></Relationships>
</file>

<file path=ppt/notesSlides/_rels/notesSlide2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3.xml"/></Relationships>
</file>

<file path=ppt/notesSlides/_rels/notesSlide2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4.xml"/></Relationships>
</file>

<file path=ppt/notesSlides/_rels/notesSlide2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5.xml"/></Relationships>
</file>

<file path=ppt/notesSlides/_rels/notesSlide2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6.xml"/></Relationships>
</file>

<file path=ppt/notesSlides/_rels/notesSlide2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7.xml"/></Relationships>
</file>

<file path=ppt/notesSlides/_rels/notesSlide2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8.xml"/></Relationships>
</file>

<file path=ppt/notesSlides/_rels/notesSlide2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9.xml"/></Relationships>
</file>

<file path=ppt/notesSlides/_rels/notesSlide2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0.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1.xml"/></Relationships>
</file>

<file path=ppt/notesSlides/_rels/notesSlide2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2.xml"/></Relationships>
</file>

<file path=ppt/notesSlides/_rels/notesSlide2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3.xml"/></Relationships>
</file>

<file path=ppt/notesSlides/_rels/notesSlide2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4.xml"/></Relationships>
</file>

<file path=ppt/notesSlides/_rels/notesSlide2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5.xml"/></Relationships>
</file>

<file path=ppt/notesSlides/_rels/notesSlide2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6.xml"/></Relationships>
</file>

<file path=ppt/notesSlides/_rels/notesSlide2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7.xml"/></Relationships>
</file>

<file path=ppt/notesSlides/_rels/notesSlide2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8.xml"/></Relationships>
</file>

<file path=ppt/notesSlides/_rels/notesSlide2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9.xml"/></Relationships>
</file>

<file path=ppt/notesSlides/_rels/notesSlide2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1.xml"/></Relationships>
</file>

<file path=ppt/notesSlides/_rels/notesSlide2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2.xml"/></Relationships>
</file>

<file path=ppt/notesSlides/_rels/notesSlide2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3.xml"/></Relationships>
</file>

<file path=ppt/notesSlides/_rels/notesSlide2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4.xml"/></Relationships>
</file>

<file path=ppt/notesSlides/_rels/notesSlide2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5.xml"/></Relationships>
</file>

<file path=ppt/notesSlides/_rels/notesSlide2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6.xml"/></Relationships>
</file>

<file path=ppt/notesSlides/_rels/notesSlide2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7.xml"/></Relationships>
</file>

<file path=ppt/notesSlides/_rels/notesSlide2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8.xml"/></Relationships>
</file>

<file path=ppt/notesSlides/_rels/notesSlide2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9.xml"/></Relationships>
</file>

<file path=ppt/notesSlides/_rels/notesSlide2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1.xml"/></Relationships>
</file>

<file path=ppt/notesSlides/_rels/notesSlide3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2.xml"/></Relationships>
</file>

<file path=ppt/notesSlides/_rels/notesSlide3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3.xml"/></Relationships>
</file>

<file path=ppt/notesSlides/_rels/notesSlide3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4.xml"/></Relationships>
</file>

<file path=ppt/notesSlides/_rels/notesSlide3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5.xml"/></Relationships>
</file>

<file path=ppt/notesSlides/_rels/notesSlide3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6.xml"/></Relationships>
</file>

<file path=ppt/notesSlides/_rels/notesSlide3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7.xml"/></Relationships>
</file>

<file path=ppt/notesSlides/_rels/notesSlide3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8.xml"/></Relationships>
</file>

<file path=ppt/notesSlides/_rels/notesSlide3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9.xml"/></Relationships>
</file>

<file path=ppt/notesSlides/_rels/notesSlide3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1.xml"/></Relationships>
</file>

<file path=ppt/notesSlides/_rels/notesSlide3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2.xml"/></Relationships>
</file>

<file path=ppt/notesSlides/_rels/notesSlide3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3.xml"/></Relationships>
</file>

<file path=ppt/notesSlides/_rels/notesSlide3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4.xml"/></Relationships>
</file>

<file path=ppt/notesSlides/_rels/notesSlide3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5.xml"/></Relationships>
</file>

<file path=ppt/notesSlides/_rels/notesSlide3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6.xml"/></Relationships>
</file>

<file path=ppt/notesSlides/_rels/notesSlide3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7.xml"/></Relationships>
</file>

<file path=ppt/notesSlides/_rels/notesSlide3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8.xml"/></Relationships>
</file>

<file path=ppt/notesSlides/_rels/notesSlide3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9.xml"/></Relationships>
</file>

<file path=ppt/notesSlides/_rels/notesSlide3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0.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1.xml"/></Relationships>
</file>

<file path=ppt/notesSlides/_rels/notesSlide3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2.xml"/></Relationships>
</file>

<file path=ppt/notesSlides/_rels/notesSlide3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3.xml"/></Relationships>
</file>

<file path=ppt/notesSlides/_rels/notesSlide3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4.xml"/></Relationships>
</file>

<file path=ppt/notesSlides/_rels/notesSlide3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5.xml"/></Relationships>
</file>

<file path=ppt/notesSlides/_rels/notesSlide3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6.xml"/></Relationships>
</file>

<file path=ppt/notesSlides/_rels/notesSlide3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7.xml"/></Relationships>
</file>

<file path=ppt/notesSlides/_rels/notesSlide3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8.xml"/></Relationships>
</file>

<file path=ppt/notesSlides/_rels/notesSlide3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9.xml"/></Relationships>
</file>

<file path=ppt/notesSlides/_rels/notesSlide3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0.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1.xml"/></Relationships>
</file>

<file path=ppt/notesSlides/_rels/notesSlide3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2.xml"/></Relationships>
</file>

<file path=ppt/notesSlides/_rels/notesSlide3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3.xml"/></Relationships>
</file>

<file path=ppt/notesSlides/_rels/notesSlide3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4.xml"/></Relationships>
</file>

<file path=ppt/notesSlides/_rels/notesSlide3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5.xml"/></Relationships>
</file>

<file path=ppt/notesSlides/_rels/notesSlide3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6.xml"/></Relationships>
</file>

<file path=ppt/notesSlides/_rels/notesSlide3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7.xml"/></Relationships>
</file>

<file path=ppt/notesSlides/_rels/notesSlide3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8.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pic>
        <p:nvPicPr>
          <p:cNvPr id="2" name="图片 1" descr="2020版53Bppt模板-03"/>
          <p:cNvPicPr>
            <a:picLocks noChangeAspect="1"/>
          </p:cNvPicPr>
          <p:nvPr/>
        </p:nvPicPr>
        <p:blipFill>
          <a:blip r:embed="rId2"/>
          <a:stretch>
            <a:fillRect/>
          </a:stretch>
        </p:blipFill>
        <p:spPr>
          <a:xfrm>
            <a:off x="-131445" y="-22802"/>
            <a:ext cx="9414510" cy="6887408"/>
          </a:xfrm>
          <a:prstGeom prst="rect">
            <a:avLst/>
          </a:prstGeom>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标题和内容">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 Target="../slides/slide257.xml"/><Relationship Id="rId6" Type="http://schemas.openxmlformats.org/officeDocument/2006/relationships/slide" Target="../slides/slide2.xml"/><Relationship Id="rId5" Type="http://schemas.openxmlformats.org/officeDocument/2006/relationships/image" Target="../media/image2.jpe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cstate="print"/>
          <a:srcRect/>
          <a:stretch>
            <a:fillRect/>
          </a:stretch>
        </a:blipFill>
        <a:effectLst/>
      </p:bgPr>
    </p:bg>
    <p:spTree>
      <p:nvGrpSpPr>
        <p:cNvPr id="1" name=""/>
        <p:cNvGrpSpPr/>
        <p:nvPr/>
      </p:nvGrpSpPr>
      <p:grpSpPr>
        <a:xfrm>
          <a:off x="0" y="0"/>
          <a:ext cx="0" cy="0"/>
          <a:chOff x="0" y="0"/>
          <a:chExt cx="0" cy="0"/>
        </a:xfrm>
      </p:grpSpPr>
      <p:grpSp>
        <p:nvGrpSpPr>
          <p:cNvPr id="2" name="组合 38"/>
          <p:cNvGrpSpPr/>
          <p:nvPr/>
        </p:nvGrpSpPr>
        <p:grpSpPr>
          <a:xfrm>
            <a:off x="7508240" y="-771460"/>
            <a:ext cx="1477010" cy="687221"/>
            <a:chOff x="7877866" y="892779"/>
            <a:chExt cx="928694" cy="761923"/>
          </a:xfrm>
        </p:grpSpPr>
        <p:sp>
          <p:nvSpPr>
            <p:cNvPr id="15" name="圆角矩形 14"/>
            <p:cNvSpPr/>
            <p:nvPr/>
          </p:nvSpPr>
          <p:spPr>
            <a:xfrm>
              <a:off x="7898657" y="892779"/>
              <a:ext cx="888995" cy="761923"/>
            </a:xfrm>
            <a:prstGeom prst="roundRect">
              <a:avLst/>
            </a:prstGeom>
            <a:solidFill>
              <a:srgbClr val="FFFFCC"/>
            </a:solidFill>
            <a:ln w="9525">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6" name="TextBox 15"/>
            <p:cNvSpPr txBox="1"/>
            <p:nvPr userDrawn="1"/>
          </p:nvSpPr>
          <p:spPr>
            <a:xfrm>
              <a:off x="7877866" y="994709"/>
              <a:ext cx="928694" cy="510546"/>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hlinkClick r:id="rId6" action="ppaction://hlinksldjump"/>
                </a:rPr>
                <a:t>五年高考</a:t>
              </a:r>
              <a:endParaRPr kumimoji="0" lang="zh-CN" altLang="en-US" sz="12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7" action="ppaction://hlinksldjump"/>
                </a:rPr>
                <a:t>三年</a:t>
              </a:r>
              <a:r>
                <a:rPr kumimoji="0" lang="zh-CN" altLang="en-US" sz="1200" b="1" i="0" u="sng" strike="noStrike" kern="1200" cap="none" spc="0" normalizeH="0" baseline="0" noProof="0" dirty="0" smtClean="0">
                  <a:ln>
                    <a:noFill/>
                  </a:ln>
                  <a:effectLst/>
                  <a:uLnTx/>
                  <a:uFillTx/>
                  <a:latin typeface="黑体" panose="02010609060101010101" pitchFamily="49" charset="-122"/>
                  <a:ea typeface="黑体" panose="02010609060101010101" pitchFamily="49" charset="-122"/>
                  <a:cs typeface="+mn-cs"/>
                  <a:hlinkClick r:id="rId7" action="ppaction://hlinksldjump"/>
                </a:rPr>
                <a:t>模拟</a:t>
              </a:r>
              <a:endPar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endParaRPr>
            </a:p>
          </p:txBody>
        </p:sp>
      </p:grpSp>
      <p:sp>
        <p:nvSpPr>
          <p:cNvPr id="4" name="矩形 3"/>
          <p:cNvSpPr/>
          <p:nvPr/>
        </p:nvSpPr>
        <p:spPr>
          <a:xfrm>
            <a:off x="7454901" y="-633"/>
            <a:ext cx="1740535" cy="787295"/>
          </a:xfrm>
          <a:prstGeom prst="rect">
            <a:avLst/>
          </a:prstGeom>
          <a:solidFill>
            <a:srgbClr val="A022B2"/>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 name="组合 32"/>
          <p:cNvGrpSpPr/>
          <p:nvPr/>
        </p:nvGrpSpPr>
        <p:grpSpPr>
          <a:xfrm>
            <a:off x="7788275" y="253354"/>
            <a:ext cx="928688" cy="307191"/>
            <a:chOff x="6500826" y="236061"/>
            <a:chExt cx="1085882" cy="345632"/>
          </a:xfrm>
        </p:grpSpPr>
        <p:sp>
          <p:nvSpPr>
            <p:cNvPr id="12" name="流程图: 终止 11"/>
            <p:cNvSpPr/>
            <p:nvPr/>
          </p:nvSpPr>
          <p:spPr>
            <a:xfrm>
              <a:off x="6500826" y="282383"/>
              <a:ext cx="1071032" cy="285057"/>
            </a:xfrm>
            <a:prstGeom prst="flowChartTerminator">
              <a:avLst/>
            </a:prstGeom>
            <a:gradFill flip="none" rotWithShape="1">
              <a:gsLst>
                <a:gs pos="0">
                  <a:srgbClr val="7030A0"/>
                </a:gs>
                <a:gs pos="25000">
                  <a:srgbClr val="FF99FF"/>
                </a:gs>
                <a:gs pos="75000">
                  <a:srgbClr val="9900FF"/>
                </a:gs>
                <a:gs pos="100000">
                  <a:srgbClr val="7030A0"/>
                </a:gs>
              </a:gsLst>
              <a:lin ang="5400000" scaled="0"/>
              <a:tileRect/>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6530525" y="236061"/>
              <a:ext cx="1056183" cy="3456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栏目索引</a:t>
              </a:r>
              <a:endPar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endParaRP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9" presetClass="emph" presetSubtype="0" nodeType="clickEffect">
                                  <p:stCondLst>
                                    <p:cond delay="0"/>
                                  </p:stCondLst>
                                  <p:childTnLst>
                                    <p:set>
                                      <p:cBhvr rctx="PPT">
                                        <p:cTn id="6" dur="500"/>
                                        <p:tgtEl>
                                          <p:spTgt spid="3"/>
                                        </p:tgtEl>
                                        <p:attrNameLst>
                                          <p:attrName>style.opacity</p:attrName>
                                        </p:attrNameLst>
                                      </p:cBhvr>
                                      <p:to>
                                        <p:strVal val="0.25"/>
                                      </p:to>
                                    </p:set>
                                    <p:animEffect filter="image" prLst="opacity: 0.25">
                                      <p:cBhvr rctx="IE">
                                        <p:cTn id="7" dur="500"/>
                                        <p:tgtEl>
                                          <p:spTgt spid="3"/>
                                        </p:tgtEl>
                                      </p:cBhvr>
                                    </p:animEffect>
                                  </p:childTnLst>
                                </p:cTn>
                              </p:par>
                              <p:par>
                                <p:cTn id="8" presetID="42" presetClass="path" presetSubtype="0" accel="50000" decel="50000" fill="hold" nodeType="withEffect">
                                  <p:stCondLst>
                                    <p:cond delay="0"/>
                                  </p:stCondLst>
                                  <p:childTnLst>
                                    <p:animMotion origin="layout" path="M -1.94444E-6 9.74478E-7 L -0.00052 0.21485 " pathEditMode="relative" rAng="0" ptsTypes="AA">
                                      <p:cBhvr>
                                        <p:cTn id="9" dur="500" fill="hold"/>
                                        <p:tgtEl>
                                          <p:spTgt spid="2"/>
                                        </p:tgtEl>
                                        <p:attrNameLst>
                                          <p:attrName>ppt_x</p:attrName>
                                          <p:attrName>ppt_y</p:attrName>
                                        </p:attrNameLst>
                                      </p:cBhvr>
                                      <p:rCtr x="0" y="10700"/>
                                    </p:animMotion>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0 0  L 0 -0.33426  E" pathEditMode="relative" ptsTypes="">
                                      <p:cBhvr>
                                        <p:cTn id="13"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4.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4.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4.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4.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4.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4.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4.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4.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4.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4.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4.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4.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4.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4.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4.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4.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4.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4.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4.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4.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4.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4.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4.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4.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4.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4.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4.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4.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4.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4.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4.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4.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4.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4.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4.xml"/></Relationships>
</file>

<file path=ppt/slides/_rels/slide162.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12.wmf"/><Relationship Id="rId7" Type="http://schemas.openxmlformats.org/officeDocument/2006/relationships/oleObject" Target="../embeddings/oleObject8.bin"/><Relationship Id="rId6" Type="http://schemas.openxmlformats.org/officeDocument/2006/relationships/image" Target="../media/image11.wmf"/><Relationship Id="rId5" Type="http://schemas.openxmlformats.org/officeDocument/2006/relationships/oleObject" Target="../embeddings/oleObject7.bin"/><Relationship Id="rId4" Type="http://schemas.openxmlformats.org/officeDocument/2006/relationships/image" Target="../media/image10.wmf"/><Relationship Id="rId3" Type="http://schemas.openxmlformats.org/officeDocument/2006/relationships/oleObject" Target="../embeddings/oleObject6.bin"/><Relationship Id="rId2" Type="http://schemas.openxmlformats.org/officeDocument/2006/relationships/image" Target="../media/image9.wmf"/><Relationship Id="rId11" Type="http://schemas.openxmlformats.org/officeDocument/2006/relationships/notesSlide" Target="../notesSlides/notesSlide161.xml"/><Relationship Id="rId10" Type="http://schemas.openxmlformats.org/officeDocument/2006/relationships/vmlDrawing" Target="../drawings/vmlDrawing2.vml"/><Relationship Id="rId1" Type="http://schemas.openxmlformats.org/officeDocument/2006/relationships/oleObject" Target="../embeddings/oleObject5.bin"/></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4.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4.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4.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4.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4.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4.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0.xml.rels><?xml version="1.0" encoding="UTF-8" standalone="yes"?>
<Relationships xmlns="http://schemas.openxmlformats.org/package/2006/relationships"><Relationship Id="rId3" Type="http://schemas.openxmlformats.org/officeDocument/2006/relationships/notesSlide" Target="../notesSlides/notesSlide169.xml"/><Relationship Id="rId2" Type="http://schemas.openxmlformats.org/officeDocument/2006/relationships/slideLayout" Target="../slideLayouts/slideLayout4.xml"/><Relationship Id="rId1" Type="http://schemas.openxmlformats.org/officeDocument/2006/relationships/image" Target="../media/image13.jpeg"/></Relationships>
</file>

<file path=ppt/slides/_rels/slide171.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17.wmf"/><Relationship Id="rId7" Type="http://schemas.openxmlformats.org/officeDocument/2006/relationships/oleObject" Target="../embeddings/oleObject12.bin"/><Relationship Id="rId6" Type="http://schemas.openxmlformats.org/officeDocument/2006/relationships/image" Target="../media/image16.wmf"/><Relationship Id="rId5" Type="http://schemas.openxmlformats.org/officeDocument/2006/relationships/oleObject" Target="../embeddings/oleObject11.bin"/><Relationship Id="rId4" Type="http://schemas.openxmlformats.org/officeDocument/2006/relationships/image" Target="../media/image15.wmf"/><Relationship Id="rId3" Type="http://schemas.openxmlformats.org/officeDocument/2006/relationships/oleObject" Target="../embeddings/oleObject10.bin"/><Relationship Id="rId2" Type="http://schemas.openxmlformats.org/officeDocument/2006/relationships/image" Target="../media/image14.wmf"/><Relationship Id="rId11" Type="http://schemas.openxmlformats.org/officeDocument/2006/relationships/notesSlide" Target="../notesSlides/notesSlide170.xml"/><Relationship Id="rId10" Type="http://schemas.openxmlformats.org/officeDocument/2006/relationships/vmlDrawing" Target="../drawings/vmlDrawing3.vml"/><Relationship Id="rId1" Type="http://schemas.openxmlformats.org/officeDocument/2006/relationships/oleObject" Target="../embeddings/oleObject9.bin"/></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4.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4.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73.xml"/><Relationship Id="rId1" Type="http://schemas.openxmlformats.org/officeDocument/2006/relationships/slideLayout" Target="../slideLayouts/slideLayout4.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174.xml"/><Relationship Id="rId1" Type="http://schemas.openxmlformats.org/officeDocument/2006/relationships/slideLayout" Target="../slideLayouts/slideLayout4.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175.xml"/><Relationship Id="rId1" Type="http://schemas.openxmlformats.org/officeDocument/2006/relationships/slideLayout" Target="../slideLayouts/slideLayout4.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176.xml"/><Relationship Id="rId1" Type="http://schemas.openxmlformats.org/officeDocument/2006/relationships/slideLayout" Target="../slideLayouts/slideLayout4.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77.xml"/><Relationship Id="rId1" Type="http://schemas.openxmlformats.org/officeDocument/2006/relationships/slideLayout" Target="../slideLayouts/slideLayout4.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178.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0.xml.rels><?xml version="1.0" encoding="UTF-8" standalone="yes"?>
<Relationships xmlns="http://schemas.openxmlformats.org/package/2006/relationships"><Relationship Id="rId4" Type="http://schemas.openxmlformats.org/officeDocument/2006/relationships/notesSlide" Target="../notesSlides/notesSlide179.xml"/><Relationship Id="rId3" Type="http://schemas.openxmlformats.org/officeDocument/2006/relationships/slideLayout" Target="../slideLayouts/slideLayout4.xml"/><Relationship Id="rId2" Type="http://schemas.openxmlformats.org/officeDocument/2006/relationships/image" Target="../media/image19.jpeg"/><Relationship Id="rId1" Type="http://schemas.openxmlformats.org/officeDocument/2006/relationships/image" Target="../media/image18.jpeg"/></Relationships>
</file>

<file path=ppt/slides/_rels/slide181.xml.rels><?xml version="1.0" encoding="UTF-8" standalone="yes"?>
<Relationships xmlns="http://schemas.openxmlformats.org/package/2006/relationships"><Relationship Id="rId7" Type="http://schemas.openxmlformats.org/officeDocument/2006/relationships/notesSlide" Target="../notesSlides/notesSlide180.xml"/><Relationship Id="rId6" Type="http://schemas.openxmlformats.org/officeDocument/2006/relationships/vmlDrawing" Target="../drawings/vmlDrawing4.vml"/><Relationship Id="rId5" Type="http://schemas.openxmlformats.org/officeDocument/2006/relationships/slideLayout" Target="../slideLayouts/slideLayout4.xml"/><Relationship Id="rId4" Type="http://schemas.openxmlformats.org/officeDocument/2006/relationships/image" Target="../media/image21.wmf"/><Relationship Id="rId3" Type="http://schemas.openxmlformats.org/officeDocument/2006/relationships/oleObject" Target="../embeddings/oleObject14.bin"/><Relationship Id="rId2" Type="http://schemas.openxmlformats.org/officeDocument/2006/relationships/image" Target="../media/image20.wmf"/><Relationship Id="rId1" Type="http://schemas.openxmlformats.org/officeDocument/2006/relationships/oleObject" Target="../embeddings/oleObject13.bin"/></Relationships>
</file>

<file path=ppt/slides/_rels/slide182.xml.rels><?xml version="1.0" encoding="UTF-8" standalone="yes"?>
<Relationships xmlns="http://schemas.openxmlformats.org/package/2006/relationships"><Relationship Id="rId7" Type="http://schemas.openxmlformats.org/officeDocument/2006/relationships/notesSlide" Target="../notesSlides/notesSlide181.xml"/><Relationship Id="rId6" Type="http://schemas.openxmlformats.org/officeDocument/2006/relationships/vmlDrawing" Target="../drawings/vmlDrawing5.vml"/><Relationship Id="rId5" Type="http://schemas.openxmlformats.org/officeDocument/2006/relationships/slideLayout" Target="../slideLayouts/slideLayout4.xml"/><Relationship Id="rId4" Type="http://schemas.openxmlformats.org/officeDocument/2006/relationships/image" Target="../media/image23.wmf"/><Relationship Id="rId3" Type="http://schemas.openxmlformats.org/officeDocument/2006/relationships/oleObject" Target="../embeddings/oleObject16.bin"/><Relationship Id="rId2" Type="http://schemas.openxmlformats.org/officeDocument/2006/relationships/image" Target="../media/image22.wmf"/><Relationship Id="rId1" Type="http://schemas.openxmlformats.org/officeDocument/2006/relationships/oleObject" Target="../embeddings/oleObject15.bin"/></Relationships>
</file>

<file path=ppt/slides/_rels/slide183.xml.rels><?xml version="1.0" encoding="UTF-8" standalone="yes"?>
<Relationships xmlns="http://schemas.openxmlformats.org/package/2006/relationships"><Relationship Id="rId3" Type="http://schemas.openxmlformats.org/officeDocument/2006/relationships/notesSlide" Target="../notesSlides/notesSlide182.xml"/><Relationship Id="rId2" Type="http://schemas.openxmlformats.org/officeDocument/2006/relationships/slideLayout" Target="../slideLayouts/slideLayout4.xml"/><Relationship Id="rId1" Type="http://schemas.openxmlformats.org/officeDocument/2006/relationships/image" Target="../media/image24.jpeg"/></Relationships>
</file>

<file path=ppt/slides/_rels/slide184.xml.rels><?xml version="1.0" encoding="UTF-8" standalone="yes"?>
<Relationships xmlns="http://schemas.openxmlformats.org/package/2006/relationships"><Relationship Id="rId2" Type="http://schemas.openxmlformats.org/officeDocument/2006/relationships/notesSlide" Target="../notesSlides/notesSlide183.xml"/><Relationship Id="rId1" Type="http://schemas.openxmlformats.org/officeDocument/2006/relationships/slideLayout" Target="../slideLayouts/slideLayout4.xml"/></Relationships>
</file>

<file path=ppt/slides/_rels/slide185.xml.rels><?xml version="1.0" encoding="UTF-8" standalone="yes"?>
<Relationships xmlns="http://schemas.openxmlformats.org/package/2006/relationships"><Relationship Id="rId3" Type="http://schemas.openxmlformats.org/officeDocument/2006/relationships/notesSlide" Target="../notesSlides/notesSlide184.xml"/><Relationship Id="rId2" Type="http://schemas.openxmlformats.org/officeDocument/2006/relationships/slideLayout" Target="../slideLayouts/slideLayout4.xml"/><Relationship Id="rId1" Type="http://schemas.openxmlformats.org/officeDocument/2006/relationships/image" Target="../media/image19.jpeg"/></Relationships>
</file>

<file path=ppt/slides/_rels/slide186.xml.rels><?xml version="1.0" encoding="UTF-8" standalone="yes"?>
<Relationships xmlns="http://schemas.openxmlformats.org/package/2006/relationships"><Relationship Id="rId3" Type="http://schemas.openxmlformats.org/officeDocument/2006/relationships/notesSlide" Target="../notesSlides/notesSlide185.xml"/><Relationship Id="rId2" Type="http://schemas.openxmlformats.org/officeDocument/2006/relationships/slideLayout" Target="../slideLayouts/slideLayout4.xml"/><Relationship Id="rId1" Type="http://schemas.openxmlformats.org/officeDocument/2006/relationships/image" Target="../media/image19.jpeg"/></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186.xml"/><Relationship Id="rId1" Type="http://schemas.openxmlformats.org/officeDocument/2006/relationships/slideLayout" Target="../slideLayouts/slideLayout4.xml"/></Relationships>
</file>

<file path=ppt/slides/_rels/slide188.xml.rels><?xml version="1.0" encoding="UTF-8" standalone="yes"?>
<Relationships xmlns="http://schemas.openxmlformats.org/package/2006/relationships"><Relationship Id="rId2" Type="http://schemas.openxmlformats.org/officeDocument/2006/relationships/notesSlide" Target="../notesSlides/notesSlide187.xml"/><Relationship Id="rId1" Type="http://schemas.openxmlformats.org/officeDocument/2006/relationships/slideLayout" Target="../slideLayouts/slideLayout4.xml"/></Relationships>
</file>

<file path=ppt/slides/_rels/slide189.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28.wmf"/><Relationship Id="rId7" Type="http://schemas.openxmlformats.org/officeDocument/2006/relationships/oleObject" Target="../embeddings/oleObject20.bin"/><Relationship Id="rId6" Type="http://schemas.openxmlformats.org/officeDocument/2006/relationships/image" Target="../media/image27.wmf"/><Relationship Id="rId5" Type="http://schemas.openxmlformats.org/officeDocument/2006/relationships/oleObject" Target="../embeddings/oleObject19.bin"/><Relationship Id="rId4" Type="http://schemas.openxmlformats.org/officeDocument/2006/relationships/image" Target="../media/image26.wmf"/><Relationship Id="rId3" Type="http://schemas.openxmlformats.org/officeDocument/2006/relationships/oleObject" Target="../embeddings/oleObject18.bin"/><Relationship Id="rId2" Type="http://schemas.openxmlformats.org/officeDocument/2006/relationships/image" Target="../media/image25.wmf"/><Relationship Id="rId11" Type="http://schemas.openxmlformats.org/officeDocument/2006/relationships/notesSlide" Target="../notesSlides/notesSlide188.xml"/><Relationship Id="rId10" Type="http://schemas.openxmlformats.org/officeDocument/2006/relationships/vmlDrawing" Target="../drawings/vmlDrawing6.vml"/><Relationship Id="rId1" Type="http://schemas.openxmlformats.org/officeDocument/2006/relationships/oleObject" Target="../embeddings/oleObject17.bin"/></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189.xml"/><Relationship Id="rId1" Type="http://schemas.openxmlformats.org/officeDocument/2006/relationships/slideLayout" Target="../slideLayouts/slideLayout4.xml"/></Relationships>
</file>

<file path=ppt/slides/_rels/slide191.xml.rels><?xml version="1.0" encoding="UTF-8" standalone="yes"?>
<Relationships xmlns="http://schemas.openxmlformats.org/package/2006/relationships"><Relationship Id="rId2" Type="http://schemas.openxmlformats.org/officeDocument/2006/relationships/notesSlide" Target="../notesSlides/notesSlide190.xml"/><Relationship Id="rId1" Type="http://schemas.openxmlformats.org/officeDocument/2006/relationships/slideLayout" Target="../slideLayouts/slideLayout4.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191.xml"/><Relationship Id="rId1" Type="http://schemas.openxmlformats.org/officeDocument/2006/relationships/slideLayout" Target="../slideLayouts/slideLayout4.xml"/></Relationships>
</file>

<file path=ppt/slides/_rels/slide193.xml.rels><?xml version="1.0" encoding="UTF-8" standalone="yes"?>
<Relationships xmlns="http://schemas.openxmlformats.org/package/2006/relationships"><Relationship Id="rId2" Type="http://schemas.openxmlformats.org/officeDocument/2006/relationships/notesSlide" Target="../notesSlides/notesSlide192.xml"/><Relationship Id="rId1" Type="http://schemas.openxmlformats.org/officeDocument/2006/relationships/slideLayout" Target="../slideLayouts/slideLayout4.xml"/></Relationships>
</file>

<file path=ppt/slides/_rels/slide194.xml.rels><?xml version="1.0" encoding="UTF-8" standalone="yes"?>
<Relationships xmlns="http://schemas.openxmlformats.org/package/2006/relationships"><Relationship Id="rId2" Type="http://schemas.openxmlformats.org/officeDocument/2006/relationships/notesSlide" Target="../notesSlides/notesSlide193.xml"/><Relationship Id="rId1" Type="http://schemas.openxmlformats.org/officeDocument/2006/relationships/slideLayout" Target="../slideLayouts/slideLayout4.xml"/></Relationships>
</file>

<file path=ppt/slides/_rels/slide195.xml.rels><?xml version="1.0" encoding="UTF-8" standalone="yes"?>
<Relationships xmlns="http://schemas.openxmlformats.org/package/2006/relationships"><Relationship Id="rId2" Type="http://schemas.openxmlformats.org/officeDocument/2006/relationships/notesSlide" Target="../notesSlides/notesSlide194.xml"/><Relationship Id="rId1" Type="http://schemas.openxmlformats.org/officeDocument/2006/relationships/slideLayout" Target="../slideLayouts/slideLayout4.xml"/></Relationships>
</file>

<file path=ppt/slides/_rels/slide196.xml.rels><?xml version="1.0" encoding="UTF-8" standalone="yes"?>
<Relationships xmlns="http://schemas.openxmlformats.org/package/2006/relationships"><Relationship Id="rId2" Type="http://schemas.openxmlformats.org/officeDocument/2006/relationships/notesSlide" Target="../notesSlides/notesSlide195.xml"/><Relationship Id="rId1" Type="http://schemas.openxmlformats.org/officeDocument/2006/relationships/slideLayout" Target="../slideLayouts/slideLayout4.xml"/></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196.xml"/><Relationship Id="rId1" Type="http://schemas.openxmlformats.org/officeDocument/2006/relationships/slideLayout" Target="../slideLayouts/slideLayout4.xml"/></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197.xml"/><Relationship Id="rId1" Type="http://schemas.openxmlformats.org/officeDocument/2006/relationships/slideLayout" Target="../slideLayouts/slideLayout4.xml"/></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19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4.xml"/><Relationship Id="rId2" Type="http://schemas.openxmlformats.org/officeDocument/2006/relationships/image" Target="../media/image4.pn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199.xml"/><Relationship Id="rId1" Type="http://schemas.openxmlformats.org/officeDocument/2006/relationships/slideLayout" Target="../slideLayouts/slideLayout4.xml"/></Relationships>
</file>

<file path=ppt/slides/_rels/slide201.xml.rels><?xml version="1.0" encoding="UTF-8" standalone="yes"?>
<Relationships xmlns="http://schemas.openxmlformats.org/package/2006/relationships"><Relationship Id="rId2" Type="http://schemas.openxmlformats.org/officeDocument/2006/relationships/notesSlide" Target="../notesSlides/notesSlide200.xml"/><Relationship Id="rId1" Type="http://schemas.openxmlformats.org/officeDocument/2006/relationships/slideLayout" Target="../slideLayouts/slideLayout4.xml"/></Relationships>
</file>

<file path=ppt/slides/_rels/slide202.xml.rels><?xml version="1.0" encoding="UTF-8" standalone="yes"?>
<Relationships xmlns="http://schemas.openxmlformats.org/package/2006/relationships"><Relationship Id="rId2" Type="http://schemas.openxmlformats.org/officeDocument/2006/relationships/notesSlide" Target="../notesSlides/notesSlide201.xml"/><Relationship Id="rId1" Type="http://schemas.openxmlformats.org/officeDocument/2006/relationships/slideLayout" Target="../slideLayouts/slideLayout4.xml"/></Relationships>
</file>

<file path=ppt/slides/_rels/slide203.xml.rels><?xml version="1.0" encoding="UTF-8" standalone="yes"?>
<Relationships xmlns="http://schemas.openxmlformats.org/package/2006/relationships"><Relationship Id="rId2" Type="http://schemas.openxmlformats.org/officeDocument/2006/relationships/notesSlide" Target="../notesSlides/notesSlide202.xml"/><Relationship Id="rId1" Type="http://schemas.openxmlformats.org/officeDocument/2006/relationships/slideLayout" Target="../slideLayouts/slideLayout4.xml"/></Relationships>
</file>

<file path=ppt/slides/_rels/slide204.xml.rels><?xml version="1.0" encoding="UTF-8" standalone="yes"?>
<Relationships xmlns="http://schemas.openxmlformats.org/package/2006/relationships"><Relationship Id="rId2" Type="http://schemas.openxmlformats.org/officeDocument/2006/relationships/notesSlide" Target="../notesSlides/notesSlide203.xml"/><Relationship Id="rId1" Type="http://schemas.openxmlformats.org/officeDocument/2006/relationships/slideLayout" Target="../slideLayouts/slideLayout4.xml"/></Relationships>
</file>

<file path=ppt/slides/_rels/slide205.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32.wmf"/><Relationship Id="rId7" Type="http://schemas.openxmlformats.org/officeDocument/2006/relationships/oleObject" Target="../embeddings/oleObject24.bin"/><Relationship Id="rId6" Type="http://schemas.openxmlformats.org/officeDocument/2006/relationships/image" Target="../media/image31.wmf"/><Relationship Id="rId5" Type="http://schemas.openxmlformats.org/officeDocument/2006/relationships/oleObject" Target="../embeddings/oleObject23.bin"/><Relationship Id="rId4" Type="http://schemas.openxmlformats.org/officeDocument/2006/relationships/image" Target="../media/image30.wmf"/><Relationship Id="rId3" Type="http://schemas.openxmlformats.org/officeDocument/2006/relationships/oleObject" Target="../embeddings/oleObject22.bin"/><Relationship Id="rId2" Type="http://schemas.openxmlformats.org/officeDocument/2006/relationships/image" Target="../media/image29.wmf"/><Relationship Id="rId11" Type="http://schemas.openxmlformats.org/officeDocument/2006/relationships/notesSlide" Target="../notesSlides/notesSlide204.xml"/><Relationship Id="rId10" Type="http://schemas.openxmlformats.org/officeDocument/2006/relationships/vmlDrawing" Target="../drawings/vmlDrawing7.vml"/><Relationship Id="rId1" Type="http://schemas.openxmlformats.org/officeDocument/2006/relationships/oleObject" Target="../embeddings/oleObject21.bin"/></Relationships>
</file>

<file path=ppt/slides/_rels/slide206.xml.rels><?xml version="1.0" encoding="UTF-8" standalone="yes"?>
<Relationships xmlns="http://schemas.openxmlformats.org/package/2006/relationships"><Relationship Id="rId2" Type="http://schemas.openxmlformats.org/officeDocument/2006/relationships/notesSlide" Target="../notesSlides/notesSlide205.xml"/><Relationship Id="rId1" Type="http://schemas.openxmlformats.org/officeDocument/2006/relationships/slideLayout" Target="../slideLayouts/slideLayout4.xml"/></Relationships>
</file>

<file path=ppt/slides/_rels/slide207.xml.rels><?xml version="1.0" encoding="UTF-8" standalone="yes"?>
<Relationships xmlns="http://schemas.openxmlformats.org/package/2006/relationships"><Relationship Id="rId2" Type="http://schemas.openxmlformats.org/officeDocument/2006/relationships/notesSlide" Target="../notesSlides/notesSlide206.xml"/><Relationship Id="rId1" Type="http://schemas.openxmlformats.org/officeDocument/2006/relationships/slideLayout" Target="../slideLayouts/slideLayout4.xml"/></Relationships>
</file>

<file path=ppt/slides/_rels/slide208.xml.rels><?xml version="1.0" encoding="UTF-8" standalone="yes"?>
<Relationships xmlns="http://schemas.openxmlformats.org/package/2006/relationships"><Relationship Id="rId2" Type="http://schemas.openxmlformats.org/officeDocument/2006/relationships/notesSlide" Target="../notesSlides/notesSlide207.xml"/><Relationship Id="rId1" Type="http://schemas.openxmlformats.org/officeDocument/2006/relationships/slideLayout" Target="../slideLayouts/slideLayout4.xml"/></Relationships>
</file>

<file path=ppt/slides/_rels/slide209.xml.rels><?xml version="1.0" encoding="UTF-8" standalone="yes"?>
<Relationships xmlns="http://schemas.openxmlformats.org/package/2006/relationships"><Relationship Id="rId2" Type="http://schemas.openxmlformats.org/officeDocument/2006/relationships/notesSlide" Target="../notesSlides/notesSlide208.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0.xml.rels><?xml version="1.0" encoding="UTF-8" standalone="yes"?>
<Relationships xmlns="http://schemas.openxmlformats.org/package/2006/relationships"><Relationship Id="rId2" Type="http://schemas.openxmlformats.org/officeDocument/2006/relationships/notesSlide" Target="../notesSlides/notesSlide209.xml"/><Relationship Id="rId1" Type="http://schemas.openxmlformats.org/officeDocument/2006/relationships/slideLayout" Target="../slideLayouts/slideLayout4.xml"/></Relationships>
</file>

<file path=ppt/slides/_rels/slide211.xml.rels><?xml version="1.0" encoding="UTF-8" standalone="yes"?>
<Relationships xmlns="http://schemas.openxmlformats.org/package/2006/relationships"><Relationship Id="rId2" Type="http://schemas.openxmlformats.org/officeDocument/2006/relationships/notesSlide" Target="../notesSlides/notesSlide210.xml"/><Relationship Id="rId1" Type="http://schemas.openxmlformats.org/officeDocument/2006/relationships/slideLayout" Target="../slideLayouts/slideLayout4.xml"/></Relationships>
</file>

<file path=ppt/slides/_rels/slide212.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36.wmf"/><Relationship Id="rId7" Type="http://schemas.openxmlformats.org/officeDocument/2006/relationships/oleObject" Target="../embeddings/oleObject28.bin"/><Relationship Id="rId6" Type="http://schemas.openxmlformats.org/officeDocument/2006/relationships/image" Target="../media/image35.wmf"/><Relationship Id="rId5" Type="http://schemas.openxmlformats.org/officeDocument/2006/relationships/oleObject" Target="../embeddings/oleObject27.bin"/><Relationship Id="rId4" Type="http://schemas.openxmlformats.org/officeDocument/2006/relationships/image" Target="../media/image34.wmf"/><Relationship Id="rId3" Type="http://schemas.openxmlformats.org/officeDocument/2006/relationships/oleObject" Target="../embeddings/oleObject26.bin"/><Relationship Id="rId2" Type="http://schemas.openxmlformats.org/officeDocument/2006/relationships/image" Target="../media/image33.wmf"/><Relationship Id="rId11" Type="http://schemas.openxmlformats.org/officeDocument/2006/relationships/notesSlide" Target="../notesSlides/notesSlide211.xml"/><Relationship Id="rId10" Type="http://schemas.openxmlformats.org/officeDocument/2006/relationships/vmlDrawing" Target="../drawings/vmlDrawing8.vml"/><Relationship Id="rId1" Type="http://schemas.openxmlformats.org/officeDocument/2006/relationships/oleObject" Target="../embeddings/oleObject25.bin"/></Relationships>
</file>

<file path=ppt/slides/_rels/slide213.xml.rels><?xml version="1.0" encoding="UTF-8" standalone="yes"?>
<Relationships xmlns="http://schemas.openxmlformats.org/package/2006/relationships"><Relationship Id="rId2" Type="http://schemas.openxmlformats.org/officeDocument/2006/relationships/notesSlide" Target="../notesSlides/notesSlide212.xml"/><Relationship Id="rId1" Type="http://schemas.openxmlformats.org/officeDocument/2006/relationships/slideLayout" Target="../slideLayouts/slideLayout4.xml"/></Relationships>
</file>

<file path=ppt/slides/_rels/slide214.xml.rels><?xml version="1.0" encoding="UTF-8" standalone="yes"?>
<Relationships xmlns="http://schemas.openxmlformats.org/package/2006/relationships"><Relationship Id="rId2" Type="http://schemas.openxmlformats.org/officeDocument/2006/relationships/notesSlide" Target="../notesSlides/notesSlide213.xml"/><Relationship Id="rId1" Type="http://schemas.openxmlformats.org/officeDocument/2006/relationships/slideLayout" Target="../slideLayouts/slideLayout4.xml"/></Relationships>
</file>

<file path=ppt/slides/_rels/slide215.xml.rels><?xml version="1.0" encoding="UTF-8" standalone="yes"?>
<Relationships xmlns="http://schemas.openxmlformats.org/package/2006/relationships"><Relationship Id="rId2" Type="http://schemas.openxmlformats.org/officeDocument/2006/relationships/notesSlide" Target="../notesSlides/notesSlide214.xml"/><Relationship Id="rId1" Type="http://schemas.openxmlformats.org/officeDocument/2006/relationships/slideLayout" Target="../slideLayouts/slideLayout4.xml"/></Relationships>
</file>

<file path=ppt/slides/_rels/slide216.xml.rels><?xml version="1.0" encoding="UTF-8" standalone="yes"?>
<Relationships xmlns="http://schemas.openxmlformats.org/package/2006/relationships"><Relationship Id="rId2" Type="http://schemas.openxmlformats.org/officeDocument/2006/relationships/notesSlide" Target="../notesSlides/notesSlide215.xml"/><Relationship Id="rId1" Type="http://schemas.openxmlformats.org/officeDocument/2006/relationships/slideLayout" Target="../slideLayouts/slideLayout4.xml"/></Relationships>
</file>

<file path=ppt/slides/_rels/slide217.xml.rels><?xml version="1.0" encoding="UTF-8" standalone="yes"?>
<Relationships xmlns="http://schemas.openxmlformats.org/package/2006/relationships"><Relationship Id="rId2" Type="http://schemas.openxmlformats.org/officeDocument/2006/relationships/notesSlide" Target="../notesSlides/notesSlide216.xml"/><Relationship Id="rId1" Type="http://schemas.openxmlformats.org/officeDocument/2006/relationships/slideLayout" Target="../slideLayouts/slideLayout4.xml"/></Relationships>
</file>

<file path=ppt/slides/_rels/slide218.xml.rels><?xml version="1.0" encoding="UTF-8" standalone="yes"?>
<Relationships xmlns="http://schemas.openxmlformats.org/package/2006/relationships"><Relationship Id="rId2" Type="http://schemas.openxmlformats.org/officeDocument/2006/relationships/notesSlide" Target="../notesSlides/notesSlide217.xml"/><Relationship Id="rId1" Type="http://schemas.openxmlformats.org/officeDocument/2006/relationships/slideLayout" Target="../slideLayouts/slideLayout4.xml"/></Relationships>
</file>

<file path=ppt/slides/_rels/slide219.xml.rels><?xml version="1.0" encoding="UTF-8" standalone="yes"?>
<Relationships xmlns="http://schemas.openxmlformats.org/package/2006/relationships"><Relationship Id="rId2" Type="http://schemas.openxmlformats.org/officeDocument/2006/relationships/notesSlide" Target="../notesSlides/notesSlide218.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0.xml.rels><?xml version="1.0" encoding="UTF-8" standalone="yes"?>
<Relationships xmlns="http://schemas.openxmlformats.org/package/2006/relationships"><Relationship Id="rId2" Type="http://schemas.openxmlformats.org/officeDocument/2006/relationships/notesSlide" Target="../notesSlides/notesSlide219.xml"/><Relationship Id="rId1" Type="http://schemas.openxmlformats.org/officeDocument/2006/relationships/slideLayout" Target="../slideLayouts/slideLayout4.xml"/></Relationships>
</file>

<file path=ppt/slides/_rels/slide221.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40.wmf"/><Relationship Id="rId7" Type="http://schemas.openxmlformats.org/officeDocument/2006/relationships/oleObject" Target="../embeddings/oleObject32.bin"/><Relationship Id="rId6" Type="http://schemas.openxmlformats.org/officeDocument/2006/relationships/image" Target="../media/image39.wmf"/><Relationship Id="rId5" Type="http://schemas.openxmlformats.org/officeDocument/2006/relationships/oleObject" Target="../embeddings/oleObject31.bin"/><Relationship Id="rId4" Type="http://schemas.openxmlformats.org/officeDocument/2006/relationships/image" Target="../media/image38.wmf"/><Relationship Id="rId3" Type="http://schemas.openxmlformats.org/officeDocument/2006/relationships/oleObject" Target="../embeddings/oleObject30.bin"/><Relationship Id="rId2" Type="http://schemas.openxmlformats.org/officeDocument/2006/relationships/image" Target="../media/image37.wmf"/><Relationship Id="rId11" Type="http://schemas.openxmlformats.org/officeDocument/2006/relationships/notesSlide" Target="../notesSlides/notesSlide220.xml"/><Relationship Id="rId10" Type="http://schemas.openxmlformats.org/officeDocument/2006/relationships/vmlDrawing" Target="../drawings/vmlDrawing9.vml"/><Relationship Id="rId1" Type="http://schemas.openxmlformats.org/officeDocument/2006/relationships/oleObject" Target="../embeddings/oleObject29.bin"/></Relationships>
</file>

<file path=ppt/slides/_rels/slide222.xml.rels><?xml version="1.0" encoding="UTF-8" standalone="yes"?>
<Relationships xmlns="http://schemas.openxmlformats.org/package/2006/relationships"><Relationship Id="rId2" Type="http://schemas.openxmlformats.org/officeDocument/2006/relationships/notesSlide" Target="../notesSlides/notesSlide221.xml"/><Relationship Id="rId1" Type="http://schemas.openxmlformats.org/officeDocument/2006/relationships/slideLayout" Target="../slideLayouts/slideLayout4.xml"/></Relationships>
</file>

<file path=ppt/slides/_rels/slide223.xml.rels><?xml version="1.0" encoding="UTF-8" standalone="yes"?>
<Relationships xmlns="http://schemas.openxmlformats.org/package/2006/relationships"><Relationship Id="rId2" Type="http://schemas.openxmlformats.org/officeDocument/2006/relationships/notesSlide" Target="../notesSlides/notesSlide222.xml"/><Relationship Id="rId1" Type="http://schemas.openxmlformats.org/officeDocument/2006/relationships/slideLayout" Target="../slideLayouts/slideLayout4.xml"/></Relationships>
</file>

<file path=ppt/slides/_rels/slide224.xml.rels><?xml version="1.0" encoding="UTF-8" standalone="yes"?>
<Relationships xmlns="http://schemas.openxmlformats.org/package/2006/relationships"><Relationship Id="rId2" Type="http://schemas.openxmlformats.org/officeDocument/2006/relationships/notesSlide" Target="../notesSlides/notesSlide223.xml"/><Relationship Id="rId1" Type="http://schemas.openxmlformats.org/officeDocument/2006/relationships/slideLayout" Target="../slideLayouts/slideLayout4.xml"/></Relationships>
</file>

<file path=ppt/slides/_rels/slide225.xml.rels><?xml version="1.0" encoding="UTF-8" standalone="yes"?>
<Relationships xmlns="http://schemas.openxmlformats.org/package/2006/relationships"><Relationship Id="rId2" Type="http://schemas.openxmlformats.org/officeDocument/2006/relationships/notesSlide" Target="../notesSlides/notesSlide224.xml"/><Relationship Id="rId1" Type="http://schemas.openxmlformats.org/officeDocument/2006/relationships/slideLayout" Target="../slideLayouts/slideLayout4.xml"/></Relationships>
</file>

<file path=ppt/slides/_rels/slide226.xml.rels><?xml version="1.0" encoding="UTF-8" standalone="yes"?>
<Relationships xmlns="http://schemas.openxmlformats.org/package/2006/relationships"><Relationship Id="rId2" Type="http://schemas.openxmlformats.org/officeDocument/2006/relationships/notesSlide" Target="../notesSlides/notesSlide225.xml"/><Relationship Id="rId1" Type="http://schemas.openxmlformats.org/officeDocument/2006/relationships/slideLayout" Target="../slideLayouts/slideLayout4.xml"/></Relationships>
</file>

<file path=ppt/slides/_rels/slide227.xml.rels><?xml version="1.0" encoding="UTF-8" standalone="yes"?>
<Relationships xmlns="http://schemas.openxmlformats.org/package/2006/relationships"><Relationship Id="rId2" Type="http://schemas.openxmlformats.org/officeDocument/2006/relationships/notesSlide" Target="../notesSlides/notesSlide226.xml"/><Relationship Id="rId1" Type="http://schemas.openxmlformats.org/officeDocument/2006/relationships/slideLayout" Target="../slideLayouts/slideLayout4.xml"/></Relationships>
</file>

<file path=ppt/slides/_rels/slide228.xml.rels><?xml version="1.0" encoding="UTF-8" standalone="yes"?>
<Relationships xmlns="http://schemas.openxmlformats.org/package/2006/relationships"><Relationship Id="rId2" Type="http://schemas.openxmlformats.org/officeDocument/2006/relationships/notesSlide" Target="../notesSlides/notesSlide227.xml"/><Relationship Id="rId1" Type="http://schemas.openxmlformats.org/officeDocument/2006/relationships/slideLayout" Target="../slideLayouts/slideLayout4.xml"/></Relationships>
</file>

<file path=ppt/slides/_rels/slide229.xml.rels><?xml version="1.0" encoding="UTF-8" standalone="yes"?>
<Relationships xmlns="http://schemas.openxmlformats.org/package/2006/relationships"><Relationship Id="rId2" Type="http://schemas.openxmlformats.org/officeDocument/2006/relationships/notesSlide" Target="../notesSlides/notesSlide228.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0.xml.rels><?xml version="1.0" encoding="UTF-8" standalone="yes"?>
<Relationships xmlns="http://schemas.openxmlformats.org/package/2006/relationships"><Relationship Id="rId2" Type="http://schemas.openxmlformats.org/officeDocument/2006/relationships/notesSlide" Target="../notesSlides/notesSlide229.xml"/><Relationship Id="rId1" Type="http://schemas.openxmlformats.org/officeDocument/2006/relationships/slideLayout" Target="../slideLayouts/slideLayout4.xml"/></Relationships>
</file>

<file path=ppt/slides/_rels/slide231.xml.rels><?xml version="1.0" encoding="UTF-8" standalone="yes"?>
<Relationships xmlns="http://schemas.openxmlformats.org/package/2006/relationships"><Relationship Id="rId2" Type="http://schemas.openxmlformats.org/officeDocument/2006/relationships/notesSlide" Target="../notesSlides/notesSlide230.xml"/><Relationship Id="rId1" Type="http://schemas.openxmlformats.org/officeDocument/2006/relationships/slideLayout" Target="../slideLayouts/slideLayout4.xml"/></Relationships>
</file>

<file path=ppt/slides/_rels/slide232.xml.rels><?xml version="1.0" encoding="UTF-8" standalone="yes"?>
<Relationships xmlns="http://schemas.openxmlformats.org/package/2006/relationships"><Relationship Id="rId2" Type="http://schemas.openxmlformats.org/officeDocument/2006/relationships/notesSlide" Target="../notesSlides/notesSlide231.xml"/><Relationship Id="rId1" Type="http://schemas.openxmlformats.org/officeDocument/2006/relationships/slideLayout" Target="../slideLayouts/slideLayout4.xml"/></Relationships>
</file>

<file path=ppt/slides/_rels/slide233.xml.rels><?xml version="1.0" encoding="UTF-8" standalone="yes"?>
<Relationships xmlns="http://schemas.openxmlformats.org/package/2006/relationships"><Relationship Id="rId2" Type="http://schemas.openxmlformats.org/officeDocument/2006/relationships/notesSlide" Target="../notesSlides/notesSlide232.xml"/><Relationship Id="rId1" Type="http://schemas.openxmlformats.org/officeDocument/2006/relationships/slideLayout" Target="../slideLayouts/slideLayout4.xml"/></Relationships>
</file>

<file path=ppt/slides/_rels/slide234.xml.rels><?xml version="1.0" encoding="UTF-8" standalone="yes"?>
<Relationships xmlns="http://schemas.openxmlformats.org/package/2006/relationships"><Relationship Id="rId2" Type="http://schemas.openxmlformats.org/officeDocument/2006/relationships/notesSlide" Target="../notesSlides/notesSlide233.xml"/><Relationship Id="rId1" Type="http://schemas.openxmlformats.org/officeDocument/2006/relationships/slideLayout" Target="../slideLayouts/slideLayout4.xml"/></Relationships>
</file>

<file path=ppt/slides/_rels/slide235.xml.rels><?xml version="1.0" encoding="UTF-8" standalone="yes"?>
<Relationships xmlns="http://schemas.openxmlformats.org/package/2006/relationships"><Relationship Id="rId2" Type="http://schemas.openxmlformats.org/officeDocument/2006/relationships/notesSlide" Target="../notesSlides/notesSlide234.xml"/><Relationship Id="rId1" Type="http://schemas.openxmlformats.org/officeDocument/2006/relationships/slideLayout" Target="../slideLayouts/slideLayout4.xml"/></Relationships>
</file>

<file path=ppt/slides/_rels/slide236.xml.rels><?xml version="1.0" encoding="UTF-8" standalone="yes"?>
<Relationships xmlns="http://schemas.openxmlformats.org/package/2006/relationships"><Relationship Id="rId2" Type="http://schemas.openxmlformats.org/officeDocument/2006/relationships/notesSlide" Target="../notesSlides/notesSlide235.xml"/><Relationship Id="rId1" Type="http://schemas.openxmlformats.org/officeDocument/2006/relationships/slideLayout" Target="../slideLayouts/slideLayout4.xml"/></Relationships>
</file>

<file path=ppt/slides/_rels/slide237.xml.rels><?xml version="1.0" encoding="UTF-8" standalone="yes"?>
<Relationships xmlns="http://schemas.openxmlformats.org/package/2006/relationships"><Relationship Id="rId2" Type="http://schemas.openxmlformats.org/officeDocument/2006/relationships/notesSlide" Target="../notesSlides/notesSlide236.xml"/><Relationship Id="rId1" Type="http://schemas.openxmlformats.org/officeDocument/2006/relationships/slideLayout" Target="../slideLayouts/slideLayout4.xml"/></Relationships>
</file>

<file path=ppt/slides/_rels/slide238.xml.rels><?xml version="1.0" encoding="UTF-8" standalone="yes"?>
<Relationships xmlns="http://schemas.openxmlformats.org/package/2006/relationships"><Relationship Id="rId2" Type="http://schemas.openxmlformats.org/officeDocument/2006/relationships/notesSlide" Target="../notesSlides/notesSlide237.xml"/><Relationship Id="rId1" Type="http://schemas.openxmlformats.org/officeDocument/2006/relationships/slideLayout" Target="../slideLayouts/slideLayout4.xml"/></Relationships>
</file>

<file path=ppt/slides/_rels/slide239.xml.rels><?xml version="1.0" encoding="UTF-8" standalone="yes"?>
<Relationships xmlns="http://schemas.openxmlformats.org/package/2006/relationships"><Relationship Id="rId2" Type="http://schemas.openxmlformats.org/officeDocument/2006/relationships/notesSlide" Target="../notesSlides/notesSlide238.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0.xml.rels><?xml version="1.0" encoding="UTF-8" standalone="yes"?>
<Relationships xmlns="http://schemas.openxmlformats.org/package/2006/relationships"><Relationship Id="rId2" Type="http://schemas.openxmlformats.org/officeDocument/2006/relationships/notesSlide" Target="../notesSlides/notesSlide239.xml"/><Relationship Id="rId1" Type="http://schemas.openxmlformats.org/officeDocument/2006/relationships/slideLayout" Target="../slideLayouts/slideLayout4.xml"/></Relationships>
</file>

<file path=ppt/slides/_rels/slide241.xml.rels><?xml version="1.0" encoding="UTF-8" standalone="yes"?>
<Relationships xmlns="http://schemas.openxmlformats.org/package/2006/relationships"><Relationship Id="rId2" Type="http://schemas.openxmlformats.org/officeDocument/2006/relationships/notesSlide" Target="../notesSlides/notesSlide240.xml"/><Relationship Id="rId1" Type="http://schemas.openxmlformats.org/officeDocument/2006/relationships/slideLayout" Target="../slideLayouts/slideLayout4.xml"/></Relationships>
</file>

<file path=ppt/slides/_rels/slide242.xml.rels><?xml version="1.0" encoding="UTF-8" standalone="yes"?>
<Relationships xmlns="http://schemas.openxmlformats.org/package/2006/relationships"><Relationship Id="rId3" Type="http://schemas.openxmlformats.org/officeDocument/2006/relationships/notesSlide" Target="../notesSlides/notesSlide241.xml"/><Relationship Id="rId2" Type="http://schemas.openxmlformats.org/officeDocument/2006/relationships/slideLayout" Target="../slideLayouts/slideLayout4.xml"/><Relationship Id="rId1" Type="http://schemas.openxmlformats.org/officeDocument/2006/relationships/image" Target="../media/image41.jpeg"/></Relationships>
</file>

<file path=ppt/slides/_rels/slide243.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45.wmf"/><Relationship Id="rId7" Type="http://schemas.openxmlformats.org/officeDocument/2006/relationships/oleObject" Target="../embeddings/oleObject36.bin"/><Relationship Id="rId6" Type="http://schemas.openxmlformats.org/officeDocument/2006/relationships/image" Target="../media/image44.wmf"/><Relationship Id="rId5" Type="http://schemas.openxmlformats.org/officeDocument/2006/relationships/oleObject" Target="../embeddings/oleObject35.bin"/><Relationship Id="rId4" Type="http://schemas.openxmlformats.org/officeDocument/2006/relationships/image" Target="../media/image43.wmf"/><Relationship Id="rId3" Type="http://schemas.openxmlformats.org/officeDocument/2006/relationships/oleObject" Target="../embeddings/oleObject34.bin"/><Relationship Id="rId2" Type="http://schemas.openxmlformats.org/officeDocument/2006/relationships/image" Target="../media/image42.wmf"/><Relationship Id="rId11" Type="http://schemas.openxmlformats.org/officeDocument/2006/relationships/notesSlide" Target="../notesSlides/notesSlide242.xml"/><Relationship Id="rId10" Type="http://schemas.openxmlformats.org/officeDocument/2006/relationships/vmlDrawing" Target="../drawings/vmlDrawing10.vml"/><Relationship Id="rId1" Type="http://schemas.openxmlformats.org/officeDocument/2006/relationships/oleObject" Target="../embeddings/oleObject33.bin"/></Relationships>
</file>

<file path=ppt/slides/_rels/slide244.xml.rels><?xml version="1.0" encoding="UTF-8" standalone="yes"?>
<Relationships xmlns="http://schemas.openxmlformats.org/package/2006/relationships"><Relationship Id="rId2" Type="http://schemas.openxmlformats.org/officeDocument/2006/relationships/notesSlide" Target="../notesSlides/notesSlide243.xml"/><Relationship Id="rId1" Type="http://schemas.openxmlformats.org/officeDocument/2006/relationships/slideLayout" Target="../slideLayouts/slideLayout4.xml"/></Relationships>
</file>

<file path=ppt/slides/_rels/slide245.xml.rels><?xml version="1.0" encoding="UTF-8" standalone="yes"?>
<Relationships xmlns="http://schemas.openxmlformats.org/package/2006/relationships"><Relationship Id="rId2" Type="http://schemas.openxmlformats.org/officeDocument/2006/relationships/notesSlide" Target="../notesSlides/notesSlide244.xml"/><Relationship Id="rId1" Type="http://schemas.openxmlformats.org/officeDocument/2006/relationships/slideLayout" Target="../slideLayouts/slideLayout4.xml"/></Relationships>
</file>

<file path=ppt/slides/_rels/slide246.xml.rels><?xml version="1.0" encoding="UTF-8" standalone="yes"?>
<Relationships xmlns="http://schemas.openxmlformats.org/package/2006/relationships"><Relationship Id="rId2" Type="http://schemas.openxmlformats.org/officeDocument/2006/relationships/notesSlide" Target="../notesSlides/notesSlide245.xml"/><Relationship Id="rId1" Type="http://schemas.openxmlformats.org/officeDocument/2006/relationships/slideLayout" Target="../slideLayouts/slideLayout4.xml"/></Relationships>
</file>

<file path=ppt/slides/_rels/slide247.xml.rels><?xml version="1.0" encoding="UTF-8" standalone="yes"?>
<Relationships xmlns="http://schemas.openxmlformats.org/package/2006/relationships"><Relationship Id="rId2" Type="http://schemas.openxmlformats.org/officeDocument/2006/relationships/notesSlide" Target="../notesSlides/notesSlide246.xml"/><Relationship Id="rId1" Type="http://schemas.openxmlformats.org/officeDocument/2006/relationships/slideLayout" Target="../slideLayouts/slideLayout4.xml"/></Relationships>
</file>

<file path=ppt/slides/_rels/slide248.xml.rels><?xml version="1.0" encoding="UTF-8" standalone="yes"?>
<Relationships xmlns="http://schemas.openxmlformats.org/package/2006/relationships"><Relationship Id="rId2" Type="http://schemas.openxmlformats.org/officeDocument/2006/relationships/notesSlide" Target="../notesSlides/notesSlide247.xml"/><Relationship Id="rId1" Type="http://schemas.openxmlformats.org/officeDocument/2006/relationships/slideLayout" Target="../slideLayouts/slideLayout4.xml"/></Relationships>
</file>

<file path=ppt/slides/_rels/slide249.xml.rels><?xml version="1.0" encoding="UTF-8" standalone="yes"?>
<Relationships xmlns="http://schemas.openxmlformats.org/package/2006/relationships"><Relationship Id="rId2" Type="http://schemas.openxmlformats.org/officeDocument/2006/relationships/notesSlide" Target="../notesSlides/notesSlide248.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0.xml.rels><?xml version="1.0" encoding="UTF-8" standalone="yes"?>
<Relationships xmlns="http://schemas.openxmlformats.org/package/2006/relationships"><Relationship Id="rId2" Type="http://schemas.openxmlformats.org/officeDocument/2006/relationships/notesSlide" Target="../notesSlides/notesSlide249.xml"/><Relationship Id="rId1" Type="http://schemas.openxmlformats.org/officeDocument/2006/relationships/slideLayout" Target="../slideLayouts/slideLayout4.xml"/></Relationships>
</file>

<file path=ppt/slides/_rels/slide251.xml.rels><?xml version="1.0" encoding="UTF-8" standalone="yes"?>
<Relationships xmlns="http://schemas.openxmlformats.org/package/2006/relationships"><Relationship Id="rId3" Type="http://schemas.openxmlformats.org/officeDocument/2006/relationships/notesSlide" Target="../notesSlides/notesSlide250.xml"/><Relationship Id="rId2" Type="http://schemas.openxmlformats.org/officeDocument/2006/relationships/slideLayout" Target="../slideLayouts/slideLayout4.xml"/><Relationship Id="rId1" Type="http://schemas.openxmlformats.org/officeDocument/2006/relationships/image" Target="../media/image46.png"/></Relationships>
</file>

<file path=ppt/slides/_rels/slide252.xml.rels><?xml version="1.0" encoding="UTF-8" standalone="yes"?>
<Relationships xmlns="http://schemas.openxmlformats.org/package/2006/relationships"><Relationship Id="rId2" Type="http://schemas.openxmlformats.org/officeDocument/2006/relationships/notesSlide" Target="../notesSlides/notesSlide251.xml"/><Relationship Id="rId1" Type="http://schemas.openxmlformats.org/officeDocument/2006/relationships/slideLayout" Target="../slideLayouts/slideLayout4.xml"/></Relationships>
</file>

<file path=ppt/slides/_rels/slide253.xml.rels><?xml version="1.0" encoding="UTF-8" standalone="yes"?>
<Relationships xmlns="http://schemas.openxmlformats.org/package/2006/relationships"><Relationship Id="rId2" Type="http://schemas.openxmlformats.org/officeDocument/2006/relationships/notesSlide" Target="../notesSlides/notesSlide252.xml"/><Relationship Id="rId1" Type="http://schemas.openxmlformats.org/officeDocument/2006/relationships/slideLayout" Target="../slideLayouts/slideLayout4.xml"/></Relationships>
</file>

<file path=ppt/slides/_rels/slide254.xml.rels><?xml version="1.0" encoding="UTF-8" standalone="yes"?>
<Relationships xmlns="http://schemas.openxmlformats.org/package/2006/relationships"><Relationship Id="rId2" Type="http://schemas.openxmlformats.org/officeDocument/2006/relationships/notesSlide" Target="../notesSlides/notesSlide253.xml"/><Relationship Id="rId1" Type="http://schemas.openxmlformats.org/officeDocument/2006/relationships/slideLayout" Target="../slideLayouts/slideLayout4.xml"/></Relationships>
</file>

<file path=ppt/slides/_rels/slide255.xml.rels><?xml version="1.0" encoding="UTF-8" standalone="yes"?>
<Relationships xmlns="http://schemas.openxmlformats.org/package/2006/relationships"><Relationship Id="rId2" Type="http://schemas.openxmlformats.org/officeDocument/2006/relationships/notesSlide" Target="../notesSlides/notesSlide254.xml"/><Relationship Id="rId1" Type="http://schemas.openxmlformats.org/officeDocument/2006/relationships/slideLayout" Target="../slideLayouts/slideLayout4.xml"/></Relationships>
</file>

<file path=ppt/slides/_rels/slide256.xml.rels><?xml version="1.0" encoding="UTF-8" standalone="yes"?>
<Relationships xmlns="http://schemas.openxmlformats.org/package/2006/relationships"><Relationship Id="rId2" Type="http://schemas.openxmlformats.org/officeDocument/2006/relationships/notesSlide" Target="../notesSlides/notesSlide255.xml"/><Relationship Id="rId1" Type="http://schemas.openxmlformats.org/officeDocument/2006/relationships/slideLayout" Target="../slideLayouts/slideLayout4.xml"/></Relationships>
</file>

<file path=ppt/slides/_rels/slide257.xml.rels><?xml version="1.0" encoding="UTF-8" standalone="yes"?>
<Relationships xmlns="http://schemas.openxmlformats.org/package/2006/relationships"><Relationship Id="rId3" Type="http://schemas.openxmlformats.org/officeDocument/2006/relationships/notesSlide" Target="../notesSlides/notesSlide256.xml"/><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258.xml.rels><?xml version="1.0" encoding="UTF-8" standalone="yes"?>
<Relationships xmlns="http://schemas.openxmlformats.org/package/2006/relationships"><Relationship Id="rId2" Type="http://schemas.openxmlformats.org/officeDocument/2006/relationships/notesSlide" Target="../notesSlides/notesSlide257.xml"/><Relationship Id="rId1" Type="http://schemas.openxmlformats.org/officeDocument/2006/relationships/slideLayout" Target="../slideLayouts/slideLayout4.xml"/></Relationships>
</file>

<file path=ppt/slides/_rels/slide259.xml.rels><?xml version="1.0" encoding="UTF-8" standalone="yes"?>
<Relationships xmlns="http://schemas.openxmlformats.org/package/2006/relationships"><Relationship Id="rId2" Type="http://schemas.openxmlformats.org/officeDocument/2006/relationships/notesSlide" Target="../notesSlides/notesSlide258.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0.xml.rels><?xml version="1.0" encoding="UTF-8" standalone="yes"?>
<Relationships xmlns="http://schemas.openxmlformats.org/package/2006/relationships"><Relationship Id="rId2" Type="http://schemas.openxmlformats.org/officeDocument/2006/relationships/notesSlide" Target="../notesSlides/notesSlide259.xml"/><Relationship Id="rId1" Type="http://schemas.openxmlformats.org/officeDocument/2006/relationships/slideLayout" Target="../slideLayouts/slideLayout4.xml"/></Relationships>
</file>

<file path=ppt/slides/_rels/slide261.xml.rels><?xml version="1.0" encoding="UTF-8" standalone="yes"?>
<Relationships xmlns="http://schemas.openxmlformats.org/package/2006/relationships"><Relationship Id="rId2" Type="http://schemas.openxmlformats.org/officeDocument/2006/relationships/notesSlide" Target="../notesSlides/notesSlide260.xml"/><Relationship Id="rId1" Type="http://schemas.openxmlformats.org/officeDocument/2006/relationships/slideLayout" Target="../slideLayouts/slideLayout4.xml"/></Relationships>
</file>

<file path=ppt/slides/_rels/slide262.xml.rels><?xml version="1.0" encoding="UTF-8" standalone="yes"?>
<Relationships xmlns="http://schemas.openxmlformats.org/package/2006/relationships"><Relationship Id="rId2" Type="http://schemas.openxmlformats.org/officeDocument/2006/relationships/notesSlide" Target="../notesSlides/notesSlide261.xml"/><Relationship Id="rId1" Type="http://schemas.openxmlformats.org/officeDocument/2006/relationships/slideLayout" Target="../slideLayouts/slideLayout4.xml"/></Relationships>
</file>

<file path=ppt/slides/_rels/slide263.xml.rels><?xml version="1.0" encoding="UTF-8" standalone="yes"?>
<Relationships xmlns="http://schemas.openxmlformats.org/package/2006/relationships"><Relationship Id="rId2" Type="http://schemas.openxmlformats.org/officeDocument/2006/relationships/notesSlide" Target="../notesSlides/notesSlide262.xml"/><Relationship Id="rId1" Type="http://schemas.openxmlformats.org/officeDocument/2006/relationships/slideLayout" Target="../slideLayouts/slideLayout4.xml"/></Relationships>
</file>

<file path=ppt/slides/_rels/slide264.xml.rels><?xml version="1.0" encoding="UTF-8" standalone="yes"?>
<Relationships xmlns="http://schemas.openxmlformats.org/package/2006/relationships"><Relationship Id="rId2" Type="http://schemas.openxmlformats.org/officeDocument/2006/relationships/notesSlide" Target="../notesSlides/notesSlide263.xml"/><Relationship Id="rId1" Type="http://schemas.openxmlformats.org/officeDocument/2006/relationships/slideLayout" Target="../slideLayouts/slideLayout4.xml"/></Relationships>
</file>

<file path=ppt/slides/_rels/slide265.xml.rels><?xml version="1.0" encoding="UTF-8" standalone="yes"?>
<Relationships xmlns="http://schemas.openxmlformats.org/package/2006/relationships"><Relationship Id="rId2" Type="http://schemas.openxmlformats.org/officeDocument/2006/relationships/notesSlide" Target="../notesSlides/notesSlide264.xml"/><Relationship Id="rId1" Type="http://schemas.openxmlformats.org/officeDocument/2006/relationships/slideLayout" Target="../slideLayouts/slideLayout4.xml"/></Relationships>
</file>

<file path=ppt/slides/_rels/slide266.xml.rels><?xml version="1.0" encoding="UTF-8" standalone="yes"?>
<Relationships xmlns="http://schemas.openxmlformats.org/package/2006/relationships"><Relationship Id="rId2" Type="http://schemas.openxmlformats.org/officeDocument/2006/relationships/notesSlide" Target="../notesSlides/notesSlide265.xml"/><Relationship Id="rId1" Type="http://schemas.openxmlformats.org/officeDocument/2006/relationships/slideLayout" Target="../slideLayouts/slideLayout4.xml"/></Relationships>
</file>

<file path=ppt/slides/_rels/slide267.xml.rels><?xml version="1.0" encoding="UTF-8" standalone="yes"?>
<Relationships xmlns="http://schemas.openxmlformats.org/package/2006/relationships"><Relationship Id="rId2" Type="http://schemas.openxmlformats.org/officeDocument/2006/relationships/notesSlide" Target="../notesSlides/notesSlide266.xml"/><Relationship Id="rId1" Type="http://schemas.openxmlformats.org/officeDocument/2006/relationships/slideLayout" Target="../slideLayouts/slideLayout4.xml"/></Relationships>
</file>

<file path=ppt/slides/_rels/slide268.xml.rels><?xml version="1.0" encoding="UTF-8" standalone="yes"?>
<Relationships xmlns="http://schemas.openxmlformats.org/package/2006/relationships"><Relationship Id="rId2" Type="http://schemas.openxmlformats.org/officeDocument/2006/relationships/notesSlide" Target="../notesSlides/notesSlide267.xml"/><Relationship Id="rId1" Type="http://schemas.openxmlformats.org/officeDocument/2006/relationships/slideLayout" Target="../slideLayouts/slideLayout4.xml"/></Relationships>
</file>

<file path=ppt/slides/_rels/slide269.xml.rels><?xml version="1.0" encoding="UTF-8" standalone="yes"?>
<Relationships xmlns="http://schemas.openxmlformats.org/package/2006/relationships"><Relationship Id="rId2" Type="http://schemas.openxmlformats.org/officeDocument/2006/relationships/notesSlide" Target="../notesSlides/notesSlide268.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0.xml.rels><?xml version="1.0" encoding="UTF-8" standalone="yes"?>
<Relationships xmlns="http://schemas.openxmlformats.org/package/2006/relationships"><Relationship Id="rId2" Type="http://schemas.openxmlformats.org/officeDocument/2006/relationships/notesSlide" Target="../notesSlides/notesSlide269.xml"/><Relationship Id="rId1" Type="http://schemas.openxmlformats.org/officeDocument/2006/relationships/slideLayout" Target="../slideLayouts/slideLayout4.xml"/></Relationships>
</file>

<file path=ppt/slides/_rels/slide271.xml.rels><?xml version="1.0" encoding="UTF-8" standalone="yes"?>
<Relationships xmlns="http://schemas.openxmlformats.org/package/2006/relationships"><Relationship Id="rId2" Type="http://schemas.openxmlformats.org/officeDocument/2006/relationships/notesSlide" Target="../notesSlides/notesSlide270.xml"/><Relationship Id="rId1" Type="http://schemas.openxmlformats.org/officeDocument/2006/relationships/slideLayout" Target="../slideLayouts/slideLayout4.xml"/></Relationships>
</file>

<file path=ppt/slides/_rels/slide272.xml.rels><?xml version="1.0" encoding="UTF-8" standalone="yes"?>
<Relationships xmlns="http://schemas.openxmlformats.org/package/2006/relationships"><Relationship Id="rId4" Type="http://schemas.openxmlformats.org/officeDocument/2006/relationships/notesSlide" Target="../notesSlides/notesSlide271.xml"/><Relationship Id="rId3" Type="http://schemas.openxmlformats.org/officeDocument/2006/relationships/slideLayout" Target="../slideLayouts/slideLayout4.xml"/><Relationship Id="rId2" Type="http://schemas.openxmlformats.org/officeDocument/2006/relationships/image" Target="../media/image48.jpeg"/><Relationship Id="rId1" Type="http://schemas.openxmlformats.org/officeDocument/2006/relationships/image" Target="../media/image47.jpeg"/></Relationships>
</file>

<file path=ppt/slides/_rels/slide273.xml.rels><?xml version="1.0" encoding="UTF-8" standalone="yes"?>
<Relationships xmlns="http://schemas.openxmlformats.org/package/2006/relationships"><Relationship Id="rId2" Type="http://schemas.openxmlformats.org/officeDocument/2006/relationships/notesSlide" Target="../notesSlides/notesSlide272.xml"/><Relationship Id="rId1" Type="http://schemas.openxmlformats.org/officeDocument/2006/relationships/slideLayout" Target="../slideLayouts/slideLayout4.xml"/></Relationships>
</file>

<file path=ppt/slides/_rels/slide274.xml.rels><?xml version="1.0" encoding="UTF-8" standalone="yes"?>
<Relationships xmlns="http://schemas.openxmlformats.org/package/2006/relationships"><Relationship Id="rId2" Type="http://schemas.openxmlformats.org/officeDocument/2006/relationships/notesSlide" Target="../notesSlides/notesSlide273.xml"/><Relationship Id="rId1" Type="http://schemas.openxmlformats.org/officeDocument/2006/relationships/slideLayout" Target="../slideLayouts/slideLayout4.xml"/></Relationships>
</file>

<file path=ppt/slides/_rels/slide275.xml.rels><?xml version="1.0" encoding="UTF-8" standalone="yes"?>
<Relationships xmlns="http://schemas.openxmlformats.org/package/2006/relationships"><Relationship Id="rId2" Type="http://schemas.openxmlformats.org/officeDocument/2006/relationships/notesSlide" Target="../notesSlides/notesSlide274.xml"/><Relationship Id="rId1" Type="http://schemas.openxmlformats.org/officeDocument/2006/relationships/slideLayout" Target="../slideLayouts/slideLayout4.xml"/></Relationships>
</file>

<file path=ppt/slides/_rels/slide276.xml.rels><?xml version="1.0" encoding="UTF-8" standalone="yes"?>
<Relationships xmlns="http://schemas.openxmlformats.org/package/2006/relationships"><Relationship Id="rId2" Type="http://schemas.openxmlformats.org/officeDocument/2006/relationships/notesSlide" Target="../notesSlides/notesSlide275.xml"/><Relationship Id="rId1" Type="http://schemas.openxmlformats.org/officeDocument/2006/relationships/slideLayout" Target="../slideLayouts/slideLayout4.xml"/></Relationships>
</file>

<file path=ppt/slides/_rels/slide277.xml.rels><?xml version="1.0" encoding="UTF-8" standalone="yes"?>
<Relationships xmlns="http://schemas.openxmlformats.org/package/2006/relationships"><Relationship Id="rId2" Type="http://schemas.openxmlformats.org/officeDocument/2006/relationships/notesSlide" Target="../notesSlides/notesSlide276.xml"/><Relationship Id="rId1" Type="http://schemas.openxmlformats.org/officeDocument/2006/relationships/slideLayout" Target="../slideLayouts/slideLayout4.xml"/></Relationships>
</file>

<file path=ppt/slides/_rels/slide278.xml.rels><?xml version="1.0" encoding="UTF-8" standalone="yes"?>
<Relationships xmlns="http://schemas.openxmlformats.org/package/2006/relationships"><Relationship Id="rId2" Type="http://schemas.openxmlformats.org/officeDocument/2006/relationships/notesSlide" Target="../notesSlides/notesSlide277.xml"/><Relationship Id="rId1" Type="http://schemas.openxmlformats.org/officeDocument/2006/relationships/slideLayout" Target="../slideLayouts/slideLayout4.xml"/></Relationships>
</file>

<file path=ppt/slides/_rels/slide279.xml.rels><?xml version="1.0" encoding="UTF-8" standalone="yes"?>
<Relationships xmlns="http://schemas.openxmlformats.org/package/2006/relationships"><Relationship Id="rId2" Type="http://schemas.openxmlformats.org/officeDocument/2006/relationships/notesSlide" Target="../notesSlides/notesSlide278.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0.xml.rels><?xml version="1.0" encoding="UTF-8" standalone="yes"?>
<Relationships xmlns="http://schemas.openxmlformats.org/package/2006/relationships"><Relationship Id="rId2" Type="http://schemas.openxmlformats.org/officeDocument/2006/relationships/notesSlide" Target="../notesSlides/notesSlide279.xml"/><Relationship Id="rId1" Type="http://schemas.openxmlformats.org/officeDocument/2006/relationships/slideLayout" Target="../slideLayouts/slideLayout4.xml"/></Relationships>
</file>

<file path=ppt/slides/_rels/slide281.xml.rels><?xml version="1.0" encoding="UTF-8" standalone="yes"?>
<Relationships xmlns="http://schemas.openxmlformats.org/package/2006/relationships"><Relationship Id="rId2" Type="http://schemas.openxmlformats.org/officeDocument/2006/relationships/notesSlide" Target="../notesSlides/notesSlide280.xml"/><Relationship Id="rId1" Type="http://schemas.openxmlformats.org/officeDocument/2006/relationships/slideLayout" Target="../slideLayouts/slideLayout4.xml"/></Relationships>
</file>

<file path=ppt/slides/_rels/slide282.xml.rels><?xml version="1.0" encoding="UTF-8" standalone="yes"?>
<Relationships xmlns="http://schemas.openxmlformats.org/package/2006/relationships"><Relationship Id="rId2" Type="http://schemas.openxmlformats.org/officeDocument/2006/relationships/notesSlide" Target="../notesSlides/notesSlide281.xml"/><Relationship Id="rId1" Type="http://schemas.openxmlformats.org/officeDocument/2006/relationships/slideLayout" Target="../slideLayouts/slideLayout4.xml"/></Relationships>
</file>

<file path=ppt/slides/_rels/slide283.xml.rels><?xml version="1.0" encoding="UTF-8" standalone="yes"?>
<Relationships xmlns="http://schemas.openxmlformats.org/package/2006/relationships"><Relationship Id="rId2" Type="http://schemas.openxmlformats.org/officeDocument/2006/relationships/notesSlide" Target="../notesSlides/notesSlide282.xml"/><Relationship Id="rId1" Type="http://schemas.openxmlformats.org/officeDocument/2006/relationships/slideLayout" Target="../slideLayouts/slideLayout4.xml"/></Relationships>
</file>

<file path=ppt/slides/_rels/slide284.xml.rels><?xml version="1.0" encoding="UTF-8" standalone="yes"?>
<Relationships xmlns="http://schemas.openxmlformats.org/package/2006/relationships"><Relationship Id="rId2" Type="http://schemas.openxmlformats.org/officeDocument/2006/relationships/notesSlide" Target="../notesSlides/notesSlide283.xml"/><Relationship Id="rId1" Type="http://schemas.openxmlformats.org/officeDocument/2006/relationships/slideLayout" Target="../slideLayouts/slideLayout4.xml"/></Relationships>
</file>

<file path=ppt/slides/_rels/slide285.xml.rels><?xml version="1.0" encoding="UTF-8" standalone="yes"?>
<Relationships xmlns="http://schemas.openxmlformats.org/package/2006/relationships"><Relationship Id="rId2" Type="http://schemas.openxmlformats.org/officeDocument/2006/relationships/notesSlide" Target="../notesSlides/notesSlide284.xml"/><Relationship Id="rId1" Type="http://schemas.openxmlformats.org/officeDocument/2006/relationships/slideLayout" Target="../slideLayouts/slideLayout4.xml"/></Relationships>
</file>

<file path=ppt/slides/_rels/slide286.xml.rels><?xml version="1.0" encoding="UTF-8" standalone="yes"?>
<Relationships xmlns="http://schemas.openxmlformats.org/package/2006/relationships"><Relationship Id="rId2" Type="http://schemas.openxmlformats.org/officeDocument/2006/relationships/notesSlide" Target="../notesSlides/notesSlide285.xml"/><Relationship Id="rId1" Type="http://schemas.openxmlformats.org/officeDocument/2006/relationships/slideLayout" Target="../slideLayouts/slideLayout4.xml"/></Relationships>
</file>

<file path=ppt/slides/_rels/slide287.xml.rels><?xml version="1.0" encoding="UTF-8" standalone="yes"?>
<Relationships xmlns="http://schemas.openxmlformats.org/package/2006/relationships"><Relationship Id="rId2" Type="http://schemas.openxmlformats.org/officeDocument/2006/relationships/notesSlide" Target="../notesSlides/notesSlide286.xml"/><Relationship Id="rId1" Type="http://schemas.openxmlformats.org/officeDocument/2006/relationships/slideLayout" Target="../slideLayouts/slideLayout4.xml"/></Relationships>
</file>

<file path=ppt/slides/_rels/slide288.xml.rels><?xml version="1.0" encoding="UTF-8" standalone="yes"?>
<Relationships xmlns="http://schemas.openxmlformats.org/package/2006/relationships"><Relationship Id="rId2" Type="http://schemas.openxmlformats.org/officeDocument/2006/relationships/notesSlide" Target="../notesSlides/notesSlide287.xml"/><Relationship Id="rId1" Type="http://schemas.openxmlformats.org/officeDocument/2006/relationships/slideLayout" Target="../slideLayouts/slideLayout4.xml"/></Relationships>
</file>

<file path=ppt/slides/_rels/slide289.xml.rels><?xml version="1.0" encoding="UTF-8" standalone="yes"?>
<Relationships xmlns="http://schemas.openxmlformats.org/package/2006/relationships"><Relationship Id="rId2" Type="http://schemas.openxmlformats.org/officeDocument/2006/relationships/notesSlide" Target="../notesSlides/notesSlide28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0.xml.rels><?xml version="1.0" encoding="UTF-8" standalone="yes"?>
<Relationships xmlns="http://schemas.openxmlformats.org/package/2006/relationships"><Relationship Id="rId2" Type="http://schemas.openxmlformats.org/officeDocument/2006/relationships/notesSlide" Target="../notesSlides/notesSlide289.xml"/><Relationship Id="rId1" Type="http://schemas.openxmlformats.org/officeDocument/2006/relationships/slideLayout" Target="../slideLayouts/slideLayout4.xml"/></Relationships>
</file>

<file path=ppt/slides/_rels/slide291.xml.rels><?xml version="1.0" encoding="UTF-8" standalone="yes"?>
<Relationships xmlns="http://schemas.openxmlformats.org/package/2006/relationships"><Relationship Id="rId2" Type="http://schemas.openxmlformats.org/officeDocument/2006/relationships/notesSlide" Target="../notesSlides/notesSlide290.xml"/><Relationship Id="rId1" Type="http://schemas.openxmlformats.org/officeDocument/2006/relationships/slideLayout" Target="../slideLayouts/slideLayout4.xml"/></Relationships>
</file>

<file path=ppt/slides/_rels/slide292.xml.rels><?xml version="1.0" encoding="UTF-8" standalone="yes"?>
<Relationships xmlns="http://schemas.openxmlformats.org/package/2006/relationships"><Relationship Id="rId2" Type="http://schemas.openxmlformats.org/officeDocument/2006/relationships/notesSlide" Target="../notesSlides/notesSlide291.xml"/><Relationship Id="rId1" Type="http://schemas.openxmlformats.org/officeDocument/2006/relationships/slideLayout" Target="../slideLayouts/slideLayout4.xml"/></Relationships>
</file>

<file path=ppt/slides/_rels/slide293.xml.rels><?xml version="1.0" encoding="UTF-8" standalone="yes"?>
<Relationships xmlns="http://schemas.openxmlformats.org/package/2006/relationships"><Relationship Id="rId2" Type="http://schemas.openxmlformats.org/officeDocument/2006/relationships/notesSlide" Target="../notesSlides/notesSlide292.xml"/><Relationship Id="rId1" Type="http://schemas.openxmlformats.org/officeDocument/2006/relationships/slideLayout" Target="../slideLayouts/slideLayout4.xml"/></Relationships>
</file>

<file path=ppt/slides/_rels/slide294.xml.rels><?xml version="1.0" encoding="UTF-8" standalone="yes"?>
<Relationships xmlns="http://schemas.openxmlformats.org/package/2006/relationships"><Relationship Id="rId2" Type="http://schemas.openxmlformats.org/officeDocument/2006/relationships/notesSlide" Target="../notesSlides/notesSlide293.xml"/><Relationship Id="rId1" Type="http://schemas.openxmlformats.org/officeDocument/2006/relationships/slideLayout" Target="../slideLayouts/slideLayout4.xml"/></Relationships>
</file>

<file path=ppt/slides/_rels/slide295.xml.rels><?xml version="1.0" encoding="UTF-8" standalone="yes"?>
<Relationships xmlns="http://schemas.openxmlformats.org/package/2006/relationships"><Relationship Id="rId2" Type="http://schemas.openxmlformats.org/officeDocument/2006/relationships/notesSlide" Target="../notesSlides/notesSlide294.xml"/><Relationship Id="rId1" Type="http://schemas.openxmlformats.org/officeDocument/2006/relationships/slideLayout" Target="../slideLayouts/slideLayout4.xml"/></Relationships>
</file>

<file path=ppt/slides/_rels/slide296.xml.rels><?xml version="1.0" encoding="UTF-8" standalone="yes"?>
<Relationships xmlns="http://schemas.openxmlformats.org/package/2006/relationships"><Relationship Id="rId2" Type="http://schemas.openxmlformats.org/officeDocument/2006/relationships/notesSlide" Target="../notesSlides/notesSlide295.xml"/><Relationship Id="rId1" Type="http://schemas.openxmlformats.org/officeDocument/2006/relationships/slideLayout" Target="../slideLayouts/slideLayout4.xml"/></Relationships>
</file>

<file path=ppt/slides/_rels/slide297.xml.rels><?xml version="1.0" encoding="UTF-8" standalone="yes"?>
<Relationships xmlns="http://schemas.openxmlformats.org/package/2006/relationships"><Relationship Id="rId2" Type="http://schemas.openxmlformats.org/officeDocument/2006/relationships/notesSlide" Target="../notesSlides/notesSlide296.xml"/><Relationship Id="rId1" Type="http://schemas.openxmlformats.org/officeDocument/2006/relationships/slideLayout" Target="../slideLayouts/slideLayout4.xml"/></Relationships>
</file>

<file path=ppt/slides/_rels/slide298.xml.rels><?xml version="1.0" encoding="UTF-8" standalone="yes"?>
<Relationships xmlns="http://schemas.openxmlformats.org/package/2006/relationships"><Relationship Id="rId2" Type="http://schemas.openxmlformats.org/officeDocument/2006/relationships/notesSlide" Target="../notesSlides/notesSlide297.xml"/><Relationship Id="rId1" Type="http://schemas.openxmlformats.org/officeDocument/2006/relationships/slideLayout" Target="../slideLayouts/slideLayout4.xml"/></Relationships>
</file>

<file path=ppt/slides/_rels/slide299.xml.rels><?xml version="1.0" encoding="UTF-8" standalone="yes"?>
<Relationships xmlns="http://schemas.openxmlformats.org/package/2006/relationships"><Relationship Id="rId2" Type="http://schemas.openxmlformats.org/officeDocument/2006/relationships/notesSlide" Target="../notesSlides/notesSlide29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00.xml.rels><?xml version="1.0" encoding="UTF-8" standalone="yes"?>
<Relationships xmlns="http://schemas.openxmlformats.org/package/2006/relationships"><Relationship Id="rId2" Type="http://schemas.openxmlformats.org/officeDocument/2006/relationships/notesSlide" Target="../notesSlides/notesSlide299.xml"/><Relationship Id="rId1" Type="http://schemas.openxmlformats.org/officeDocument/2006/relationships/slideLayout" Target="../slideLayouts/slideLayout4.xml"/></Relationships>
</file>

<file path=ppt/slides/_rels/slide301.xml.rels><?xml version="1.0" encoding="UTF-8" standalone="yes"?>
<Relationships xmlns="http://schemas.openxmlformats.org/package/2006/relationships"><Relationship Id="rId2" Type="http://schemas.openxmlformats.org/officeDocument/2006/relationships/notesSlide" Target="../notesSlides/notesSlide300.xml"/><Relationship Id="rId1" Type="http://schemas.openxmlformats.org/officeDocument/2006/relationships/slideLayout" Target="../slideLayouts/slideLayout4.xml"/></Relationships>
</file>

<file path=ppt/slides/_rels/slide302.xml.rels><?xml version="1.0" encoding="UTF-8" standalone="yes"?>
<Relationships xmlns="http://schemas.openxmlformats.org/package/2006/relationships"><Relationship Id="rId2" Type="http://schemas.openxmlformats.org/officeDocument/2006/relationships/notesSlide" Target="../notesSlides/notesSlide301.xml"/><Relationship Id="rId1" Type="http://schemas.openxmlformats.org/officeDocument/2006/relationships/slideLayout" Target="../slideLayouts/slideLayout4.xml"/></Relationships>
</file>

<file path=ppt/slides/_rels/slide303.xml.rels><?xml version="1.0" encoding="UTF-8" standalone="yes"?>
<Relationships xmlns="http://schemas.openxmlformats.org/package/2006/relationships"><Relationship Id="rId2" Type="http://schemas.openxmlformats.org/officeDocument/2006/relationships/notesSlide" Target="../notesSlides/notesSlide302.xml"/><Relationship Id="rId1" Type="http://schemas.openxmlformats.org/officeDocument/2006/relationships/slideLayout" Target="../slideLayouts/slideLayout4.xml"/></Relationships>
</file>

<file path=ppt/slides/_rels/slide304.xml.rels><?xml version="1.0" encoding="UTF-8" standalone="yes"?>
<Relationships xmlns="http://schemas.openxmlformats.org/package/2006/relationships"><Relationship Id="rId2" Type="http://schemas.openxmlformats.org/officeDocument/2006/relationships/notesSlide" Target="../notesSlides/notesSlide303.xml"/><Relationship Id="rId1" Type="http://schemas.openxmlformats.org/officeDocument/2006/relationships/slideLayout" Target="../slideLayouts/slideLayout4.xml"/></Relationships>
</file>

<file path=ppt/slides/_rels/slide305.xml.rels><?xml version="1.0" encoding="UTF-8" standalone="yes"?>
<Relationships xmlns="http://schemas.openxmlformats.org/package/2006/relationships"><Relationship Id="rId2" Type="http://schemas.openxmlformats.org/officeDocument/2006/relationships/notesSlide" Target="../notesSlides/notesSlide304.xml"/><Relationship Id="rId1" Type="http://schemas.openxmlformats.org/officeDocument/2006/relationships/slideLayout" Target="../slideLayouts/slideLayout4.xml"/></Relationships>
</file>

<file path=ppt/slides/_rels/slide306.xml.rels><?xml version="1.0" encoding="UTF-8" standalone="yes"?>
<Relationships xmlns="http://schemas.openxmlformats.org/package/2006/relationships"><Relationship Id="rId2" Type="http://schemas.openxmlformats.org/officeDocument/2006/relationships/notesSlide" Target="../notesSlides/notesSlide305.xml"/><Relationship Id="rId1" Type="http://schemas.openxmlformats.org/officeDocument/2006/relationships/slideLayout" Target="../slideLayouts/slideLayout4.xml"/></Relationships>
</file>

<file path=ppt/slides/_rels/slide307.xml.rels><?xml version="1.0" encoding="UTF-8" standalone="yes"?>
<Relationships xmlns="http://schemas.openxmlformats.org/package/2006/relationships"><Relationship Id="rId2" Type="http://schemas.openxmlformats.org/officeDocument/2006/relationships/notesSlide" Target="../notesSlides/notesSlide306.xml"/><Relationship Id="rId1" Type="http://schemas.openxmlformats.org/officeDocument/2006/relationships/slideLayout" Target="../slideLayouts/slideLayout4.xml"/></Relationships>
</file>

<file path=ppt/slides/_rels/slide308.xml.rels><?xml version="1.0" encoding="UTF-8" standalone="yes"?>
<Relationships xmlns="http://schemas.openxmlformats.org/package/2006/relationships"><Relationship Id="rId2" Type="http://schemas.openxmlformats.org/officeDocument/2006/relationships/notesSlide" Target="../notesSlides/notesSlide307.xml"/><Relationship Id="rId1" Type="http://schemas.openxmlformats.org/officeDocument/2006/relationships/slideLayout" Target="../slideLayouts/slideLayout4.xml"/></Relationships>
</file>

<file path=ppt/slides/_rels/slide309.xml.rels><?xml version="1.0" encoding="UTF-8" standalone="yes"?>
<Relationships xmlns="http://schemas.openxmlformats.org/package/2006/relationships"><Relationship Id="rId2" Type="http://schemas.openxmlformats.org/officeDocument/2006/relationships/notesSlide" Target="../notesSlides/notesSlide308.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0.xml.rels><?xml version="1.0" encoding="UTF-8" standalone="yes"?>
<Relationships xmlns="http://schemas.openxmlformats.org/package/2006/relationships"><Relationship Id="rId2" Type="http://schemas.openxmlformats.org/officeDocument/2006/relationships/notesSlide" Target="../notesSlides/notesSlide309.xml"/><Relationship Id="rId1" Type="http://schemas.openxmlformats.org/officeDocument/2006/relationships/slideLayout" Target="../slideLayouts/slideLayout4.xml"/></Relationships>
</file>

<file path=ppt/slides/_rels/slide311.xml.rels><?xml version="1.0" encoding="UTF-8" standalone="yes"?>
<Relationships xmlns="http://schemas.openxmlformats.org/package/2006/relationships"><Relationship Id="rId2" Type="http://schemas.openxmlformats.org/officeDocument/2006/relationships/notesSlide" Target="../notesSlides/notesSlide310.xml"/><Relationship Id="rId1" Type="http://schemas.openxmlformats.org/officeDocument/2006/relationships/slideLayout" Target="../slideLayouts/slideLayout4.xml"/></Relationships>
</file>

<file path=ppt/slides/_rels/slide312.xml.rels><?xml version="1.0" encoding="UTF-8" standalone="yes"?>
<Relationships xmlns="http://schemas.openxmlformats.org/package/2006/relationships"><Relationship Id="rId2" Type="http://schemas.openxmlformats.org/officeDocument/2006/relationships/notesSlide" Target="../notesSlides/notesSlide311.xml"/><Relationship Id="rId1" Type="http://schemas.openxmlformats.org/officeDocument/2006/relationships/slideLayout" Target="../slideLayouts/slideLayout4.xml"/></Relationships>
</file>

<file path=ppt/slides/_rels/slide313.xml.rels><?xml version="1.0" encoding="UTF-8" standalone="yes"?>
<Relationships xmlns="http://schemas.openxmlformats.org/package/2006/relationships"><Relationship Id="rId2" Type="http://schemas.openxmlformats.org/officeDocument/2006/relationships/notesSlide" Target="../notesSlides/notesSlide312.xml"/><Relationship Id="rId1" Type="http://schemas.openxmlformats.org/officeDocument/2006/relationships/slideLayout" Target="../slideLayouts/slideLayout4.xml"/></Relationships>
</file>

<file path=ppt/slides/_rels/slide314.xml.rels><?xml version="1.0" encoding="UTF-8" standalone="yes"?>
<Relationships xmlns="http://schemas.openxmlformats.org/package/2006/relationships"><Relationship Id="rId2" Type="http://schemas.openxmlformats.org/officeDocument/2006/relationships/notesSlide" Target="../notesSlides/notesSlide313.xml"/><Relationship Id="rId1" Type="http://schemas.openxmlformats.org/officeDocument/2006/relationships/slideLayout" Target="../slideLayouts/slideLayout4.xml"/></Relationships>
</file>

<file path=ppt/slides/_rels/slide315.xml.rels><?xml version="1.0" encoding="UTF-8" standalone="yes"?>
<Relationships xmlns="http://schemas.openxmlformats.org/package/2006/relationships"><Relationship Id="rId2" Type="http://schemas.openxmlformats.org/officeDocument/2006/relationships/notesSlide" Target="../notesSlides/notesSlide314.xml"/><Relationship Id="rId1" Type="http://schemas.openxmlformats.org/officeDocument/2006/relationships/slideLayout" Target="../slideLayouts/slideLayout4.xml"/></Relationships>
</file>

<file path=ppt/slides/_rels/slide316.xml.rels><?xml version="1.0" encoding="UTF-8" standalone="yes"?>
<Relationships xmlns="http://schemas.openxmlformats.org/package/2006/relationships"><Relationship Id="rId2" Type="http://schemas.openxmlformats.org/officeDocument/2006/relationships/notesSlide" Target="../notesSlides/notesSlide315.xml"/><Relationship Id="rId1" Type="http://schemas.openxmlformats.org/officeDocument/2006/relationships/slideLayout" Target="../slideLayouts/slideLayout4.xml"/></Relationships>
</file>

<file path=ppt/slides/_rels/slide317.xml.rels><?xml version="1.0" encoding="UTF-8" standalone="yes"?>
<Relationships xmlns="http://schemas.openxmlformats.org/package/2006/relationships"><Relationship Id="rId2" Type="http://schemas.openxmlformats.org/officeDocument/2006/relationships/notesSlide" Target="../notesSlides/notesSlide316.xml"/><Relationship Id="rId1" Type="http://schemas.openxmlformats.org/officeDocument/2006/relationships/slideLayout" Target="../slideLayouts/slideLayout4.xml"/></Relationships>
</file>

<file path=ppt/slides/_rels/slide318.xml.rels><?xml version="1.0" encoding="UTF-8" standalone="yes"?>
<Relationships xmlns="http://schemas.openxmlformats.org/package/2006/relationships"><Relationship Id="rId2" Type="http://schemas.openxmlformats.org/officeDocument/2006/relationships/notesSlide" Target="../notesSlides/notesSlide317.xml"/><Relationship Id="rId1" Type="http://schemas.openxmlformats.org/officeDocument/2006/relationships/slideLayout" Target="../slideLayouts/slideLayout4.xml"/></Relationships>
</file>

<file path=ppt/slides/_rels/slide319.xml.rels><?xml version="1.0" encoding="UTF-8" standalone="yes"?>
<Relationships xmlns="http://schemas.openxmlformats.org/package/2006/relationships"><Relationship Id="rId2" Type="http://schemas.openxmlformats.org/officeDocument/2006/relationships/notesSlide" Target="../notesSlides/notesSlide318.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0.xml.rels><?xml version="1.0" encoding="UTF-8" standalone="yes"?>
<Relationships xmlns="http://schemas.openxmlformats.org/package/2006/relationships"><Relationship Id="rId2" Type="http://schemas.openxmlformats.org/officeDocument/2006/relationships/notesSlide" Target="../notesSlides/notesSlide319.xml"/><Relationship Id="rId1" Type="http://schemas.openxmlformats.org/officeDocument/2006/relationships/slideLayout" Target="../slideLayouts/slideLayout4.xml"/></Relationships>
</file>

<file path=ppt/slides/_rels/slide321.xml.rels><?xml version="1.0" encoding="UTF-8" standalone="yes"?>
<Relationships xmlns="http://schemas.openxmlformats.org/package/2006/relationships"><Relationship Id="rId2" Type="http://schemas.openxmlformats.org/officeDocument/2006/relationships/notesSlide" Target="../notesSlides/notesSlide320.xml"/><Relationship Id="rId1" Type="http://schemas.openxmlformats.org/officeDocument/2006/relationships/slideLayout" Target="../slideLayouts/slideLayout4.xml"/></Relationships>
</file>

<file path=ppt/slides/_rels/slide322.xml.rels><?xml version="1.0" encoding="UTF-8" standalone="yes"?>
<Relationships xmlns="http://schemas.openxmlformats.org/package/2006/relationships"><Relationship Id="rId2" Type="http://schemas.openxmlformats.org/officeDocument/2006/relationships/notesSlide" Target="../notesSlides/notesSlide321.xml"/><Relationship Id="rId1" Type="http://schemas.openxmlformats.org/officeDocument/2006/relationships/slideLayout" Target="../slideLayouts/slideLayout4.xml"/></Relationships>
</file>

<file path=ppt/slides/_rels/slide323.xml.rels><?xml version="1.0" encoding="UTF-8" standalone="yes"?>
<Relationships xmlns="http://schemas.openxmlformats.org/package/2006/relationships"><Relationship Id="rId2" Type="http://schemas.openxmlformats.org/officeDocument/2006/relationships/notesSlide" Target="../notesSlides/notesSlide322.xml"/><Relationship Id="rId1" Type="http://schemas.openxmlformats.org/officeDocument/2006/relationships/slideLayout" Target="../slideLayouts/slideLayout4.xml"/></Relationships>
</file>

<file path=ppt/slides/_rels/slide324.xml.rels><?xml version="1.0" encoding="UTF-8" standalone="yes"?>
<Relationships xmlns="http://schemas.openxmlformats.org/package/2006/relationships"><Relationship Id="rId2" Type="http://schemas.openxmlformats.org/officeDocument/2006/relationships/notesSlide" Target="../notesSlides/notesSlide323.xml"/><Relationship Id="rId1" Type="http://schemas.openxmlformats.org/officeDocument/2006/relationships/slideLayout" Target="../slideLayouts/slideLayout4.xml"/></Relationships>
</file>

<file path=ppt/slides/_rels/slide325.xml.rels><?xml version="1.0" encoding="UTF-8" standalone="yes"?>
<Relationships xmlns="http://schemas.openxmlformats.org/package/2006/relationships"><Relationship Id="rId2" Type="http://schemas.openxmlformats.org/officeDocument/2006/relationships/notesSlide" Target="../notesSlides/notesSlide324.xml"/><Relationship Id="rId1" Type="http://schemas.openxmlformats.org/officeDocument/2006/relationships/slideLayout" Target="../slideLayouts/slideLayout4.xml"/></Relationships>
</file>

<file path=ppt/slides/_rels/slide326.xml.rels><?xml version="1.0" encoding="UTF-8" standalone="yes"?>
<Relationships xmlns="http://schemas.openxmlformats.org/package/2006/relationships"><Relationship Id="rId2" Type="http://schemas.openxmlformats.org/officeDocument/2006/relationships/notesSlide" Target="../notesSlides/notesSlide325.xml"/><Relationship Id="rId1" Type="http://schemas.openxmlformats.org/officeDocument/2006/relationships/slideLayout" Target="../slideLayouts/slideLayout4.xml"/></Relationships>
</file>

<file path=ppt/slides/_rels/slide327.xml.rels><?xml version="1.0" encoding="UTF-8" standalone="yes"?>
<Relationships xmlns="http://schemas.openxmlformats.org/package/2006/relationships"><Relationship Id="rId3" Type="http://schemas.openxmlformats.org/officeDocument/2006/relationships/notesSlide" Target="../notesSlides/notesSlide326.xml"/><Relationship Id="rId2" Type="http://schemas.openxmlformats.org/officeDocument/2006/relationships/slideLayout" Target="../slideLayouts/slideLayout4.xml"/><Relationship Id="rId1" Type="http://schemas.openxmlformats.org/officeDocument/2006/relationships/image" Target="../media/image49.jpeg"/></Relationships>
</file>

<file path=ppt/slides/_rels/slide328.xml.rels><?xml version="1.0" encoding="UTF-8" standalone="yes"?>
<Relationships xmlns="http://schemas.openxmlformats.org/package/2006/relationships"><Relationship Id="rId2" Type="http://schemas.openxmlformats.org/officeDocument/2006/relationships/notesSlide" Target="../notesSlides/notesSlide327.xml"/><Relationship Id="rId1" Type="http://schemas.openxmlformats.org/officeDocument/2006/relationships/slideLayout" Target="../slideLayouts/slideLayout4.xml"/></Relationships>
</file>

<file path=ppt/slides/_rels/slide329.xml.rels><?xml version="1.0" encoding="UTF-8" standalone="yes"?>
<Relationships xmlns="http://schemas.openxmlformats.org/package/2006/relationships"><Relationship Id="rId2" Type="http://schemas.openxmlformats.org/officeDocument/2006/relationships/notesSlide" Target="../notesSlides/notesSlide328.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0.xml.rels><?xml version="1.0" encoding="UTF-8" standalone="yes"?>
<Relationships xmlns="http://schemas.openxmlformats.org/package/2006/relationships"><Relationship Id="rId2" Type="http://schemas.openxmlformats.org/officeDocument/2006/relationships/notesSlide" Target="../notesSlides/notesSlide329.xml"/><Relationship Id="rId1" Type="http://schemas.openxmlformats.org/officeDocument/2006/relationships/slideLayout" Target="../slideLayouts/slideLayout4.xml"/></Relationships>
</file>

<file path=ppt/slides/_rels/slide331.xml.rels><?xml version="1.0" encoding="UTF-8" standalone="yes"?>
<Relationships xmlns="http://schemas.openxmlformats.org/package/2006/relationships"><Relationship Id="rId2" Type="http://schemas.openxmlformats.org/officeDocument/2006/relationships/notesSlide" Target="../notesSlides/notesSlide330.xml"/><Relationship Id="rId1" Type="http://schemas.openxmlformats.org/officeDocument/2006/relationships/slideLayout" Target="../slideLayouts/slideLayout4.xml"/></Relationships>
</file>

<file path=ppt/slides/_rels/slide332.xml.rels><?xml version="1.0" encoding="UTF-8" standalone="yes"?>
<Relationships xmlns="http://schemas.openxmlformats.org/package/2006/relationships"><Relationship Id="rId2" Type="http://schemas.openxmlformats.org/officeDocument/2006/relationships/notesSlide" Target="../notesSlides/notesSlide331.xml"/><Relationship Id="rId1" Type="http://schemas.openxmlformats.org/officeDocument/2006/relationships/slideLayout" Target="../slideLayouts/slideLayout4.xml"/></Relationships>
</file>

<file path=ppt/slides/_rels/slide333.xml.rels><?xml version="1.0" encoding="UTF-8" standalone="yes"?>
<Relationships xmlns="http://schemas.openxmlformats.org/package/2006/relationships"><Relationship Id="rId2" Type="http://schemas.openxmlformats.org/officeDocument/2006/relationships/notesSlide" Target="../notesSlides/notesSlide332.xml"/><Relationship Id="rId1" Type="http://schemas.openxmlformats.org/officeDocument/2006/relationships/slideLayout" Target="../slideLayouts/slideLayout4.xml"/></Relationships>
</file>

<file path=ppt/slides/_rels/slide334.xml.rels><?xml version="1.0" encoding="UTF-8" standalone="yes"?>
<Relationships xmlns="http://schemas.openxmlformats.org/package/2006/relationships"><Relationship Id="rId2" Type="http://schemas.openxmlformats.org/officeDocument/2006/relationships/notesSlide" Target="../notesSlides/notesSlide333.xml"/><Relationship Id="rId1" Type="http://schemas.openxmlformats.org/officeDocument/2006/relationships/slideLayout" Target="../slideLayouts/slideLayout4.xml"/></Relationships>
</file>

<file path=ppt/slides/_rels/slide335.xml.rels><?xml version="1.0" encoding="UTF-8" standalone="yes"?>
<Relationships xmlns="http://schemas.openxmlformats.org/package/2006/relationships"><Relationship Id="rId2" Type="http://schemas.openxmlformats.org/officeDocument/2006/relationships/notesSlide" Target="../notesSlides/notesSlide334.xml"/><Relationship Id="rId1" Type="http://schemas.openxmlformats.org/officeDocument/2006/relationships/slideLayout" Target="../slideLayouts/slideLayout4.xml"/></Relationships>
</file>

<file path=ppt/slides/_rels/slide336.xml.rels><?xml version="1.0" encoding="UTF-8" standalone="yes"?>
<Relationships xmlns="http://schemas.openxmlformats.org/package/2006/relationships"><Relationship Id="rId2" Type="http://schemas.openxmlformats.org/officeDocument/2006/relationships/notesSlide" Target="../notesSlides/notesSlide335.xml"/><Relationship Id="rId1" Type="http://schemas.openxmlformats.org/officeDocument/2006/relationships/slideLayout" Target="../slideLayouts/slideLayout4.xml"/></Relationships>
</file>

<file path=ppt/slides/_rels/slide337.xml.rels><?xml version="1.0" encoding="UTF-8" standalone="yes"?>
<Relationships xmlns="http://schemas.openxmlformats.org/package/2006/relationships"><Relationship Id="rId2" Type="http://schemas.openxmlformats.org/officeDocument/2006/relationships/notesSlide" Target="../notesSlides/notesSlide336.xml"/><Relationship Id="rId1" Type="http://schemas.openxmlformats.org/officeDocument/2006/relationships/slideLayout" Target="../slideLayouts/slideLayout4.xml"/></Relationships>
</file>

<file path=ppt/slides/_rels/slide338.xml.rels><?xml version="1.0" encoding="UTF-8" standalone="yes"?>
<Relationships xmlns="http://schemas.openxmlformats.org/package/2006/relationships"><Relationship Id="rId2" Type="http://schemas.openxmlformats.org/officeDocument/2006/relationships/notesSlide" Target="../notesSlides/notesSlide337.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8.wmf"/><Relationship Id="rId7" Type="http://schemas.openxmlformats.org/officeDocument/2006/relationships/oleObject" Target="../embeddings/oleObject4.bin"/><Relationship Id="rId6" Type="http://schemas.openxmlformats.org/officeDocument/2006/relationships/image" Target="../media/image7.wmf"/><Relationship Id="rId5" Type="http://schemas.openxmlformats.org/officeDocument/2006/relationships/oleObject" Target="../embeddings/oleObject3.bin"/><Relationship Id="rId4" Type="http://schemas.openxmlformats.org/officeDocument/2006/relationships/image" Target="../media/image6.wmf"/><Relationship Id="rId3" Type="http://schemas.openxmlformats.org/officeDocument/2006/relationships/oleObject" Target="../embeddings/oleObject2.bin"/><Relationship Id="rId2" Type="http://schemas.openxmlformats.org/officeDocument/2006/relationships/image" Target="../media/image5.wmf"/><Relationship Id="rId11" Type="http://schemas.openxmlformats.org/officeDocument/2006/relationships/notesSlide" Target="../notesSlides/notesSlide95.xml"/><Relationship Id="rId10" Type="http://schemas.openxmlformats.org/officeDocument/2006/relationships/vmlDrawing" Target="../drawings/vmlDrawing1.vml"/><Relationship Id="rId1" Type="http://schemas.openxmlformats.org/officeDocument/2006/relationships/oleObject" Target="../embeddings/oleObject1.bin"/></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6985" y="4717438"/>
            <a:ext cx="9144000" cy="1888115"/>
          </a:xfrm>
          <a:prstGeom prst="rect">
            <a:avLst/>
          </a:prstGeom>
        </p:spPr>
        <p:txBody>
          <a:bodyPr/>
          <a:lstStyle/>
          <a:p>
            <a:pPr algn="ctr">
              <a:lnSpc>
                <a:spcPts val="4000"/>
              </a:lnSpc>
              <a:defRPr/>
            </a:pPr>
            <a:r>
              <a:rPr lang="zh-CN" altLang="en-US" sz="3600" b="0" kern="0" dirty="0" smtClean="0">
                <a:solidFill>
                  <a:srgbClr val="FFFF00"/>
                </a:solidFill>
                <a:latin typeface="黑体" panose="02010609060101010101" pitchFamily="49" charset="-122"/>
                <a:ea typeface="黑体" panose="02010609060101010101" pitchFamily="49" charset="-122"/>
                <a:cs typeface="+mj-cs"/>
              </a:rPr>
              <a:t>第二部分  古诗文阅读</a:t>
            </a:r>
            <a:endParaRPr lang="en-US" altLang="zh-CN" sz="3600" b="0" kern="0" dirty="0" smtClean="0">
              <a:solidFill>
                <a:srgbClr val="FFFF00"/>
              </a:solidFill>
              <a:latin typeface="黑体" panose="02010609060101010101" pitchFamily="49" charset="-122"/>
              <a:ea typeface="黑体" panose="02010609060101010101" pitchFamily="49" charset="-122"/>
              <a:cs typeface="+mj-cs"/>
            </a:endParaRPr>
          </a:p>
          <a:p>
            <a:pPr algn="ctr">
              <a:lnSpc>
                <a:spcPts val="4000"/>
              </a:lnSpc>
              <a:defRPr/>
            </a:pPr>
            <a:r>
              <a:rPr kumimoji="0" lang="zh-CN" altLang="en-US" sz="2800" b="0" kern="0" cap="none" spc="0" normalizeH="0" baseline="0" noProof="0" dirty="0" smtClean="0">
                <a:solidFill>
                  <a:srgbClr val="FFFF00"/>
                </a:solidFill>
                <a:latin typeface="黑体" panose="02010609060101010101" pitchFamily="49" charset="-122"/>
                <a:ea typeface="黑体" panose="02010609060101010101" pitchFamily="49" charset="-122"/>
                <a:cs typeface="+mj-cs"/>
              </a:rPr>
              <a:t>专题五 文言文阅读</a:t>
            </a:r>
            <a:endParaRPr lang="en-US" altLang="zh-CN" sz="2800" b="0" kern="0" dirty="0" smtClean="0">
              <a:solidFill>
                <a:srgbClr val="FFFF00"/>
              </a:solidFill>
              <a:latin typeface="黑体" panose="02010609060101010101" pitchFamily="49" charset="-122"/>
              <a:ea typeface="黑体" panose="02010609060101010101" pitchFamily="49" charset="-122"/>
              <a:cs typeface="+mj-cs"/>
            </a:endParaRPr>
          </a:p>
        </p:txBody>
      </p:sp>
      <p:sp>
        <p:nvSpPr>
          <p:cNvPr id="3075" name="Rectangle 2"/>
          <p:cNvSpPr>
            <a:spLocks noGrp="1"/>
          </p:cNvSpPr>
          <p:nvPr>
            <p:ph type="ctrTitle" idx="4294967295"/>
          </p:nvPr>
        </p:nvSpPr>
        <p:spPr>
          <a:xfrm>
            <a:off x="0" y="3926975"/>
            <a:ext cx="9144000" cy="684054"/>
          </a:xfrm>
          <a:prstGeom prst="rect">
            <a:avLst/>
          </a:prstGeom>
          <a:noFill/>
          <a:ln w="9525">
            <a:noFill/>
          </a:ln>
        </p:spPr>
        <p:txBody>
          <a:bodyPr/>
          <a:lstStyle>
            <a:lvl1pPr lvl="0">
              <a:defRPr/>
            </a:lvl1pPr>
          </a:lstStyle>
          <a:p>
            <a:pPr lvl="0" eaLnBrk="1" hangingPunct="1"/>
            <a:r>
              <a:rPr lang="zh-CN" altLang="en-US" sz="2400" b="1" dirty="0" smtClean="0">
                <a:solidFill>
                  <a:schemeClr val="bg1"/>
                </a:solidFill>
                <a:ea typeface="黑体" panose="02010609060101010101" pitchFamily="49" charset="-122"/>
              </a:rPr>
              <a:t>高考语文</a:t>
            </a:r>
            <a:r>
              <a:rPr lang="zh-CN" altLang="en-US" sz="4000" dirty="0" smtClean="0">
                <a:solidFill>
                  <a:schemeClr val="bg1"/>
                </a:solidFill>
                <a:ea typeface="黑体" panose="02010609060101010101" pitchFamily="49" charset="-122"/>
              </a:rPr>
              <a:t> </a:t>
            </a:r>
            <a:r>
              <a:rPr lang="zh-CN" altLang="en-US" sz="1800" dirty="0" smtClean="0">
                <a:solidFill>
                  <a:schemeClr val="bg1"/>
                </a:solidFill>
                <a:ea typeface="黑体" panose="02010609060101010101" pitchFamily="49" charset="-122"/>
              </a:rPr>
              <a:t>(课标</a:t>
            </a:r>
            <a:r>
              <a:rPr lang="en-US" altLang="zh-CN" sz="1800" dirty="0" smtClean="0">
                <a:solidFill>
                  <a:schemeClr val="bg1"/>
                </a:solidFill>
                <a:ea typeface="黑体" panose="02010609060101010101" pitchFamily="49" charset="-122"/>
              </a:rPr>
              <a:t>Ⅰ</a:t>
            </a:r>
            <a:r>
              <a:rPr lang="zh-CN" altLang="en-US" sz="1800" dirty="0" smtClean="0">
                <a:solidFill>
                  <a:schemeClr val="bg1"/>
                </a:solidFill>
                <a:ea typeface="黑体" panose="02010609060101010101" pitchFamily="49" charset="-122"/>
              </a:rPr>
              <a:t>专用)</a:t>
            </a:r>
            <a:endParaRPr lang="zh-CN" altLang="en-US" sz="1800" dirty="0">
              <a:solidFill>
                <a:schemeClr val="bg1"/>
              </a:solidFill>
              <a:ea typeface="黑体" panose="02010609060101010101"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人所重如是。泰始九年卒,年八十四。帝为举哀,谥曰贞,赐茔田百亩。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(节选自《晋书·鲁芝传》)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A.爽懦惑不能用/遂委身受戮/芝坐爽/下狱/当死/而口不讼直/志不苟免/宣帝嘉之/赦而不诛/俄</a:t>
            </a:r>
            <a:br/>
            <a:r>
              <a:rPr lang="zh-CN" altLang="en-US" sz="1530" kern="0" dirty="0" smtClean="0">
                <a:solidFill>
                  <a:srgbClr val="000000"/>
                </a:solidFill>
                <a:latin typeface="Times New Roman" panose="02020603050405020304" pitchFamily="65" charset="-122"/>
                <a:ea typeface="宋体" panose="02010600030101010101" pitchFamily="2" charset="-122"/>
              </a:rPr>
              <a:t>而起为并州刺史/</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B.爽懦惑不能用/遂委身受戮/芝坐爽下狱/当死/而口不讼直志/不苟免/宣帝嘉之/赦而不诛/俄</a:t>
            </a:r>
            <a:br/>
            <a:r>
              <a:rPr lang="zh-CN" altLang="en-US" sz="1530" kern="0" dirty="0" smtClean="0">
                <a:solidFill>
                  <a:srgbClr val="000000"/>
                </a:solidFill>
                <a:latin typeface="Times New Roman" panose="02020603050405020304" pitchFamily="65" charset="-122"/>
                <a:ea typeface="宋体" panose="02010600030101010101" pitchFamily="2" charset="-122"/>
              </a:rPr>
              <a:t>而起为并州刺史/</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C.爽懦惑不能用/遂委身受戮/芝坐爽下狱/当死/而口不讼直/志不苟免/宣帝嘉之/赦而不诛/俄</a:t>
            </a:r>
            <a:br/>
            <a:r>
              <a:rPr lang="zh-CN" altLang="en-US" sz="1530" kern="0" dirty="0" smtClean="0">
                <a:solidFill>
                  <a:srgbClr val="000000"/>
                </a:solidFill>
                <a:latin typeface="Times New Roman" panose="02020603050405020304" pitchFamily="65" charset="-122"/>
                <a:ea typeface="宋体" panose="02010600030101010101" pitchFamily="2" charset="-122"/>
              </a:rPr>
              <a:t>而起为并州刺史/</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D.爽懦惑不能用/遂委身受戮/芝坐爽/下狱/当死/而口不讼直志/不苟免/宣帝嘉之/赦而不诛/俄</a:t>
            </a:r>
            <a:br/>
            <a:r>
              <a:rPr lang="zh-CN" altLang="en-US" sz="1530" kern="0" dirty="0" smtClean="0">
                <a:solidFill>
                  <a:srgbClr val="000000"/>
                </a:solidFill>
                <a:latin typeface="Times New Roman" panose="02020603050405020304" pitchFamily="65" charset="-122"/>
                <a:ea typeface="宋体" panose="02010600030101010101" pitchFamily="2" charset="-122"/>
              </a:rPr>
              <a:t>而起为并州刺史/</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2.下列对文中加点词语的相关内容的解说,不正确的一项是(3分)(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A.《三坟》《五典》传为我国古代典籍,后又以“坟籍”“坟典”为古代典籍通称。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B.“阙”原指皇宫前面两侧的楼台,又可用作朝廷的代称,赴阙也指入朝觐见皇帝。</a:t>
            </a:r>
            <a:endParaRPr lang="zh-CN" altLang="en-US"/>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  </a:t>
            </a:r>
            <a:r>
              <a:rPr lang="zh-CN" altLang="en-US" sz="1530" kern="0" dirty="0" smtClean="0">
                <a:solidFill>
                  <a:srgbClr val="000000"/>
                </a:solidFill>
                <a:latin typeface="Times New Roman" panose="02020603050405020304" pitchFamily="65" charset="-122"/>
                <a:ea typeface="宋体" panose="02010600030101010101" pitchFamily="2" charset="-122"/>
              </a:rPr>
              <a:t>  文言虚词的7大推断技法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(1)代入检验法。答题时先判断自己最熟悉、最有把握的那一句里虚词的意义和用法,然后将</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其代入另外一句,再看看代入后文意是否通顺、恰当。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(2)句意分析法。根据句子的大意推断文言虚词在句中的意义和用法。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(3)标志识别法。有些虚词是构成特殊文言句式的标志词,其用法是固定的。如用“者”</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“也”“乃”“为”表判断,用“见”“于”“为”“为所”表被动。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(4)句位分析法。一些虚词在句中的位置不同,那么它所起的作用也就不同。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(5)语法切入法。根据虚词在句子中所作的成分来判断其大概含义。不同的句子成分决定了</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词语的词性和用法。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(6)词性界定法。有些文言词兼有实词和虚词两种性质,可借助上下文语境,推断其词性和用</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法。词性不一样,用法也不一样。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(7)对称分析法。语言结构相同或相似的词句构成的对文,其对应位置上的词语的用法往往相</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同或相似。由此可从句中熟悉的虚词的用法来推断对应位置的疑难虚词的用法。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本题考查分析概括文言阅读材料内容要点的能力,体现养成健康向上的情趣与鉴</a:t>
            </a:r>
            <a:endParaRPr lang="zh-CN" altLang="en-US" dirty="0"/>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赏品位的学科素养,培养拓展文化视野、增强文化自觉的价值观念。</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由语境可知,宗臣不屑的是“矩镬”。</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疑难突破    阅读文言文的步骤</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在考试过程中,不少同学在读完一遍文言文后就开始作答,这种做法是很不正确的。解答文言</a:t>
            </a:r>
            <a:br/>
            <a:r>
              <a:rPr lang="zh-CN" altLang="en-US" sz="1530" kern="0" dirty="0" smtClean="0">
                <a:solidFill>
                  <a:srgbClr val="000000"/>
                </a:solidFill>
                <a:latin typeface="Times New Roman" panose="02020603050405020304" pitchFamily="65" charset="-122"/>
                <a:ea typeface="宋体" panose="02010600030101010101" pitchFamily="2" charset="-122"/>
              </a:rPr>
              <a:t>文题目,应遵循三个步骤。</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第一步:初读全文,整体感知,把握大意。要求集中心思,稳住神,快速地浏览一遍文章。初步明</a:t>
            </a:r>
            <a:br/>
            <a:r>
              <a:rPr lang="zh-CN" altLang="en-US" sz="1530" kern="0" dirty="0" smtClean="0">
                <a:solidFill>
                  <a:srgbClr val="000000"/>
                </a:solidFill>
                <a:latin typeface="Times New Roman" panose="02020603050405020304" pitchFamily="65" charset="-122"/>
                <a:ea typeface="宋体" panose="02010600030101010101" pitchFamily="2" charset="-122"/>
              </a:rPr>
              <a:t>确“什么时间、什么人、什么事、前因后果、谁说了什么话”等。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第二步:细读题目,认真研读字、词、句。在这一步阅读中,要根据题干理清要求,结合各选项</a:t>
            </a:r>
            <a:br/>
            <a:r>
              <a:rPr lang="zh-CN" altLang="en-US" sz="1530" kern="0" dirty="0" smtClean="0">
                <a:solidFill>
                  <a:srgbClr val="000000"/>
                </a:solidFill>
                <a:latin typeface="Times New Roman" panose="02020603050405020304" pitchFamily="65" charset="-122"/>
                <a:ea typeface="宋体" panose="02010600030101010101" pitchFamily="2" charset="-122"/>
              </a:rPr>
              <a:t>的具体内容,一一落实,找到要求作答的字、词、句、段在文段的位置,运用课内所学的知识</a:t>
            </a:r>
            <a:br/>
            <a:r>
              <a:rPr lang="zh-CN" altLang="en-US" sz="1530" kern="0" dirty="0" smtClean="0">
                <a:solidFill>
                  <a:srgbClr val="000000"/>
                </a:solidFill>
                <a:latin typeface="Times New Roman" panose="02020603050405020304" pitchFamily="65" charset="-122"/>
                <a:ea typeface="宋体" panose="02010600030101010101" pitchFamily="2" charset="-122"/>
              </a:rPr>
              <a:t>(实词、虚词、活用、句式等),完成较为容易的题目。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第三步:再读全文,加深理解。这一步是要解决较难的题目,加深对文意的理解,同时纠正前两</a:t>
            </a:r>
            <a:br/>
            <a:r>
              <a:rPr lang="zh-CN" altLang="en-US" sz="1530" kern="0" dirty="0" smtClean="0">
                <a:solidFill>
                  <a:srgbClr val="000000"/>
                </a:solidFill>
                <a:latin typeface="Times New Roman" panose="02020603050405020304" pitchFamily="65" charset="-122"/>
                <a:ea typeface="宋体" panose="02010600030101010101" pitchFamily="2" charset="-122"/>
              </a:rPr>
              <a:t>步中出现的偏差,是一个深入和复核的过程。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4.答案　(3分)以子相之诗//足无憾于法/乃往往屈法而伸其才/其文足尽于才/乃往往屈才而就</a:t>
            </a:r>
            <a:br/>
            <a:r>
              <a:rPr lang="zh-CN" altLang="en-US" sz="1530" kern="0" dirty="0" smtClean="0">
                <a:solidFill>
                  <a:srgbClr val="000000"/>
                </a:solidFill>
                <a:latin typeface="Times New Roman" panose="02020603050405020304" pitchFamily="65" charset="-122"/>
                <a:ea typeface="宋体" panose="02010600030101010101" pitchFamily="2" charset="-122"/>
              </a:rPr>
              <a:t>法/而又不假年以没/悲夫/然具是不朽矣</a:t>
            </a:r>
            <a:endParaRPr lang="zh-CN" altLang="en-US"/>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本题考查文言文阅读断句的相关知识,重点考查理解文言实词、虚词和文言句式的能</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力,体现把握语言文字特点及其运用规律的学科素养,培养对祖国灿烂文化的热爱。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“乃往往屈法而伸其才”与“乃往往屈才而就法”属于对称句,两句前后都需要停顿;“悲</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夫”表示感叹,往往独立成句,前后应断开。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(8分)(1)(4分)那么难道都是人的力量(造成的)吗?大概也有上天精妙的意图吧。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(2)(4分)世间那些成就功业名声、崇尚通达显赫的人,常常讥笑鄙视文人没有丝毫的用处。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解析　本题考查文言文字、词、句的相关知识,着重考查文言文的翻译能力,体现语言建构与</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运用的学科素养,体现弘扬中华文化的价值观念。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(1)岂</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哉:难道</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吗。盖:大概。微旨:精妙的意图。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(2)通显:通达显赫。薄:鄙视。无毛发之用:没有丝毫的用处。</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 </a:t>
            </a:r>
            <a:r>
              <a:rPr lang="zh-CN" altLang="en-US" sz="1530" kern="0" dirty="0" smtClean="0">
                <a:solidFill>
                  <a:srgbClr val="000000"/>
                </a:solidFill>
                <a:latin typeface="Times New Roman" panose="02020603050405020304" pitchFamily="65" charset="-122"/>
                <a:ea typeface="宋体" panose="02010600030101010101" pitchFamily="2" charset="-122"/>
              </a:rPr>
              <a:t>   文言文翻译两原则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一是直译为主,字字落实。所谓“直译”就是字字落实,不可凭大意去翻译。所谓“字字落</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实”,就是在翻译时,要将文言语句中的每个词都落实到译文中去,这是文言文翻译的最基本的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要求。“直译为主”是文言文翻译最基本的方法,也是保证达到“字字落实”这一基本要求</a:t>
            </a:r>
            <a:endParaRPr lang="zh-CN" altLang="en-US" dirty="0"/>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的最佳方法。“直译为主”是说对于大多数词语、句子,可以采取直接翻译的方式来进行。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二是意译为辅,文句通顺。所谓“意译为辅”就是在难以直译或直译后难以表达原文意蕴的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时候,酌情采用意译作为辅助手段。文句通顺是语言表达的一般要求。考生要养成推敲语句</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的习惯。翻译成现代汉语以后要读一读,看看是否通顺、流畅。如果不通顺、不流畅,就要对</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它进行修改、润色,适当地进行意译。</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[参考译文]</a:t>
            </a:r>
            <a:endParaRPr lang="zh-CN" altLang="en-US" b="1"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唉!这就是广陵宗子相的诗歌和文章。武昌的吴国伦为之编传,而吴郡的王世贞为之作序。序</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的正文说:早在建安年间,曹操和曹植像蛟龙奋起,刘桢与之并立。后来潘岳、陆机辞藻过分华</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丽,左思的文风质朴干净,沈佺期、宋之问文采华丽,杜审言锋芒毕露,李白、杜甫并驾齐驱,王</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昌龄气势雄浑,不受羁绊。在言辞方面,古代的这些文坛领袖常常心志相合,文采不相上下;文</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风有所不同却能为今人借用,那么难道都是人的力量(造成的)吗?大概也有上天精妙的意图</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一天,我与李攀龙在燕中一带交游,宗子相带着吴国伦、徐中行到来。宗子相才气高而气概雄,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非常自信,他曾经和吴国伦探讨诗歌,不能战胜,就翻倒酒杯,把它咬裂,回家后日夜思考,以至于</a:t>
            </a:r>
            <a:endParaRPr lang="zh-CN" altLang="en-US" dirty="0"/>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喀喀地呕出血来。当文章诗歌全部表达出他的心意时,神采与才能相合,天窍自然打开,叩击发</a:t>
            </a:r>
            <a:br/>
            <a:r>
              <a:rPr lang="zh-CN" altLang="en-US" sz="1530" kern="0" dirty="0" smtClean="0">
                <a:solidFill>
                  <a:srgbClr val="000000"/>
                </a:solidFill>
                <a:latin typeface="Times New Roman" panose="02020603050405020304" pitchFamily="65" charset="-122"/>
                <a:ea typeface="宋体" panose="02010600030101010101" pitchFamily="2" charset="-122"/>
              </a:rPr>
              <a:t>出的声音轻妙合乎五音,诵读的快感像风露从腋下传到咽喉;然而当他的文章诗歌不能完全表</a:t>
            </a:r>
            <a:br/>
            <a:r>
              <a:rPr lang="zh-CN" altLang="en-US" sz="1530" kern="0" dirty="0" smtClean="0">
                <a:solidFill>
                  <a:srgbClr val="000000"/>
                </a:solidFill>
                <a:latin typeface="Times New Roman" panose="02020603050405020304" pitchFamily="65" charset="-122"/>
                <a:ea typeface="宋体" panose="02010600030101010101" pitchFamily="2" charset="-122"/>
              </a:rPr>
              <a:t>达他的心意且思绪无法停止时,那么道理不一定自古存在,而语言不一定古人所道,也是深思熟</a:t>
            </a:r>
            <a:br/>
            <a:r>
              <a:rPr lang="zh-CN" altLang="en-US" sz="1530" kern="0" dirty="0" smtClean="0">
                <a:solidFill>
                  <a:srgbClr val="000000"/>
                </a:solidFill>
                <a:latin typeface="Times New Roman" panose="02020603050405020304" pitchFamily="65" charset="-122"/>
                <a:ea typeface="宋体" panose="02010600030101010101" pitchFamily="2" charset="-122"/>
              </a:rPr>
              <a:t>虑分析获得。凭借李攀龙的才能,仍不敢违背法度而按自己的爱好创作,何况我王世贞呢?宗</a:t>
            </a:r>
            <a:br/>
            <a:r>
              <a:rPr lang="zh-CN" altLang="en-US" sz="1530" kern="0" dirty="0" smtClean="0">
                <a:solidFill>
                  <a:srgbClr val="000000"/>
                </a:solidFill>
                <a:latin typeface="Times New Roman" panose="02020603050405020304" pitchFamily="65" charset="-122"/>
                <a:ea typeface="宋体" panose="02010600030101010101" pitchFamily="2" charset="-122"/>
              </a:rPr>
              <a:t>子相唯独时时不屑一顾,说宁可要有瑕的玉也不要像玉的石头。我就没有办法责问宗子相</a:t>
            </a:r>
            <a:br/>
            <a:r>
              <a:rPr lang="zh-CN" altLang="en-US" sz="1530" kern="0" dirty="0" smtClean="0">
                <a:solidFill>
                  <a:srgbClr val="000000"/>
                </a:solidFill>
                <a:latin typeface="Times New Roman" panose="02020603050405020304" pitchFamily="65" charset="-122"/>
                <a:ea typeface="宋体" panose="02010600030101010101" pitchFamily="2" charset="-122"/>
              </a:rPr>
              <a:t>了。诸位和宗子相交好的人,说宗子相能不用船筏而渡河;少年中评论宗子相的人,说宗子相想</a:t>
            </a:r>
            <a:br/>
            <a:r>
              <a:rPr lang="zh-CN" altLang="en-US" sz="1530" kern="0" dirty="0" smtClean="0">
                <a:solidFill>
                  <a:srgbClr val="000000"/>
                </a:solidFill>
                <a:latin typeface="Times New Roman" panose="02020603050405020304" pitchFamily="65" charset="-122"/>
                <a:ea typeface="宋体" panose="02010600030101010101" pitchFamily="2" charset="-122"/>
              </a:rPr>
              <a:t>渡河而舍弃船筏。然而,这向来都不是子相的意图。扩充我撰写的思维,拓展我才能的边界,来</a:t>
            </a:r>
            <a:br/>
            <a:r>
              <a:rPr lang="zh-CN" altLang="en-US" sz="1530" kern="0" dirty="0" smtClean="0">
                <a:solidFill>
                  <a:srgbClr val="000000"/>
                </a:solidFill>
                <a:latin typeface="Times New Roman" panose="02020603050405020304" pitchFamily="65" charset="-122"/>
                <a:ea typeface="宋体" panose="02010600030101010101" pitchFamily="2" charset="-122"/>
              </a:rPr>
              <a:t>与物境融会。物境融合我就收集它全部作为精品,不合我就姑且保留精华而放弃糟粕。文字</a:t>
            </a:r>
            <a:br/>
            <a:r>
              <a:rPr lang="zh-CN" altLang="en-US" sz="1530" kern="0" dirty="0" smtClean="0">
                <a:solidFill>
                  <a:srgbClr val="000000"/>
                </a:solidFill>
                <a:latin typeface="Times New Roman" panose="02020603050405020304" pitchFamily="65" charset="-122"/>
                <a:ea typeface="宋体" panose="02010600030101010101" pitchFamily="2" charset="-122"/>
              </a:rPr>
              <a:t>不得妨害句子,句子不能妨害全篇,我有时也会写出一些精品,我拿它们与天下中下等的作品进</a:t>
            </a:r>
            <a:br/>
            <a:r>
              <a:rPr lang="zh-CN" altLang="en-US" sz="1530" kern="0" dirty="0" smtClean="0">
                <a:solidFill>
                  <a:srgbClr val="000000"/>
                </a:solidFill>
                <a:latin typeface="Times New Roman" panose="02020603050405020304" pitchFamily="65" charset="-122"/>
                <a:ea typeface="宋体" panose="02010600030101010101" pitchFamily="2" charset="-122"/>
              </a:rPr>
              <a:t>行比较;(跟田忌赛马一样)有一次不胜,剩余两次胜出,如此罢了。现在宗子相的文章都在这里,</a:t>
            </a:r>
            <a:br/>
            <a:r>
              <a:rPr lang="zh-CN" altLang="en-US" sz="1530" kern="0" dirty="0" smtClean="0">
                <a:solidFill>
                  <a:srgbClr val="000000"/>
                </a:solidFill>
                <a:latin typeface="Times New Roman" panose="02020603050405020304" pitchFamily="65" charset="-122"/>
                <a:ea typeface="宋体" panose="02010600030101010101" pitchFamily="2" charset="-122"/>
              </a:rPr>
              <a:t>即使刘桢、左思、杜审言、王昌龄稍微对其贬低,让宗子相依附在诸位贤人之后,宗子相心甘</a:t>
            </a:r>
            <a:br/>
            <a:r>
              <a:rPr lang="zh-CN" altLang="en-US" sz="1530" kern="0" dirty="0" smtClean="0">
                <a:solidFill>
                  <a:srgbClr val="000000"/>
                </a:solidFill>
                <a:latin typeface="Times New Roman" panose="02020603050405020304" pitchFamily="65" charset="-122"/>
                <a:ea typeface="宋体" panose="02010600030101010101" pitchFamily="2" charset="-122"/>
              </a:rPr>
              <a:t>情愿。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在文笔方面宗子相尤其奇异,仅仅他的力量就足以破除冗长腐庸,自成一家之言,更改现在人们</a:t>
            </a:r>
            <a:br/>
            <a:r>
              <a:rPr lang="zh-CN" altLang="en-US" sz="1530" kern="0" dirty="0" smtClean="0">
                <a:solidFill>
                  <a:srgbClr val="000000"/>
                </a:solidFill>
                <a:latin typeface="Times New Roman" panose="02020603050405020304" pitchFamily="65" charset="-122"/>
                <a:ea typeface="宋体" panose="02010600030101010101" pitchFamily="2" charset="-122"/>
              </a:rPr>
              <a:t>的观念,可是宗子相的最大志趣在于要像李梦阳那样。凭宗子相的诗歌,对于诗法要求是没有</a:t>
            </a:r>
            <a:endParaRPr lang="zh-CN" altLang="en-US"/>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遗憾的,却常常委屈诗法而伸张他的才能;他的文章完全展现了他的才能,却常常委屈他的才能</a:t>
            </a:r>
            <a:br/>
            <a:r>
              <a:rPr lang="zh-CN" altLang="en-US" sz="1530" kern="0" dirty="0" smtClean="0">
                <a:solidFill>
                  <a:srgbClr val="000000"/>
                </a:solidFill>
                <a:latin typeface="Times New Roman" panose="02020603050405020304" pitchFamily="65" charset="-122"/>
                <a:ea typeface="宋体" panose="02010600030101010101" pitchFamily="2" charset="-122"/>
              </a:rPr>
              <a:t>而遵守文法,但他不幸英年早逝。可悲呀,然而具备这些也会流传后世,永垂不朽。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世间那些成就功业名声、崇尚通达显赫的人,常常讥笑鄙视文人没有丝毫的用处。宗子相唯</a:t>
            </a:r>
            <a:br/>
            <a:r>
              <a:rPr lang="zh-CN" altLang="en-US" sz="1530" kern="0" dirty="0" smtClean="0">
                <a:solidFill>
                  <a:srgbClr val="000000"/>
                </a:solidFill>
                <a:latin typeface="Times New Roman" panose="02020603050405020304" pitchFamily="65" charset="-122"/>
                <a:ea typeface="宋体" panose="02010600030101010101" pitchFamily="2" charset="-122"/>
              </a:rPr>
              <a:t>独认为不是这样。担任考功郎有政声,因不能依附权贵,不久外调福建任布政参议。多次有倭</a:t>
            </a:r>
            <a:br/>
            <a:r>
              <a:rPr lang="zh-CN" altLang="en-US" sz="1530" kern="0" dirty="0" smtClean="0">
                <a:solidFill>
                  <a:srgbClr val="000000"/>
                </a:solidFill>
                <a:latin typeface="Times New Roman" panose="02020603050405020304" pitchFamily="65" charset="-122"/>
                <a:ea typeface="宋体" panose="02010600030101010101" pitchFamily="2" charset="-122"/>
              </a:rPr>
              <a:t>寇侵扰沿海,他安置官吏百姓,调派士兵粮食,法度是当地最好的。后又辅佐臬台,因抗倭有功,</a:t>
            </a:r>
            <a:br/>
            <a:r>
              <a:rPr lang="zh-CN" altLang="en-US" sz="1530" kern="0" dirty="0" smtClean="0">
                <a:solidFill>
                  <a:srgbClr val="000000"/>
                </a:solidFill>
                <a:latin typeface="Times New Roman" panose="02020603050405020304" pitchFamily="65" charset="-122"/>
                <a:ea typeface="宋体" panose="02010600030101010101" pitchFamily="2" charset="-122"/>
              </a:rPr>
              <a:t>升任提学副使。等到将死时,家人祈祝哭泣,然而宗子相很不高兴,说:“麒麟凤凰,怎么能和鸡</a:t>
            </a:r>
            <a:br/>
            <a:r>
              <a:rPr lang="zh-CN" altLang="en-US" sz="1530" kern="0" dirty="0" smtClean="0">
                <a:solidFill>
                  <a:srgbClr val="000000"/>
                </a:solidFill>
                <a:latin typeface="Times New Roman" panose="02020603050405020304" pitchFamily="65" charset="-122"/>
                <a:ea typeface="宋体" panose="02010600030101010101" pitchFamily="2" charset="-122"/>
              </a:rPr>
              <a:t>犬一样并用?没办法,我不能成为当世圣贤。我厌恶鸡犬,我将要死了!”李攀龙大加赞赏他,作</a:t>
            </a:r>
            <a:br/>
            <a:r>
              <a:rPr lang="zh-CN" altLang="en-US" sz="1530" kern="0" dirty="0" smtClean="0">
                <a:solidFill>
                  <a:srgbClr val="000000"/>
                </a:solidFill>
                <a:latin typeface="Times New Roman" panose="02020603050405020304" pitchFamily="65" charset="-122"/>
                <a:ea typeface="宋体" panose="02010600030101010101" pitchFamily="2" charset="-122"/>
              </a:rPr>
              <a:t>诗云:“一为麟凤言,三叹加飧食。”他的同辈也秉持这种观点。</a:t>
            </a:r>
            <a:endParaRPr lang="zh-CN" altLang="en-US"/>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839420"/>
            <a:ext cx="8127000" cy="5652683"/>
            <a:chOff x="540000" y="839420"/>
            <a:chExt cx="8127000" cy="5652683"/>
          </a:xfrm>
        </p:grpSpPr>
        <p:sp>
          <p:nvSpPr>
            <p:cNvPr id="2" name="TextBox 2"/>
            <p:cNvSpPr txBox="1"/>
            <p:nvPr/>
          </p:nvSpPr>
          <p:spPr>
            <a:xfrm>
              <a:off x="540000" y="1272103"/>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一、(2014课标全国Ⅰ,4—7)阅读下面的文言文,完成后面题目。(19分)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于休烈,河南人也。至性贞悫,机鉴敏悟。自幼好学,善</a:t>
              </a:r>
              <a:r>
                <a:rPr lang="zh-CN" altLang="en-US" sz="1530" u="sng" kern="0" dirty="0" smtClean="0">
                  <a:solidFill>
                    <a:srgbClr val="000000"/>
                  </a:solidFill>
                  <a:latin typeface="Times New Roman" panose="02020603050405020304" pitchFamily="65" charset="-122"/>
                  <a:ea typeface="宋体" panose="02010600030101010101" pitchFamily="2" charset="-122"/>
                </a:rPr>
                <a:t>属文</a:t>
              </a:r>
              <a:r>
                <a:rPr lang="zh-CN" altLang="en-US" sz="1530" kern="0" dirty="0" smtClean="0">
                  <a:solidFill>
                    <a:srgbClr val="000000"/>
                  </a:solidFill>
                  <a:latin typeface="Times New Roman" panose="02020603050405020304" pitchFamily="65" charset="-122"/>
                  <a:ea typeface="宋体" panose="02010600030101010101" pitchFamily="2" charset="-122"/>
                </a:rPr>
                <a:t>。举进士,授秘书省正字。转比部</a:t>
              </a:r>
              <a:br/>
              <a:r>
                <a:rPr lang="zh-CN" altLang="en-US" sz="1530" kern="0" dirty="0" smtClean="0">
                  <a:solidFill>
                    <a:srgbClr val="000000"/>
                  </a:solidFill>
                  <a:latin typeface="Times New Roman" panose="02020603050405020304" pitchFamily="65" charset="-122"/>
                  <a:ea typeface="宋体" panose="02010600030101010101" pitchFamily="2" charset="-122"/>
                </a:rPr>
                <a:t>员外郎,郎中。杨国忠辅政,排不附己者,出为中部郡太守。值禄山构难,肃宗</a:t>
              </a:r>
              <a:r>
                <a:rPr lang="zh-CN" altLang="en-US" sz="1530" u="sng" kern="0" dirty="0" smtClean="0">
                  <a:solidFill>
                    <a:srgbClr val="000000"/>
                  </a:solidFill>
                  <a:latin typeface="Times New Roman" panose="02020603050405020304" pitchFamily="65" charset="-122"/>
                  <a:ea typeface="宋体" panose="02010600030101010101" pitchFamily="2" charset="-122"/>
                </a:rPr>
                <a:t>践祚</a:t>
              </a:r>
              <a:r>
                <a:rPr lang="zh-CN" altLang="en-US" sz="1530" kern="0" dirty="0" smtClean="0">
                  <a:solidFill>
                    <a:srgbClr val="000000"/>
                  </a:solidFill>
                  <a:latin typeface="Times New Roman" panose="02020603050405020304" pitchFamily="65" charset="-122"/>
                  <a:ea typeface="宋体" panose="02010600030101010101" pitchFamily="2" charset="-122"/>
                </a:rPr>
                <a:t>,休烈迁太常</a:t>
              </a:r>
              <a:br/>
              <a:r>
                <a:rPr lang="zh-CN" altLang="en-US" sz="1530" kern="0" dirty="0" smtClean="0">
                  <a:solidFill>
                    <a:srgbClr val="000000"/>
                  </a:solidFill>
                  <a:latin typeface="Times New Roman" panose="02020603050405020304" pitchFamily="65" charset="-122"/>
                  <a:ea typeface="宋体" panose="02010600030101010101" pitchFamily="2" charset="-122"/>
                </a:rPr>
                <a:t>少卿,知礼仪事,兼修国史。肃宗自凤翔还京,</a:t>
              </a:r>
              <a:r>
                <a:rPr lang="zh-CN" altLang="en-US" sz="1530" u="sng" kern="0" dirty="0" smtClean="0">
                  <a:solidFill>
                    <a:srgbClr val="000000"/>
                  </a:solidFill>
                  <a:latin typeface="Times New Roman" panose="02020603050405020304" pitchFamily="65" charset="-122"/>
                  <a:ea typeface="宋体" panose="02010600030101010101" pitchFamily="2" charset="-122"/>
                </a:rPr>
                <a:t>励精</a:t>
              </a:r>
              <a:r>
                <a:rPr lang="zh-CN" altLang="en-US" sz="1530" kern="0" dirty="0" smtClean="0">
                  <a:solidFill>
                    <a:srgbClr val="000000"/>
                  </a:solidFill>
                  <a:latin typeface="Times New Roman" panose="02020603050405020304" pitchFamily="65" charset="-122"/>
                  <a:ea typeface="宋体" panose="02010600030101010101" pitchFamily="2" charset="-122"/>
                </a:rPr>
                <a:t>听受,尝谓休烈曰:“君举必书,良史也。朕有</a:t>
              </a:r>
              <a:br/>
              <a:r>
                <a:rPr lang="zh-CN" altLang="en-US" sz="1530" kern="0" dirty="0" smtClean="0">
                  <a:solidFill>
                    <a:srgbClr val="000000"/>
                  </a:solidFill>
                  <a:latin typeface="Times New Roman" panose="02020603050405020304" pitchFamily="65" charset="-122"/>
                  <a:ea typeface="宋体" panose="02010600030101010101" pitchFamily="2" charset="-122"/>
                </a:rPr>
                <a:t>过失,卿书之否?”对曰:</a:t>
              </a:r>
              <a:r>
                <a:rPr lang="zh-CN" altLang="en-US" sz="1530" u="sng" kern="0" dirty="0" smtClean="0">
                  <a:solidFill>
                    <a:srgbClr val="000000"/>
                  </a:solidFill>
                  <a:latin typeface="Times New Roman" panose="02020603050405020304" pitchFamily="65" charset="-122"/>
                  <a:ea typeface="宋体" panose="02010600030101010101" pitchFamily="2" charset="-122"/>
                </a:rPr>
                <a:t>“禹、汤罪己,其兴也勃焉。有德之君,不忘规过,臣不胜大庆。”</a:t>
              </a:r>
              <a:r>
                <a:rPr lang="zh-CN" altLang="en-US" sz="1530" kern="0" dirty="0" smtClean="0">
                  <a:solidFill>
                    <a:srgbClr val="000000"/>
                  </a:solidFill>
                  <a:latin typeface="Times New Roman" panose="02020603050405020304" pitchFamily="65" charset="-122"/>
                  <a:ea typeface="宋体" panose="02010600030101010101" pitchFamily="2" charset="-122"/>
                </a:rPr>
                <a:t>时中</a:t>
              </a:r>
              <a:br/>
              <a:r>
                <a:rPr lang="zh-CN" altLang="en-US" sz="1530" kern="0" dirty="0" smtClean="0">
                  <a:solidFill>
                    <a:srgbClr val="000000"/>
                  </a:solidFill>
                  <a:latin typeface="Times New Roman" panose="02020603050405020304" pitchFamily="65" charset="-122"/>
                  <a:ea typeface="宋体" panose="02010600030101010101" pitchFamily="2" charset="-122"/>
                </a:rPr>
                <a:t>原</a:t>
              </a:r>
              <a:r>
                <a:rPr lang="zh-CN" altLang="en-US" sz="1530" u="sng" kern="0" dirty="0" smtClean="0">
                  <a:solidFill>
                    <a:srgbClr val="000000"/>
                  </a:solidFill>
                  <a:latin typeface="Times New Roman" panose="02020603050405020304" pitchFamily="65" charset="-122"/>
                  <a:ea typeface="宋体" panose="02010600030101010101" pitchFamily="2" charset="-122"/>
                </a:rPr>
                <a:t>荡覆</a:t>
              </a:r>
              <a:r>
                <a:rPr lang="zh-CN" altLang="en-US" sz="1530" kern="0" dirty="0" smtClean="0">
                  <a:solidFill>
                    <a:srgbClr val="000000"/>
                  </a:solidFill>
                  <a:latin typeface="Times New Roman" panose="02020603050405020304" pitchFamily="65" charset="-122"/>
                  <a:ea typeface="宋体" panose="02010600030101010101" pitchFamily="2" charset="-122"/>
                </a:rPr>
                <a:t>,典章殆尽,无史籍检寻。休烈奏曰:“《国史》《实录》,圣朝大典,修撰多时,今并无</a:t>
              </a:r>
              <a:br/>
              <a:r>
                <a:rPr lang="zh-CN" altLang="en-US" sz="1530" kern="0" dirty="0" smtClean="0">
                  <a:solidFill>
                    <a:srgbClr val="000000"/>
                  </a:solidFill>
                  <a:latin typeface="Times New Roman" panose="02020603050405020304" pitchFamily="65" charset="-122"/>
                  <a:ea typeface="宋体" panose="02010600030101010101" pitchFamily="2" charset="-122"/>
                </a:rPr>
                <a:t>本。伏望下御史台推勘史馆所由,令府县招访。有人别收得《国史》《实录》,如送官司,重加</a:t>
              </a:r>
              <a:br/>
              <a:r>
                <a:rPr lang="zh-CN" altLang="en-US" sz="1530" kern="0" dirty="0" smtClean="0">
                  <a:solidFill>
                    <a:srgbClr val="000000"/>
                  </a:solidFill>
                  <a:latin typeface="Times New Roman" panose="02020603050405020304" pitchFamily="65" charset="-122"/>
                  <a:ea typeface="宋体" panose="02010600030101010101" pitchFamily="2" charset="-122"/>
                </a:rPr>
                <a:t>购赏。”前修史官工部侍郎韦述陷贼,入东京,至是以其家藏《国史》一百一十三卷送于官。</a:t>
              </a:r>
              <a:br/>
              <a:r>
                <a:rPr lang="zh-CN" altLang="en-US" sz="1530" kern="0" dirty="0" smtClean="0">
                  <a:solidFill>
                    <a:srgbClr val="000000"/>
                  </a:solidFill>
                  <a:latin typeface="Times New Roman" panose="02020603050405020304" pitchFamily="65" charset="-122"/>
                  <a:ea typeface="宋体" panose="02010600030101010101" pitchFamily="2" charset="-122"/>
                </a:rPr>
                <a:t>休烈寻转工部侍郎、修国史,献《五代帝王论》,帝甚嘉之。</a:t>
              </a:r>
              <a:r>
                <a:rPr lang="zh-CN" altLang="en-US" sz="1530" u="sng" kern="0" dirty="0" smtClean="0">
                  <a:solidFill>
                    <a:srgbClr val="000000"/>
                  </a:solidFill>
                  <a:latin typeface="Times New Roman" panose="02020603050405020304" pitchFamily="65" charset="-122"/>
                  <a:ea typeface="宋体" panose="02010600030101010101" pitchFamily="2" charset="-122"/>
                </a:rPr>
                <a:t>宰相李揆矜能忌贤以休烈修国史</a:t>
              </a:r>
              <a:br/>
              <a:r>
                <a:rPr lang="zh-CN" altLang="en-US" sz="1530" u="sng" kern="0" dirty="0" smtClean="0">
                  <a:solidFill>
                    <a:srgbClr val="000000"/>
                  </a:solidFill>
                  <a:latin typeface="Times New Roman" panose="02020603050405020304" pitchFamily="65" charset="-122"/>
                  <a:ea typeface="宋体" panose="02010600030101010101" pitchFamily="2" charset="-122"/>
                </a:rPr>
                <a:t>与己齐列嫉之奏为国子祭酒权留史馆修撰以下之休烈恬然自持殊不介意</a:t>
              </a:r>
              <a:r>
                <a:rPr lang="zh-CN" altLang="en-US" sz="1530" kern="0" dirty="0" smtClean="0">
                  <a:solidFill>
                    <a:srgbClr val="000000"/>
                  </a:solidFill>
                  <a:latin typeface="Times New Roman" panose="02020603050405020304" pitchFamily="65" charset="-122"/>
                  <a:ea typeface="宋体" panose="02010600030101010101" pitchFamily="2" charset="-122"/>
                </a:rPr>
                <a:t>代宗即位,甄别名品,</a:t>
              </a:r>
              <a:br/>
              <a:r>
                <a:rPr lang="zh-CN" altLang="en-US" sz="1530" kern="0" dirty="0" smtClean="0">
                  <a:solidFill>
                    <a:srgbClr val="000000"/>
                  </a:solidFill>
                  <a:latin typeface="Times New Roman" panose="02020603050405020304" pitchFamily="65" charset="-122"/>
                  <a:ea typeface="宋体" panose="02010600030101010101" pitchFamily="2" charset="-122"/>
                </a:rPr>
                <a:t>宰臣元载称之,乃拜右散骑常侍,依前兼修国史,累封东海郡公,加金紫光禄大夫。在朝凡三十</a:t>
              </a:r>
              <a:br/>
              <a:r>
                <a:rPr lang="zh-CN" altLang="en-US" sz="1530" kern="0" dirty="0" smtClean="0">
                  <a:solidFill>
                    <a:srgbClr val="000000"/>
                  </a:solidFill>
                  <a:latin typeface="Times New Roman" panose="02020603050405020304" pitchFamily="65" charset="-122"/>
                  <a:ea typeface="宋体" panose="02010600030101010101" pitchFamily="2" charset="-122"/>
                </a:rPr>
                <a:t>余年,历掌清要,家无儋石之蓄。恭俭温仁,未尝以喜愠形于颜色。</a:t>
              </a:r>
              <a:r>
                <a:rPr lang="zh-CN" altLang="en-US" sz="1530" u="sng" kern="0" dirty="0" smtClean="0">
                  <a:solidFill>
                    <a:srgbClr val="000000"/>
                  </a:solidFill>
                  <a:latin typeface="Times New Roman" panose="02020603050405020304" pitchFamily="65" charset="-122"/>
                  <a:ea typeface="宋体" panose="02010600030101010101" pitchFamily="2" charset="-122"/>
                </a:rPr>
                <a:t>而亲贤下士,推毂后进,虽位</a:t>
              </a:r>
              <a:br/>
              <a:r>
                <a:rPr lang="zh-CN" altLang="en-US" sz="1530" u="sng" kern="0" dirty="0" smtClean="0">
                  <a:solidFill>
                    <a:srgbClr val="000000"/>
                  </a:solidFill>
                  <a:latin typeface="Times New Roman" panose="02020603050405020304" pitchFamily="65" charset="-122"/>
                  <a:ea typeface="宋体" panose="02010600030101010101" pitchFamily="2" charset="-122"/>
                </a:rPr>
                <a:t>崇年高,曾无倦色。</a:t>
              </a:r>
              <a:r>
                <a:rPr lang="zh-CN" altLang="en-US" sz="1530" kern="0" dirty="0" smtClean="0">
                  <a:solidFill>
                    <a:srgbClr val="000000"/>
                  </a:solidFill>
                  <a:latin typeface="Times New Roman" panose="02020603050405020304" pitchFamily="65" charset="-122"/>
                  <a:ea typeface="宋体" panose="02010600030101010101" pitchFamily="2" charset="-122"/>
                </a:rPr>
                <a:t>笃好坟籍,手不释卷,以至于终。大历七年卒,年八十一。是岁春,休烈妻韦</a:t>
              </a:r>
              <a:br/>
              <a:r>
                <a:rPr lang="zh-CN" altLang="en-US" sz="1530" kern="0" dirty="0" smtClean="0">
                  <a:solidFill>
                    <a:srgbClr val="000000"/>
                  </a:solidFill>
                  <a:latin typeface="Times New Roman" panose="02020603050405020304" pitchFamily="65" charset="-122"/>
                  <a:ea typeface="宋体" panose="02010600030101010101" pitchFamily="2" charset="-122"/>
                </a:rPr>
                <a:t>氏卒。上特诏赠韦氏国夫人,葬日给卤簿鼓吹。及闻休烈卒,追悼久之,褒赠尚书左仆射,赙绢</a:t>
              </a:r>
              <a:endParaRPr lang="zh-CN" altLang="en-US"/>
            </a:p>
          </p:txBody>
        </p:sp>
        <p:sp>
          <p:nvSpPr>
            <p:cNvPr id="3" name="TextBox 2"/>
            <p:cNvSpPr txBox="1"/>
            <p:nvPr/>
          </p:nvSpPr>
          <p:spPr>
            <a:xfrm>
              <a:off x="2928926" y="839420"/>
              <a:ext cx="2241852" cy="415498"/>
            </a:xfrm>
            <a:prstGeom prst="rect">
              <a:avLst/>
            </a:prstGeom>
            <a:noFill/>
          </p:spPr>
          <p:txBody>
            <a:bodyPr wrap="square" lIns="0" tIns="0" rIns="0" bIns="0" rtlCol="0">
              <a:spAutoFit/>
            </a:bodyPr>
            <a:lstStyle/>
            <a:p>
              <a:pPr marL="0" indent="0" eaLnBrk="0" latinLnBrk="1" hangingPunct="0">
                <a:lnSpc>
                  <a:spcPct val="150000"/>
                </a:lnSpc>
                <a:spcBef>
                  <a:spcPts val="140"/>
                </a:spcBef>
                <a:buNone/>
              </a:pPr>
              <a:r>
                <a:rPr lang="en-US" altLang="zh-CN" sz="1800" dirty="0" smtClean="0">
                  <a:solidFill>
                    <a:srgbClr val="7030A0"/>
                  </a:solidFill>
                  <a:latin typeface="黑体" panose="02010609060101010101" pitchFamily="49" charset="-122"/>
                  <a:ea typeface="黑体" panose="02010609060101010101" pitchFamily="49" charset="-122"/>
                  <a:sym typeface="+mn-ea"/>
                </a:rPr>
                <a:t>C</a:t>
              </a:r>
              <a:r>
                <a:rPr lang="zh-CN" altLang="en-US" sz="1800" dirty="0" smtClean="0">
                  <a:solidFill>
                    <a:srgbClr val="7030A0"/>
                  </a:solidFill>
                  <a:latin typeface="黑体" panose="02010609060101010101" pitchFamily="49" charset="-122"/>
                  <a:ea typeface="黑体" panose="02010609060101010101" pitchFamily="49" charset="-122"/>
                  <a:sym typeface="+mn-ea"/>
                </a:rPr>
                <a:t>组  教师专用</a:t>
              </a:r>
              <a:r>
                <a:rPr lang="zh-CN" altLang="en-US" sz="1800" dirty="0" smtClean="0">
                  <a:solidFill>
                    <a:srgbClr val="7030A0"/>
                  </a:solidFill>
                  <a:ea typeface="黑体" panose="02010609060101010101" pitchFamily="49" charset="-122"/>
                  <a:sym typeface="+mn-ea"/>
                </a:rPr>
                <a:t>题组</a:t>
              </a:r>
              <a:endParaRPr lang="zh-CN" altLang="en-US" sz="1800" dirty="0">
                <a:solidFill>
                  <a:srgbClr val="7030A0"/>
                </a:solidFill>
                <a:ea typeface="黑体" panose="02010609060101010101" pitchFamily="49" charset="-122"/>
                <a:sym typeface="+mn-ea"/>
              </a:endParaRPr>
            </a:p>
          </p:txBody>
        </p:sp>
      </p:gr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百匹、布五十端,遣谒者内常侍吴承倩就私第宣慰。儒者之荣,少有其比。</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(节选自《旧唐书·于休烈传》)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1.对下列句子中加点的词语的解释,不正确的一项是(3分)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A.自幼好学,善</a:t>
            </a:r>
            <a:r>
              <a:rPr lang="zh-CN" altLang="en-US" sz="1530" u="sng" kern="0" dirty="0" smtClean="0">
                <a:solidFill>
                  <a:srgbClr val="000000"/>
                </a:solidFill>
                <a:latin typeface="Times New Roman" panose="02020603050405020304" pitchFamily="65" charset="-122"/>
                <a:ea typeface="宋体" panose="02010600030101010101" pitchFamily="2" charset="-122"/>
              </a:rPr>
              <a:t>属文</a:t>
            </a:r>
            <a:r>
              <a:rPr lang="zh-CN" altLang="en-US" sz="1530" kern="0" dirty="0" smtClean="0">
                <a:solidFill>
                  <a:srgbClr val="000000"/>
                </a:solidFill>
                <a:latin typeface="Times New Roman" panose="02020603050405020304" pitchFamily="65" charset="-122"/>
                <a:ea typeface="宋体" panose="02010600030101010101" pitchFamily="2" charset="-122"/>
              </a:rPr>
              <a:t>　　　　　　属文:撰写文章。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B.值禄山构难,肃宗</a:t>
            </a:r>
            <a:r>
              <a:rPr lang="zh-CN" altLang="en-US" sz="1530" u="sng" kern="0" dirty="0" smtClean="0">
                <a:solidFill>
                  <a:srgbClr val="000000"/>
                </a:solidFill>
                <a:latin typeface="Times New Roman" panose="02020603050405020304" pitchFamily="65" charset="-122"/>
                <a:ea typeface="宋体" panose="02010600030101010101" pitchFamily="2" charset="-122"/>
              </a:rPr>
              <a:t>践祚</a:t>
            </a:r>
            <a:r>
              <a:rPr lang="zh-CN" altLang="en-US" sz="1530" kern="0" dirty="0" smtClean="0">
                <a:solidFill>
                  <a:srgbClr val="000000"/>
                </a:solidFill>
                <a:latin typeface="Times New Roman" panose="02020603050405020304" pitchFamily="65" charset="-122"/>
                <a:ea typeface="宋体" panose="02010600030101010101" pitchFamily="2" charset="-122"/>
              </a:rPr>
              <a:t>　　践祚:帝王即位。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C.肃宗自凤翔还京,</a:t>
            </a:r>
            <a:r>
              <a:rPr lang="zh-CN" altLang="en-US" sz="1530" u="sng" kern="0" dirty="0" smtClean="0">
                <a:solidFill>
                  <a:srgbClr val="000000"/>
                </a:solidFill>
                <a:latin typeface="Times New Roman" panose="02020603050405020304" pitchFamily="65" charset="-122"/>
                <a:ea typeface="宋体" panose="02010600030101010101" pitchFamily="2" charset="-122"/>
              </a:rPr>
              <a:t>励精</a:t>
            </a:r>
            <a:r>
              <a:rPr lang="zh-CN" altLang="en-US" sz="1530" kern="0" dirty="0" smtClean="0">
                <a:solidFill>
                  <a:srgbClr val="000000"/>
                </a:solidFill>
                <a:latin typeface="Times New Roman" panose="02020603050405020304" pitchFamily="65" charset="-122"/>
                <a:ea typeface="宋体" panose="02010600030101010101" pitchFamily="2" charset="-122"/>
              </a:rPr>
              <a:t>听受　　励精:专心致志。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D.时中原</a:t>
            </a:r>
            <a:r>
              <a:rPr lang="zh-CN" altLang="en-US" sz="1530" u="sng" kern="0" dirty="0" smtClean="0">
                <a:solidFill>
                  <a:srgbClr val="000000"/>
                </a:solidFill>
                <a:latin typeface="Times New Roman" panose="02020603050405020304" pitchFamily="65" charset="-122"/>
                <a:ea typeface="宋体" panose="02010600030101010101" pitchFamily="2" charset="-122"/>
              </a:rPr>
              <a:t>荡覆</a:t>
            </a:r>
            <a:r>
              <a:rPr lang="zh-CN" altLang="en-US" sz="1530" kern="0" dirty="0" smtClean="0">
                <a:solidFill>
                  <a:srgbClr val="000000"/>
                </a:solidFill>
                <a:latin typeface="Times New Roman" panose="02020603050405020304" pitchFamily="65" charset="-122"/>
                <a:ea typeface="宋体" panose="02010600030101010101" pitchFamily="2" charset="-122"/>
              </a:rPr>
              <a:t>,典章殆尽　　荡覆:动荡倾覆。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2.对文中画波浪线部分的断句,正确的一项是(3分)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A.宰相李揆矜能忌贤/以休烈修国史与己齐列/嫉之/奏为国子祭酒/权留史馆/修撰以下之/休烈</a:t>
            </a:r>
            <a:br/>
            <a:r>
              <a:rPr lang="zh-CN" altLang="en-US" sz="1530" kern="0" dirty="0" smtClean="0">
                <a:solidFill>
                  <a:srgbClr val="000000"/>
                </a:solidFill>
                <a:latin typeface="Times New Roman" panose="02020603050405020304" pitchFamily="65" charset="-122"/>
                <a:ea typeface="宋体" panose="02010600030101010101" pitchFamily="2" charset="-122"/>
              </a:rPr>
              <a:t>恬然自持/殊不介意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B.宰相李揆矜能忌贤/以休烈修国史与己齐列/嫉之/奏为国子祭酒/权留史馆修撰以下之/休烈</a:t>
            </a:r>
            <a:br/>
            <a:r>
              <a:rPr lang="zh-CN" altLang="en-US" sz="1530" kern="0" dirty="0" smtClean="0">
                <a:solidFill>
                  <a:srgbClr val="000000"/>
                </a:solidFill>
                <a:latin typeface="Times New Roman" panose="02020603050405020304" pitchFamily="65" charset="-122"/>
                <a:ea typeface="宋体" panose="02010600030101010101" pitchFamily="2" charset="-122"/>
              </a:rPr>
              <a:t>恬然/自持殊不介意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C.宰相李揆矜能忌贤/以休烈修国史与己齐列/嫉之/奏为国子祭酒/权留史馆/修撰以下之/休烈</a:t>
            </a:r>
            <a:br/>
            <a:r>
              <a:rPr lang="zh-CN" altLang="en-US" sz="1530" kern="0" dirty="0" smtClean="0">
                <a:solidFill>
                  <a:srgbClr val="000000"/>
                </a:solidFill>
                <a:latin typeface="Times New Roman" panose="02020603050405020304" pitchFamily="65" charset="-122"/>
                <a:ea typeface="宋体" panose="02010600030101010101" pitchFamily="2" charset="-122"/>
              </a:rPr>
              <a:t>恬然/自持殊不介意</a:t>
            </a:r>
            <a:endParaRPr lang="zh-CN" altLang="en-US"/>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D.宰相李揆矜能忌贤/以休烈修国史与己齐列/嫉之/奏为国子祭酒/权留史馆修撰以下之/休烈</a:t>
            </a:r>
            <a:br/>
            <a:r>
              <a:rPr lang="zh-CN" altLang="en-US" sz="1530" kern="0" dirty="0" smtClean="0">
                <a:solidFill>
                  <a:srgbClr val="000000"/>
                </a:solidFill>
                <a:latin typeface="Times New Roman" panose="02020603050405020304" pitchFamily="65" charset="-122"/>
                <a:ea typeface="宋体" panose="02010600030101010101" pitchFamily="2" charset="-122"/>
              </a:rPr>
              <a:t>恬然自持/殊不介意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A.休烈忠诚机敏,谨遵职业操守。他自幼好学,入仕后受到杨国忠排挤,离京到地方任职;安禄</a:t>
            </a:r>
            <a:br/>
            <a:r>
              <a:rPr lang="zh-CN" altLang="en-US" sz="1530" kern="0" dirty="0" smtClean="0">
                <a:solidFill>
                  <a:srgbClr val="000000"/>
                </a:solidFill>
                <a:latin typeface="Times New Roman" panose="02020603050405020304" pitchFamily="65" charset="-122"/>
                <a:ea typeface="宋体" panose="02010600030101010101" pitchFamily="2" charset="-122"/>
              </a:rPr>
              <a:t>山叛乱后,他直言不讳地回答了肃宗关于史官职责的问题。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B.休烈审察形势,做好本职事务。当时历经战乱,典章史籍散佚,他提出购求当朝大典以备查检</a:t>
            </a:r>
            <a:br/>
            <a:r>
              <a:rPr lang="zh-CN" altLang="en-US" sz="1530" kern="0" dirty="0" smtClean="0">
                <a:solidFill>
                  <a:srgbClr val="000000"/>
                </a:solidFill>
                <a:latin typeface="Times New Roman" panose="02020603050405020304" pitchFamily="65" charset="-122"/>
                <a:ea typeface="宋体" panose="02010600030101010101" pitchFamily="2" charset="-122"/>
              </a:rPr>
              <a:t>使用,最终得到前修史官韦述家藏《国史》一百余卷。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C.休烈淡泊名利,终生好学不倦。他虽遭贬职,却恬然处之,毫不在意,在朝三十余年,历任要职,</a:t>
            </a:r>
            <a:br/>
            <a:r>
              <a:rPr lang="zh-CN" altLang="en-US" sz="1530" kern="0" dirty="0" smtClean="0">
                <a:solidFill>
                  <a:srgbClr val="000000"/>
                </a:solidFill>
                <a:latin typeface="Times New Roman" panose="02020603050405020304" pitchFamily="65" charset="-122"/>
                <a:ea typeface="宋体" panose="02010600030101010101" pitchFamily="2" charset="-122"/>
              </a:rPr>
              <a:t>并无多少积蓄;喜好典籍,终日捧读,直至去世。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D.休烈夫妇去世,尽享身后哀荣。他夫人去世,皇上特诏追赠她国夫人;他本人去世,皇上追念</a:t>
            </a:r>
            <a:br/>
            <a:r>
              <a:rPr lang="zh-CN" altLang="en-US" sz="1530" kern="0" dirty="0" smtClean="0">
                <a:solidFill>
                  <a:srgbClr val="000000"/>
                </a:solidFill>
                <a:latin typeface="Times New Roman" panose="02020603050405020304" pitchFamily="65" charset="-122"/>
                <a:ea typeface="宋体" panose="02010600030101010101" pitchFamily="2" charset="-122"/>
              </a:rPr>
              <a:t>许久,追赠他尚书左仆射,并派专人到他家表示慰问。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(1)禹、汤罪己,其兴也勃焉。有德之君,不忘规过,臣不胜大庆。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(2)而亲贤下士,推毂后进,虽位崇年高,曾无倦色。</a:t>
            </a:r>
            <a:endParaRPr lang="zh-CN" altLang="en-US"/>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励精:振作精神。</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　</a:t>
            </a:r>
            <a:r>
              <a:rPr lang="zh-CN" altLang="en-US" sz="1530" kern="0" dirty="0" smtClean="0">
                <a:solidFill>
                  <a:srgbClr val="000000"/>
                </a:solidFill>
                <a:latin typeface="Times New Roman" panose="02020603050405020304" pitchFamily="65" charset="-122"/>
                <a:ea typeface="宋体" panose="02010600030101010101" pitchFamily="2" charset="-122"/>
              </a:rPr>
              <a:t>对此类题的解答一定要学会推断,推断的方法很多,如联想推断(联想课文语句)、</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成语推断、语言结构推断、辨析词性推断、语法分析推断、语境分析推断、邻字帮助推断</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(同义复词、偏义复词)等。最根本、最实用的是语境推断,即把这个词放在句中理解,把句子</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放在文中读。只有建立并强化了这个意识,推断才有保障。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A.“史馆修撰”是唐代官职名,不能断开。B.“恬然自持”是一个完整的词语,</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不能断开。C.兼有A、B两项的错误。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于休烈并没有直言不讳地回答肃宗关于史官职责的问题,而是举禹、汤之例,委</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婉含蓄地表明了自己的观点。</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“概括”侧重对内容的提炼,“分析”侧重对内容的理解,往往要涉及整篇文章。</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四个选项的设置一般遵照原文中的先后顺序,而拼合起来往往成为很好的全文梗概,有时对原</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文细节有不解之处,通过阅读此题能豁然开朗,因此利用好该题选项可加深对文言文的理解。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(1)大禹、商汤归罪自己,他们能够蓬勃兴起。有道德的君王,不忘改正过错,我深表庆</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C.“践阼”原指踏上古代庙堂前台阶,又表示用武力打败敌对势力,登上国君宝座。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D.逊位,也称为让位、退位,多指君王放弃职务和地位,这里指鲁芝的谦让行为。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A.鲁芝自小受苦,仕途少有挫折。他家本为豪族,但幼年失去父亲后,即流离失所;入仕后受到</a:t>
            </a:r>
            <a:br/>
            <a:r>
              <a:rPr lang="zh-CN" altLang="en-US" sz="1530" kern="0" dirty="0" smtClean="0">
                <a:solidFill>
                  <a:srgbClr val="000000"/>
                </a:solidFill>
                <a:latin typeface="Times New Roman" panose="02020603050405020304" pitchFamily="65" charset="-122"/>
                <a:ea typeface="宋体" panose="02010600030101010101" pitchFamily="2" charset="-122"/>
              </a:rPr>
              <a:t>郭淮器重,后又随从曹真出督关右,官职也不断得到升迁。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B.鲁芝倾心革新,治政卓有成效。任天水太守时,蜀地饱受侵扰,人口减少,他全力守卫,修建城</a:t>
            </a:r>
            <a:br/>
            <a:r>
              <a:rPr lang="zh-CN" altLang="en-US" sz="1530" kern="0" dirty="0" smtClean="0">
                <a:solidFill>
                  <a:srgbClr val="000000"/>
                </a:solidFill>
                <a:latin typeface="Times New Roman" panose="02020603050405020304" pitchFamily="65" charset="-122"/>
                <a:ea typeface="宋体" panose="02010600030101010101" pitchFamily="2" charset="-122"/>
              </a:rPr>
              <a:t>市,恢复旧境;离任时,天水各族百姓均请求让他留任。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C.鲁芝审时度势,进言劝谏曹爽。曹爽辅政时,他在曹手下任司马,曹受到讨伐,他率部下驰援,</a:t>
            </a:r>
            <a:br/>
            <a:r>
              <a:rPr lang="zh-CN" altLang="en-US" sz="1530" kern="0" dirty="0" smtClean="0">
                <a:solidFill>
                  <a:srgbClr val="000000"/>
                </a:solidFill>
                <a:latin typeface="Times New Roman" panose="02020603050405020304" pitchFamily="65" charset="-122"/>
                <a:ea typeface="宋体" panose="02010600030101010101" pitchFamily="2" charset="-122"/>
              </a:rPr>
              <a:t>并提出应对策略,劝曹挟天子以号令四方,然而未被采纳。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D.鲁芝洁身自好,深受羊祜推重。羊祜任车骑将军时辞让说,鲁芝为人清心寡欲,与人和睦又不</a:t>
            </a:r>
            <a:br/>
            <a:r>
              <a:rPr lang="zh-CN" altLang="en-US" sz="1530" kern="0" dirty="0" smtClean="0">
                <a:solidFill>
                  <a:srgbClr val="000000"/>
                </a:solidFill>
                <a:latin typeface="Times New Roman" panose="02020603050405020304" pitchFamily="65" charset="-122"/>
                <a:ea typeface="宋体" panose="02010600030101010101" pitchFamily="2" charset="-122"/>
              </a:rPr>
              <a:t>苟同,任职到老,以礼始终,自己愿意将车骑将军礼让鲁芝。</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(1)诸葛诞以寿春叛,魏帝出征,芝率荆州文武以为先驱。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(2)帝以芝清忠履正,素无居宅,使军兵为作屋五十间。</a:t>
            </a:r>
            <a:endParaRPr lang="zh-CN" altLang="en-US"/>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(2)而礼贤下士,扶持后进,虽位尊年高,但一点倦怠的神色都没有。</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(1)罪:归罪。兴:兴起。勃:蓬勃。规:改正。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(2)亲:动词,亲近。推毂:比喻推荐人才。崇:尊贵。曾:竟然,却。</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[参考译文]</a:t>
            </a:r>
            <a:endParaRPr lang="zh-CN" altLang="en-US" b="1"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于休烈,河南人。于休烈性情正直诚实,机敏聪明。从小好学,善于写文章,考中进士科,授职秘</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书省正字。改任比部员外郎,郎中。杨国忠辅佐朝政,排挤不依附自己的人,于休烈出京任中部</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郡太守。正值安禄山叛乱,肃宗即位,于休烈改任太常少卿,掌管礼仪事务,兼修国史。肃宗从</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凤翔返回京城,振作精神听取采纳臣下的建议,曾经对于休烈说:“国君的任何举动都要记录下</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来,这才是良史。朕有过失,卿是否要记呢?”他回答说:“夏禹、商汤归罪自己,他们能够蓬勃</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兴起。有德之君,不忘纠正过错,臣深表庆贺。”当时中原动荡倾覆,典章散失殆尽,没有史籍</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可供查寻。于休烈上奏说:“《国史》《实录》,是圣朝大典,修撰多年,如今一部也没有保存</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下来。祈请下诏御史台查勘史馆藏书的来源,令府县招致访求。有人另外收存《国史》《实</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录》的,若送到官府,重金购回并从优奖赏。”前任修史官工部侍郎韦述身陷贼城,此时进入东</a:t>
            </a:r>
            <a:endParaRPr lang="zh-CN" altLang="en-US" dirty="0"/>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京,至此将他家收藏的《国史》一百一十三卷送到官府。于休烈不久改任工部侍郎,修国史,献</a:t>
            </a:r>
            <a:br/>
            <a:r>
              <a:rPr lang="zh-CN" altLang="en-US" sz="1530" kern="0" dirty="0" smtClean="0">
                <a:solidFill>
                  <a:srgbClr val="000000"/>
                </a:solidFill>
                <a:latin typeface="Times New Roman" panose="02020603050405020304" pitchFamily="65" charset="-122"/>
                <a:ea typeface="宋体" panose="02010600030101010101" pitchFamily="2" charset="-122"/>
              </a:rPr>
              <a:t>上《五代帝王论》,皇帝非常赞赏。宰相李揆自负才能嫉妒贤人,因于休烈修国史与自己同列,</a:t>
            </a:r>
            <a:br/>
            <a:r>
              <a:rPr lang="zh-CN" altLang="en-US" sz="1530" kern="0" dirty="0" smtClean="0">
                <a:solidFill>
                  <a:srgbClr val="000000"/>
                </a:solidFill>
                <a:latin typeface="Times New Roman" panose="02020603050405020304" pitchFamily="65" charset="-122"/>
                <a:ea typeface="宋体" panose="02010600030101010101" pitchFamily="2" charset="-122"/>
              </a:rPr>
              <a:t>嫉妒他,奏请任他为国子祭酒,暂留史馆修撰,以此来压制他。于休烈安然自处,毫不介意。代</a:t>
            </a:r>
            <a:br/>
            <a:r>
              <a:rPr lang="zh-CN" altLang="en-US" sz="1530" kern="0" dirty="0" smtClean="0">
                <a:solidFill>
                  <a:srgbClr val="000000"/>
                </a:solidFill>
                <a:latin typeface="Times New Roman" panose="02020603050405020304" pitchFamily="65" charset="-122"/>
                <a:ea typeface="宋体" panose="02010600030101010101" pitchFamily="2" charset="-122"/>
              </a:rPr>
              <a:t>宗即位,鉴别官员的名望品德,于休烈受到宰相元载称赞,于是被授为右散骑常侍,依旧兼修国</a:t>
            </a:r>
            <a:br/>
            <a:r>
              <a:rPr lang="zh-CN" altLang="en-US" sz="1530" kern="0" dirty="0" smtClean="0">
                <a:solidFill>
                  <a:srgbClr val="000000"/>
                </a:solidFill>
                <a:latin typeface="Times New Roman" panose="02020603050405020304" pitchFamily="65" charset="-122"/>
                <a:ea typeface="宋体" panose="02010600030101010101" pitchFamily="2" charset="-122"/>
              </a:rPr>
              <a:t>史,被累封至东海郡公,加授金紫光禄大夫。在朝中共三十多年,历任清贵显职,家中没有一两</a:t>
            </a:r>
            <a:br/>
            <a:r>
              <a:rPr lang="zh-CN" altLang="en-US" sz="1530" kern="0" dirty="0" smtClean="0">
                <a:solidFill>
                  <a:srgbClr val="000000"/>
                </a:solidFill>
                <a:latin typeface="Times New Roman" panose="02020603050405020304" pitchFamily="65" charset="-122"/>
                <a:ea typeface="宋体" panose="02010600030101010101" pitchFamily="2" charset="-122"/>
              </a:rPr>
              <a:t>石的积蓄。他恭谨俭朴温和仁义,从不将喜怒之情表现在脸上。而礼贤下士,扶持后进,虽位尊</a:t>
            </a:r>
            <a:br/>
            <a:r>
              <a:rPr lang="zh-CN" altLang="en-US" sz="1530" kern="0" dirty="0" smtClean="0">
                <a:solidFill>
                  <a:srgbClr val="000000"/>
                </a:solidFill>
                <a:latin typeface="Times New Roman" panose="02020603050405020304" pitchFamily="65" charset="-122"/>
                <a:ea typeface="宋体" panose="02010600030101010101" pitchFamily="2" charset="-122"/>
              </a:rPr>
              <a:t>年高,但一点倦怠的神色都没有。于休烈酷好古籍,手不释卷,直到临终。他于大历七年去世,</a:t>
            </a:r>
            <a:br/>
            <a:r>
              <a:rPr lang="zh-CN" altLang="en-US" sz="1530" kern="0" dirty="0" smtClean="0">
                <a:solidFill>
                  <a:srgbClr val="000000"/>
                </a:solidFill>
                <a:latin typeface="Times New Roman" panose="02020603050405020304" pitchFamily="65" charset="-122"/>
                <a:ea typeface="宋体" panose="02010600030101010101" pitchFamily="2" charset="-122"/>
              </a:rPr>
              <a:t>终年八十一岁。这年春天,于休烈的妻子韦氏去世。皇帝特意下诏追赠韦氏为“国夫人”,安</a:t>
            </a:r>
            <a:br/>
            <a:r>
              <a:rPr lang="zh-CN" altLang="en-US" sz="1530" kern="0" dirty="0" smtClean="0">
                <a:solidFill>
                  <a:srgbClr val="000000"/>
                </a:solidFill>
                <a:latin typeface="Times New Roman" panose="02020603050405020304" pitchFamily="65" charset="-122"/>
                <a:ea typeface="宋体" panose="02010600030101010101" pitchFamily="2" charset="-122"/>
              </a:rPr>
              <a:t>葬之日赐给仪仗鼓乐。等到听说于休烈去世,追怀悼念了很长时间,褒奖追赠尚书左仆射,赐给</a:t>
            </a:r>
            <a:br/>
            <a:r>
              <a:rPr lang="zh-CN" altLang="en-US" sz="1530" kern="0" dirty="0" smtClean="0">
                <a:solidFill>
                  <a:srgbClr val="000000"/>
                </a:solidFill>
                <a:latin typeface="Times New Roman" panose="02020603050405020304" pitchFamily="65" charset="-122"/>
                <a:ea typeface="宋体" panose="02010600030101010101" pitchFamily="2" charset="-122"/>
              </a:rPr>
              <a:t>绢一百匹、布五十端,派谒者内常侍吴承倩到他家中宣旨慰问。儒士的荣耀,很少有人能与他</a:t>
            </a:r>
            <a:br/>
            <a:r>
              <a:rPr lang="zh-CN" altLang="en-US" sz="1530" kern="0" dirty="0" smtClean="0">
                <a:solidFill>
                  <a:srgbClr val="000000"/>
                </a:solidFill>
                <a:latin typeface="Times New Roman" panose="02020603050405020304" pitchFamily="65" charset="-122"/>
                <a:ea typeface="宋体" panose="02010600030101010101" pitchFamily="2" charset="-122"/>
              </a:rPr>
              <a:t>相比的。</a:t>
            </a:r>
            <a:endParaRPr lang="zh-CN" altLang="en-US"/>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二、(2014课标全国Ⅱ,4—7)阅读下面的文言文,完成后面题目。(19分)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韩文,字贯道,成化二年举进士,除工科给事中。出为湖广右参议。中贵督太和山,干没公费。</a:t>
            </a:r>
            <a:br/>
            <a:r>
              <a:rPr lang="zh-CN" altLang="en-US" sz="1530" kern="0" dirty="0" smtClean="0">
                <a:solidFill>
                  <a:srgbClr val="000000"/>
                </a:solidFill>
                <a:latin typeface="Times New Roman" panose="02020603050405020304" pitchFamily="65" charset="-122"/>
                <a:ea typeface="宋体" panose="02010600030101010101" pitchFamily="2" charset="-122"/>
              </a:rPr>
              <a:t>文力遏之,以其羡易粟万石,备</a:t>
            </a:r>
            <a:r>
              <a:rPr lang="zh-CN" altLang="en-US" sz="1530" u="sng" kern="0" dirty="0" smtClean="0">
                <a:solidFill>
                  <a:srgbClr val="000000"/>
                </a:solidFill>
                <a:latin typeface="Times New Roman" panose="02020603050405020304" pitchFamily="65" charset="-122"/>
                <a:ea typeface="宋体" panose="02010600030101010101" pitchFamily="2" charset="-122"/>
              </a:rPr>
              <a:t>振</a:t>
            </a:r>
            <a:r>
              <a:rPr lang="zh-CN" altLang="en-US" sz="1530" kern="0" dirty="0" smtClean="0">
                <a:solidFill>
                  <a:srgbClr val="000000"/>
                </a:solidFill>
                <a:latin typeface="Times New Roman" panose="02020603050405020304" pitchFamily="65" charset="-122"/>
                <a:ea typeface="宋体" panose="02010600030101010101" pitchFamily="2" charset="-122"/>
              </a:rPr>
              <a:t>贷。九溪土酋与邻境争地相攻,文往谕,皆服。弘治十六年拜</a:t>
            </a:r>
            <a:br/>
            <a:r>
              <a:rPr lang="zh-CN" altLang="en-US" sz="1530" kern="0" dirty="0" smtClean="0">
                <a:solidFill>
                  <a:srgbClr val="000000"/>
                </a:solidFill>
                <a:latin typeface="Times New Roman" panose="02020603050405020304" pitchFamily="65" charset="-122"/>
                <a:ea typeface="宋体" panose="02010600030101010101" pitchFamily="2" charset="-122"/>
              </a:rPr>
              <a:t>南京兵部尚书。岁侵,米价翔踊。文请预发军饷三月,户部难之。文曰:“救荒如救焚,有罪,吾</a:t>
            </a:r>
            <a:br/>
            <a:r>
              <a:rPr lang="zh-CN" altLang="en-US" sz="1530" kern="0" dirty="0" smtClean="0">
                <a:solidFill>
                  <a:srgbClr val="000000"/>
                </a:solidFill>
                <a:latin typeface="Times New Roman" panose="02020603050405020304" pitchFamily="65" charset="-122"/>
                <a:ea typeface="宋体" panose="02010600030101010101" pitchFamily="2" charset="-122"/>
              </a:rPr>
              <a:t>自</a:t>
            </a:r>
            <a:r>
              <a:rPr lang="zh-CN" altLang="en-US" sz="1530" u="sng" kern="0" dirty="0" smtClean="0">
                <a:solidFill>
                  <a:srgbClr val="000000"/>
                </a:solidFill>
                <a:latin typeface="Times New Roman" panose="02020603050405020304" pitchFamily="65" charset="-122"/>
                <a:ea typeface="宋体" panose="02010600030101010101" pitchFamily="2" charset="-122"/>
              </a:rPr>
              <a:t>当</a:t>
            </a:r>
            <a:r>
              <a:rPr lang="zh-CN" altLang="en-US" sz="1530" kern="0" dirty="0" smtClean="0">
                <a:solidFill>
                  <a:srgbClr val="000000"/>
                </a:solidFill>
                <a:latin typeface="Times New Roman" panose="02020603050405020304" pitchFamily="65" charset="-122"/>
                <a:ea typeface="宋体" panose="02010600030101010101" pitchFamily="2" charset="-122"/>
              </a:rPr>
              <a:t>之。”乃发廪十六万石,米价为平。明年召拜户部尚书。文凝厚雍粹,居常抑抑。至</a:t>
            </a:r>
            <a:r>
              <a:rPr lang="zh-CN" altLang="en-US" sz="1530" u="sng" kern="0" dirty="0" smtClean="0">
                <a:solidFill>
                  <a:srgbClr val="000000"/>
                </a:solidFill>
                <a:latin typeface="Times New Roman" panose="02020603050405020304" pitchFamily="65" charset="-122"/>
                <a:ea typeface="宋体" panose="02010600030101010101" pitchFamily="2" charset="-122"/>
              </a:rPr>
              <a:t>临</a:t>
            </a:r>
            <a:r>
              <a:rPr lang="zh-CN" altLang="en-US" sz="1530" kern="0" dirty="0" smtClean="0">
                <a:solidFill>
                  <a:srgbClr val="000000"/>
                </a:solidFill>
                <a:latin typeface="Times New Roman" panose="02020603050405020304" pitchFamily="65" charset="-122"/>
                <a:ea typeface="宋体" panose="02010600030101010101" pitchFamily="2" charset="-122"/>
              </a:rPr>
              <a:t>大</a:t>
            </a:r>
            <a:br/>
            <a:r>
              <a:rPr lang="zh-CN" altLang="en-US" sz="1530" kern="0" dirty="0" smtClean="0">
                <a:solidFill>
                  <a:srgbClr val="000000"/>
                </a:solidFill>
                <a:latin typeface="Times New Roman" panose="02020603050405020304" pitchFamily="65" charset="-122"/>
                <a:ea typeface="宋体" panose="02010600030101010101" pitchFamily="2" charset="-122"/>
              </a:rPr>
              <a:t>事,刚断无所挠。武宗即位,赏赉及山陵、大婚诸费,需银百八十万两有奇,部帑不给。文请先</a:t>
            </a:r>
            <a:br/>
            <a:r>
              <a:rPr lang="zh-CN" altLang="en-US" sz="1530" kern="0" dirty="0" smtClean="0">
                <a:solidFill>
                  <a:srgbClr val="000000"/>
                </a:solidFill>
                <a:latin typeface="Times New Roman" panose="02020603050405020304" pitchFamily="65" charset="-122"/>
                <a:ea typeface="宋体" panose="02010600030101010101" pitchFamily="2" charset="-122"/>
              </a:rPr>
              <a:t>发承运库,诏不许。文言:“帑藏虚,赏赉自京边军士外,请分别给银钞,稍益以内库及内府钱,并</a:t>
            </a:r>
            <a:br/>
            <a:r>
              <a:rPr lang="zh-CN" altLang="en-US" sz="1530" kern="0" dirty="0" smtClean="0">
                <a:solidFill>
                  <a:srgbClr val="000000"/>
                </a:solidFill>
                <a:latin typeface="Times New Roman" panose="02020603050405020304" pitchFamily="65" charset="-122"/>
                <a:ea typeface="宋体" panose="02010600030101010101" pitchFamily="2" charset="-122"/>
              </a:rPr>
              <a:t>暂借勋戚赐庄田税,而敕承运库内官核所积金银,</a:t>
            </a:r>
            <a:r>
              <a:rPr lang="zh-CN" altLang="en-US" sz="1530" u="sng" kern="0" dirty="0" smtClean="0">
                <a:solidFill>
                  <a:srgbClr val="000000"/>
                </a:solidFill>
                <a:latin typeface="Times New Roman" panose="02020603050405020304" pitchFamily="65" charset="-122"/>
                <a:ea typeface="宋体" panose="02010600030101010101" pitchFamily="2" charset="-122"/>
              </a:rPr>
              <a:t>著</a:t>
            </a:r>
            <a:r>
              <a:rPr lang="zh-CN" altLang="en-US" sz="1530" kern="0" dirty="0" smtClean="0">
                <a:solidFill>
                  <a:srgbClr val="000000"/>
                </a:solidFill>
                <a:latin typeface="Times New Roman" panose="02020603050405020304" pitchFamily="65" charset="-122"/>
                <a:ea typeface="宋体" panose="02010600030101010101" pitchFamily="2" charset="-122"/>
              </a:rPr>
              <a:t>之籍。且尽罢诸不急费。”旧制,监局、仓</a:t>
            </a:r>
            <a:br/>
            <a:r>
              <a:rPr lang="zh-CN" altLang="en-US" sz="1530" kern="0" dirty="0" smtClean="0">
                <a:solidFill>
                  <a:srgbClr val="000000"/>
                </a:solidFill>
                <a:latin typeface="Times New Roman" panose="02020603050405020304" pitchFamily="65" charset="-122"/>
                <a:ea typeface="宋体" panose="02010600030101010101" pitchFamily="2" charset="-122"/>
              </a:rPr>
              <a:t>库内官不过二三人,后渐添注,或一仓十余人,文力请裁汰。</a:t>
            </a:r>
            <a:r>
              <a:rPr lang="zh-CN" altLang="en-US" sz="1530" u="sng" kern="0" dirty="0" smtClean="0">
                <a:solidFill>
                  <a:srgbClr val="000000"/>
                </a:solidFill>
                <a:latin typeface="Times New Roman" panose="02020603050405020304" pitchFamily="65" charset="-122"/>
                <a:ea typeface="宋体" panose="02010600030101010101" pitchFamily="2" charset="-122"/>
              </a:rPr>
              <a:t>淳安公主赐田三百顷,复欲夺任丘</a:t>
            </a:r>
            <a:br/>
            <a:r>
              <a:rPr lang="zh-CN" altLang="en-US" sz="1530" u="sng" kern="0" dirty="0" smtClean="0">
                <a:solidFill>
                  <a:srgbClr val="000000"/>
                </a:solidFill>
                <a:latin typeface="Times New Roman" panose="02020603050405020304" pitchFamily="65" charset="-122"/>
                <a:ea typeface="宋体" panose="02010600030101010101" pitchFamily="2" charset="-122"/>
              </a:rPr>
              <a:t>民业,文力争乃止。</a:t>
            </a:r>
            <a:r>
              <a:rPr lang="zh-CN" altLang="en-US" sz="1530" kern="0" dirty="0" smtClean="0">
                <a:solidFill>
                  <a:srgbClr val="000000"/>
                </a:solidFill>
                <a:latin typeface="Times New Roman" panose="02020603050405020304" pitchFamily="65" charset="-122"/>
                <a:ea typeface="宋体" panose="02010600030101010101" pitchFamily="2" charset="-122"/>
              </a:rPr>
              <a:t>文司国计二年,力遏权幸,权幸深疾之。</a:t>
            </a:r>
            <a:r>
              <a:rPr lang="zh-CN" altLang="en-US" sz="1530" u="sng" kern="0" dirty="0" smtClean="0">
                <a:solidFill>
                  <a:srgbClr val="000000"/>
                </a:solidFill>
                <a:latin typeface="Times New Roman" panose="02020603050405020304" pitchFamily="65" charset="-122"/>
                <a:ea typeface="宋体" panose="02010600030101010101" pitchFamily="2" charset="-122"/>
              </a:rPr>
              <a:t>而是时青宫旧奄刘瑾等八人号“八</a:t>
            </a:r>
            <a:br/>
            <a:r>
              <a:rPr lang="zh-CN" altLang="en-US" sz="1530" u="sng" kern="0" dirty="0" smtClean="0">
                <a:solidFill>
                  <a:srgbClr val="000000"/>
                </a:solidFill>
                <a:latin typeface="Times New Roman" panose="02020603050405020304" pitchFamily="65" charset="-122"/>
                <a:ea typeface="宋体" panose="02010600030101010101" pitchFamily="2" charset="-122"/>
              </a:rPr>
              <a:t>虎”日导帝狗马鹰兔歌舞角抵不亲万几文每退朝对僚属语及辄泣下</a:t>
            </a:r>
            <a:r>
              <a:rPr lang="zh-CN" altLang="en-US" sz="1530" kern="0" dirty="0" smtClean="0">
                <a:solidFill>
                  <a:srgbClr val="000000"/>
                </a:solidFill>
                <a:latin typeface="Times New Roman" panose="02020603050405020304" pitchFamily="65" charset="-122"/>
                <a:ea typeface="宋体" panose="02010600030101010101" pitchFamily="2" charset="-122"/>
              </a:rPr>
              <a:t>郎中李梦阳进曰:“公诚</a:t>
            </a:r>
            <a:br/>
            <a:r>
              <a:rPr lang="zh-CN" altLang="en-US" sz="1530" kern="0" dirty="0" smtClean="0">
                <a:solidFill>
                  <a:srgbClr val="000000"/>
                </a:solidFill>
                <a:latin typeface="Times New Roman" panose="02020603050405020304" pitchFamily="65" charset="-122"/>
                <a:ea typeface="宋体" panose="02010600030101010101" pitchFamily="2" charset="-122"/>
              </a:rPr>
              <a:t>及此时率大臣固争,去‘八虎’易易耳。”文捋须昂肩,毅然改容曰:“善。纵事勿济,吾年足</a:t>
            </a:r>
            <a:br/>
            <a:r>
              <a:rPr lang="zh-CN" altLang="en-US" sz="1530" kern="0" dirty="0" smtClean="0">
                <a:solidFill>
                  <a:srgbClr val="000000"/>
                </a:solidFill>
                <a:latin typeface="Times New Roman" panose="02020603050405020304" pitchFamily="65" charset="-122"/>
                <a:ea typeface="宋体" panose="02010600030101010101" pitchFamily="2" charset="-122"/>
              </a:rPr>
              <a:t>死矣,不死不足报国。”</a:t>
            </a:r>
            <a:r>
              <a:rPr lang="zh-CN" altLang="en-US" sz="1530" u="sng" kern="0" dirty="0" smtClean="0">
                <a:solidFill>
                  <a:srgbClr val="000000"/>
                </a:solidFill>
                <a:latin typeface="Times New Roman" panose="02020603050405020304" pitchFamily="65" charset="-122"/>
                <a:ea typeface="宋体" panose="02010600030101010101" pitchFamily="2" charset="-122"/>
              </a:rPr>
              <a:t>即偕诸大臣伏阙上疏,疏入,帝惊泣不食,瑾等大惧。</a:t>
            </a:r>
            <a:r>
              <a:rPr lang="zh-CN" altLang="en-US" sz="1530" kern="0" dirty="0" smtClean="0">
                <a:solidFill>
                  <a:srgbClr val="000000"/>
                </a:solidFill>
                <a:latin typeface="Times New Roman" panose="02020603050405020304" pitchFamily="65" charset="-122"/>
                <a:ea typeface="宋体" panose="02010600030101010101" pitchFamily="2" charset="-122"/>
              </a:rPr>
              <a:t>瑾恨文甚,日令人</a:t>
            </a:r>
            <a:br/>
            <a:r>
              <a:rPr lang="zh-CN" altLang="en-US" sz="1530" kern="0" dirty="0" smtClean="0">
                <a:solidFill>
                  <a:srgbClr val="000000"/>
                </a:solidFill>
                <a:latin typeface="Times New Roman" panose="02020603050405020304" pitchFamily="65" charset="-122"/>
                <a:ea typeface="宋体" panose="02010600030101010101" pitchFamily="2" charset="-122"/>
              </a:rPr>
              <a:t>伺文过。逾月,有以伪银输内库者,遂以为文罪。诏降一级致仕。瑾恨未已,坐以遗失部籍,逮</a:t>
            </a:r>
            <a:endParaRPr lang="zh-CN" altLang="en-US"/>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文下诏狱。数月始释,罚米千石输大同。寻复罚米者再,家业荡然。瑾诛,复官,致仕。嘉靖五</a:t>
            </a:r>
            <a:br/>
            <a:r>
              <a:rPr lang="zh-CN" altLang="en-US" sz="1530" kern="0" dirty="0" smtClean="0">
                <a:solidFill>
                  <a:srgbClr val="000000"/>
                </a:solidFill>
                <a:latin typeface="Times New Roman" panose="02020603050405020304" pitchFamily="65" charset="-122"/>
                <a:ea typeface="宋体" panose="02010600030101010101" pitchFamily="2" charset="-122"/>
              </a:rPr>
              <a:t>年卒,年八十有六。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(节选自《明史·韩文传》)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1.对下列句子中加点的词的解释,不正确的一项是(3分)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A.以其羡易粟万石,备</a:t>
            </a:r>
            <a:r>
              <a:rPr lang="zh-CN" altLang="en-US" sz="1530" u="sng" kern="0" dirty="0" smtClean="0">
                <a:solidFill>
                  <a:srgbClr val="000000"/>
                </a:solidFill>
                <a:latin typeface="Times New Roman" panose="02020603050405020304" pitchFamily="65" charset="-122"/>
                <a:ea typeface="宋体" panose="02010600030101010101" pitchFamily="2" charset="-122"/>
              </a:rPr>
              <a:t>振</a:t>
            </a:r>
            <a:r>
              <a:rPr lang="zh-CN" altLang="en-US" sz="1530" kern="0" dirty="0" smtClean="0">
                <a:solidFill>
                  <a:srgbClr val="000000"/>
                </a:solidFill>
                <a:latin typeface="Times New Roman" panose="02020603050405020304" pitchFamily="65" charset="-122"/>
                <a:ea typeface="宋体" panose="02010600030101010101" pitchFamily="2" charset="-122"/>
              </a:rPr>
              <a:t>贷　　　　振:救济。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B.救荒如救焚,有罪,吾自</a:t>
            </a:r>
            <a:r>
              <a:rPr lang="zh-CN" altLang="en-US" sz="1530" u="sng" kern="0" dirty="0" smtClean="0">
                <a:solidFill>
                  <a:srgbClr val="000000"/>
                </a:solidFill>
                <a:latin typeface="Times New Roman" panose="02020603050405020304" pitchFamily="65" charset="-122"/>
                <a:ea typeface="宋体" panose="02010600030101010101" pitchFamily="2" charset="-122"/>
              </a:rPr>
              <a:t>当</a:t>
            </a:r>
            <a:r>
              <a:rPr lang="zh-CN" altLang="en-US" sz="1530" kern="0" dirty="0" smtClean="0">
                <a:solidFill>
                  <a:srgbClr val="000000"/>
                </a:solidFill>
                <a:latin typeface="Times New Roman" panose="02020603050405020304" pitchFamily="65" charset="-122"/>
                <a:ea typeface="宋体" panose="02010600030101010101" pitchFamily="2" charset="-122"/>
              </a:rPr>
              <a:t>之　　当:承担。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C.至</a:t>
            </a:r>
            <a:r>
              <a:rPr lang="zh-CN" altLang="en-US" sz="1530" u="sng" kern="0" dirty="0" smtClean="0">
                <a:solidFill>
                  <a:srgbClr val="000000"/>
                </a:solidFill>
                <a:latin typeface="Times New Roman" panose="02020603050405020304" pitchFamily="65" charset="-122"/>
                <a:ea typeface="宋体" panose="02010600030101010101" pitchFamily="2" charset="-122"/>
              </a:rPr>
              <a:t>临</a:t>
            </a:r>
            <a:r>
              <a:rPr lang="zh-CN" altLang="en-US" sz="1530" kern="0" dirty="0" smtClean="0">
                <a:solidFill>
                  <a:srgbClr val="000000"/>
                </a:solidFill>
                <a:latin typeface="Times New Roman" panose="02020603050405020304" pitchFamily="65" charset="-122"/>
                <a:ea typeface="宋体" panose="02010600030101010101" pitchFamily="2" charset="-122"/>
              </a:rPr>
              <a:t>大事,刚断无所挠　　临:面对。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D.核所积金银,</a:t>
            </a:r>
            <a:r>
              <a:rPr lang="zh-CN" altLang="en-US" sz="1530" u="sng" kern="0" dirty="0" smtClean="0">
                <a:solidFill>
                  <a:srgbClr val="000000"/>
                </a:solidFill>
                <a:latin typeface="Times New Roman" panose="02020603050405020304" pitchFamily="65" charset="-122"/>
                <a:ea typeface="宋体" panose="02010600030101010101" pitchFamily="2" charset="-122"/>
              </a:rPr>
              <a:t>著</a:t>
            </a:r>
            <a:r>
              <a:rPr lang="zh-CN" altLang="en-US" sz="1530" kern="0" dirty="0" smtClean="0">
                <a:solidFill>
                  <a:srgbClr val="000000"/>
                </a:solidFill>
                <a:latin typeface="Times New Roman" panose="02020603050405020304" pitchFamily="65" charset="-122"/>
                <a:ea typeface="宋体" panose="02010600030101010101" pitchFamily="2" charset="-122"/>
              </a:rPr>
              <a:t>之籍　　著:彰显。</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2.对文中画波浪线部分的断句,正确的一项是(3分)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A.而是时青宫旧奄刘瑾等八人/号“八虎”日导帝/狗马/鹰兔/歌舞/角抵/不亲万几/文每退朝/</a:t>
            </a:r>
            <a:br/>
            <a:r>
              <a:rPr lang="zh-CN" altLang="en-US" sz="1530" kern="0" dirty="0" smtClean="0">
                <a:solidFill>
                  <a:srgbClr val="000000"/>
                </a:solidFill>
                <a:latin typeface="Times New Roman" panose="02020603050405020304" pitchFamily="65" charset="-122"/>
                <a:ea typeface="宋体" panose="02010600030101010101" pitchFamily="2" charset="-122"/>
              </a:rPr>
              <a:t>对僚属语及/辄泣下/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B.而是时青宫旧奄刘瑾等八人/号“八虎”日导帝/狗马/鹰兔/歌舞/角抵/不亲万几/文每退朝</a:t>
            </a:r>
            <a:br/>
            <a:r>
              <a:rPr lang="zh-CN" altLang="en-US" sz="1530" kern="0" dirty="0" smtClean="0">
                <a:solidFill>
                  <a:srgbClr val="000000"/>
                </a:solidFill>
                <a:latin typeface="Times New Roman" panose="02020603050405020304" pitchFamily="65" charset="-122"/>
                <a:ea typeface="宋体" panose="02010600030101010101" pitchFamily="2" charset="-122"/>
              </a:rPr>
              <a:t>对僚属/语及辄泣下/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C.而是时青宫旧奄刘瑾等八人号“八虎”/日导帝狗马/鹰兔/歌舞/角抵/不亲万几/文每退朝/</a:t>
            </a:r>
            <a:endParaRPr lang="zh-CN" altLang="en-US"/>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5211"/>
            <a:chOff x="539750" y="1080000"/>
            <a:chExt cx="8127250" cy="5265211"/>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对僚属语及/辄泣下/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D.而是时青宫旧奄刘瑾等八人号“八虎”/日导帝狗马/鹰兔/歌舞/角抵/不亲万几/文每退朝对</a:t>
              </a:r>
              <a:br/>
              <a:r>
                <a:rPr lang="zh-CN" altLang="en-US" sz="1530" kern="0" dirty="0" smtClean="0">
                  <a:solidFill>
                    <a:srgbClr val="000000"/>
                  </a:solidFill>
                  <a:latin typeface="Times New Roman" panose="02020603050405020304" pitchFamily="65" charset="-122"/>
                  <a:ea typeface="宋体" panose="02010600030101010101" pitchFamily="2" charset="-122"/>
                </a:rPr>
                <a:t>僚属/语及辄泣下/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A.韩文为官清正,关注民众生活。他在湖广,妥善处理九溪土酋与邻境争地一事;担任南京兵部</a:t>
              </a:r>
              <a:br/>
              <a:r>
                <a:rPr lang="zh-CN" altLang="en-US" sz="1530" kern="0" dirty="0" smtClean="0">
                  <a:solidFill>
                    <a:srgbClr val="000000"/>
                  </a:solidFill>
                  <a:latin typeface="Times New Roman" panose="02020603050405020304" pitchFamily="65" charset="-122"/>
                  <a:ea typeface="宋体" panose="02010600030101010101" pitchFamily="2" charset="-122"/>
                </a:rPr>
                <a:t>尚书时,年成歉收,他开仓取粮十六万石,平抑米价。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B.韩文刚正不屈,敢于奏议国事。武宗继位,诸项费用供给不足,他不顾非议,一再提出自己看</a:t>
              </a:r>
              <a:br/>
              <a:r>
                <a:rPr lang="zh-CN" altLang="en-US" sz="1530" kern="0" dirty="0" smtClean="0">
                  <a:solidFill>
                    <a:srgbClr val="000000"/>
                  </a:solidFill>
                  <a:latin typeface="Times New Roman" panose="02020603050405020304" pitchFamily="65" charset="-122"/>
                  <a:ea typeface="宋体" panose="02010600030101010101" pitchFamily="2" charset="-122"/>
                </a:rPr>
                <a:t>法;有关机构冗员渐增,他援引成例,着手压缩编制。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C.韩文疾恶如仇,尽力遏制权幸。宦官刘瑾等每日引诱皇上沉溺于声色狗马,不理政事,他采用</a:t>
              </a:r>
              <a:br/>
              <a:r>
                <a:rPr lang="zh-CN" altLang="en-US" sz="1530" kern="0" dirty="0" smtClean="0">
                  <a:solidFill>
                    <a:srgbClr val="000000"/>
                  </a:solidFill>
                  <a:latin typeface="Times New Roman" panose="02020603050405020304" pitchFamily="65" charset="-122"/>
                  <a:ea typeface="宋体" panose="02010600030101010101" pitchFamily="2" charset="-122"/>
                </a:rPr>
                <a:t>李梦阳的建议,冒死谏诤,打击了刘瑾等的嚣张气焰。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D.韩文刚者易折,饱受政敌陷害。刘瑾以遗失部籍作为罪名,逮捕韩文,释放后又两次罚米,使</a:t>
              </a:r>
              <a:br/>
              <a:r>
                <a:rPr lang="zh-CN" altLang="en-US" sz="1530" kern="0" dirty="0" smtClean="0">
                  <a:solidFill>
                    <a:srgbClr val="000000"/>
                  </a:solidFill>
                  <a:latin typeface="Times New Roman" panose="02020603050405020304" pitchFamily="65" charset="-122"/>
                  <a:ea typeface="宋体" panose="02010600030101010101" pitchFamily="2" charset="-122"/>
                </a:rPr>
                <a:t>他倾家荡产;直到刘瑾被诛后,韩文才复官而后退休。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(1)淳安公主赐田三百顷,复欲夺任丘民业,文力争乃止。</a:t>
              </a:r>
              <a:endParaRPr lang="zh-CN" altLang="en-US"/>
            </a:p>
          </p:txBody>
        </p:sp>
        <p:sp>
          <p:nvSpPr>
            <p:cNvPr id="3" name="TextBox 2"/>
            <p:cNvSpPr txBox="1"/>
            <p:nvPr/>
          </p:nvSpPr>
          <p:spPr>
            <a:xfrm>
              <a:off x="539750" y="599203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(2)即偕诸大臣伏阙上疏,疏入,帝惊泣不食,瑾等大惧。</a:t>
              </a:r>
              <a:endParaRPr lang="zh-CN" altLang="en-US" dirty="0"/>
            </a:p>
          </p:txBody>
        </p:sp>
      </p:gr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著:登记。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应在“刘瑾等八人号‘八虎’”后停顿,排除A、B;“文每退朝”与“对僚属语</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及”间应停顿,排除D。</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解题思路</a:t>
            </a:r>
            <a:r>
              <a:rPr lang="zh-CN" altLang="en-US" sz="1530" kern="0" dirty="0" smtClean="0">
                <a:solidFill>
                  <a:srgbClr val="000000"/>
                </a:solidFill>
                <a:latin typeface="Times New Roman" panose="02020603050405020304" pitchFamily="65" charset="-122"/>
                <a:ea typeface="宋体" panose="02010600030101010101" pitchFamily="2" charset="-122"/>
              </a:rPr>
              <a:t>　对于文言断句类型的题目,不要急于答题,应当先诵读这句话,通过诵读,力求对整</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体内容有个大体的了解,凭语感将能断开的先断开,逐步缩小范围,然后再集中精力分析难断</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处,遵循先易后难的原则。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“着手压缩编制”有误,韩文是户部尚书,只能呈上奏章,力请裁汰,而没有权力压</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缩编制。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(1)淳安公主受赐田地有三百顷,又想强夺任丘民众的产业,因韩文尽力相争才停止。</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(译出大意给3分;“民业”“乃”两处,每译对一处给1分)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(2)当即与各位大臣一道拜伏宫阙上奏,奏章呈进,皇帝惊哭不食,刘瑾等人大为恐惧。(译出大</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意给3分;“偕”“疏入”两处,每译对一处给1分)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(1)民业:民众的产业。乃:才。</a:t>
            </a:r>
            <a:endParaRPr lang="zh-CN" altLang="en-US" dirty="0"/>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(2)偕:一道。疏入:奏章呈进。</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[参考译文]    </a:t>
            </a:r>
            <a:endParaRPr lang="zh-CN" altLang="en-US" b="1"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韩文,字贯道,成化二年考取进士,被授予工科给事中一职。出任湖广右参议。有一个朝中权贵</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督察太和山,贪污公费。韩文竭力阻止他,用其财政盈余换取一万石小米,准备用来救济借贷。</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九溪当地的酋长和邻境因争土地相互攻打,韩文前往晓谕,双方都称服。弘治十六年被授予南</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京兵部尚书。当年粮食歉收,米价飞涨。韩文请求先发三个月军饷,户部感到为难,韩文说:</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“救灾荒如同救火,若有罪,我自愿承担它。”他打开粮仓发放粮食十六万石,米价最终平定下</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来。第二年被授予户部尚书。韩文稳重平和,平时谦卑,但面对大事,刚毅果断,从不屈服。武</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宗登上皇位后,赏赐和修墓、大婚等费用,需要白银一百八十多万两,国库供应不起。韩文请求</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先打开承运库,皇帝下诏不允许这样做。韩文说:“国库空虚,赏赐除京边军士外,其余分别发</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放银钞,这样稍微增加内库及内府的钱,同时借功臣权贵的庄田税,再下令把承运库官员核实积</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存的金银,登记在籍,并且去掉不急的费用。”按旧制,监局、仓库官员不超过二三人,后来渐</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渐增加,有的仓库达十余人,韩文竭力上疏请求裁员淘汰。淳安公主受赐田地有三百顷,又想强</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夺任丘民众的产业,因韩文尽力相争才停止。韩文掌管国家财政两年,竭力遏制权贵,权贵们非</a:t>
            </a:r>
            <a:endParaRPr lang="zh-CN" altLang="en-US" dirty="0"/>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常痛恨他。在当时青宫旧阉刘瑾等八人,号称“八虎”,他们每天引诱皇帝走狗跑马、放鹰猎</a:t>
            </a:r>
            <a:br/>
            <a:r>
              <a:rPr lang="zh-CN" altLang="en-US" sz="1530" kern="0" dirty="0" smtClean="0">
                <a:solidFill>
                  <a:srgbClr val="000000"/>
                </a:solidFill>
                <a:latin typeface="Times New Roman" panose="02020603050405020304" pitchFamily="65" charset="-122"/>
                <a:ea typeface="宋体" panose="02010600030101010101" pitchFamily="2" charset="-122"/>
              </a:rPr>
              <a:t>兔、唱歌跳舞、摔跤游戏,致使皇帝不理国事。韩文每次退朝后,就对下属同僚说起这些,总是</a:t>
            </a:r>
            <a:br/>
            <a:r>
              <a:rPr lang="zh-CN" altLang="en-US" sz="1530" kern="0" dirty="0" smtClean="0">
                <a:solidFill>
                  <a:srgbClr val="000000"/>
                </a:solidFill>
                <a:latin typeface="Times New Roman" panose="02020603050405020304" pitchFamily="65" charset="-122"/>
                <a:ea typeface="宋体" panose="02010600030101010101" pitchFamily="2" charset="-122"/>
              </a:rPr>
              <a:t>止不住落泪。郎中李梦阳进言:“韩公您如果能在此时率诸位大臣坚持抗争,除去‘八虎’</a:t>
            </a:r>
            <a:br/>
            <a:r>
              <a:rPr lang="zh-CN" altLang="en-US" sz="1530" kern="0" dirty="0" smtClean="0">
                <a:solidFill>
                  <a:srgbClr val="000000"/>
                </a:solidFill>
                <a:latin typeface="Times New Roman" panose="02020603050405020304" pitchFamily="65" charset="-122"/>
                <a:ea typeface="宋体" panose="02010600030101010101" pitchFamily="2" charset="-122"/>
              </a:rPr>
              <a:t>(就)容易了。”韩文捋着胡须,耸耸肩膀,神情毅然而坚定地说:“好。这样做即使无济于事,我</a:t>
            </a:r>
            <a:br/>
            <a:r>
              <a:rPr lang="zh-CN" altLang="en-US" sz="1530" kern="0" dirty="0" smtClean="0">
                <a:solidFill>
                  <a:srgbClr val="000000"/>
                </a:solidFill>
                <a:latin typeface="Times New Roman" panose="02020603050405020304" pitchFamily="65" charset="-122"/>
                <a:ea typeface="宋体" panose="02010600030101010101" pitchFamily="2" charset="-122"/>
              </a:rPr>
              <a:t>也这把年纪了,死也值得了,不死,也不足以报国。”当即与各位大臣一道拜伏宫阙上奏,奏章</a:t>
            </a:r>
            <a:br/>
            <a:r>
              <a:rPr lang="zh-CN" altLang="en-US" sz="1530" kern="0" dirty="0" smtClean="0">
                <a:solidFill>
                  <a:srgbClr val="000000"/>
                </a:solidFill>
                <a:latin typeface="Times New Roman" panose="02020603050405020304" pitchFamily="65" charset="-122"/>
                <a:ea typeface="宋体" panose="02010600030101010101" pitchFamily="2" charset="-122"/>
              </a:rPr>
              <a:t>呈进,皇帝惊哭不食,刘瑾等人大为恐惧。刘瑾非常痛恨韩文,每天派人监视,尽力搜索韩文的</a:t>
            </a:r>
            <a:br/>
            <a:r>
              <a:rPr lang="zh-CN" altLang="en-US" sz="1530" kern="0" dirty="0" smtClean="0">
                <a:solidFill>
                  <a:srgbClr val="000000"/>
                </a:solidFill>
                <a:latin typeface="Times New Roman" panose="02020603050405020304" pitchFamily="65" charset="-122"/>
                <a:ea typeface="宋体" panose="02010600030101010101" pitchFamily="2" charset="-122"/>
              </a:rPr>
              <a:t>过失。过了一个月,有人给国库进纳假银,于是,刘瑾抓住这事治了韩文的罪。(皇帝)下诏降韩</a:t>
            </a:r>
            <a:br/>
            <a:r>
              <a:rPr lang="zh-CN" altLang="en-US" sz="1530" kern="0" dirty="0" smtClean="0">
                <a:solidFill>
                  <a:srgbClr val="000000"/>
                </a:solidFill>
                <a:latin typeface="Times New Roman" panose="02020603050405020304" pitchFamily="65" charset="-122"/>
                <a:ea typeface="宋体" panose="02010600030101010101" pitchFamily="2" charset="-122"/>
              </a:rPr>
              <a:t>文一级并让他退休。刘瑾愤恨难平,又以遗失部籍的罪名,逮捕韩文下狱。数月后获释,罚一千</a:t>
            </a:r>
            <a:br/>
            <a:r>
              <a:rPr lang="zh-CN" altLang="en-US" sz="1530" kern="0" dirty="0" smtClean="0">
                <a:solidFill>
                  <a:srgbClr val="000000"/>
                </a:solidFill>
                <a:latin typeface="Times New Roman" panose="02020603050405020304" pitchFamily="65" charset="-122"/>
                <a:ea typeface="宋体" panose="02010600030101010101" pitchFamily="2" charset="-122"/>
              </a:rPr>
              <a:t>石米运送到大同。不久又一次罚米,致使韩文家业荡尽。等刘瑾被诛杀,韩文才恢复官职,后来</a:t>
            </a:r>
            <a:br/>
            <a:r>
              <a:rPr lang="zh-CN" altLang="en-US" sz="1530" kern="0" dirty="0" smtClean="0">
                <a:solidFill>
                  <a:srgbClr val="000000"/>
                </a:solidFill>
                <a:latin typeface="Times New Roman" panose="02020603050405020304" pitchFamily="65" charset="-122"/>
                <a:ea typeface="宋体" panose="02010600030101010101" pitchFamily="2" charset="-122"/>
              </a:rPr>
              <a:t>退休。嘉靖五年韩文去世,享年八十六岁。</a:t>
            </a:r>
            <a:endParaRPr lang="zh-CN" altLang="en-US"/>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三、(2013课标全国Ⅰ,4—7)阅读下面的文言文,回答问题。(19分)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马文升,字负图,貌瑰奇多力。</a:t>
            </a:r>
            <a:r>
              <a:rPr lang="zh-CN" altLang="en-US" sz="1530" u="sng" kern="0" dirty="0" smtClean="0">
                <a:solidFill>
                  <a:srgbClr val="000000"/>
                </a:solidFill>
                <a:latin typeface="Times New Roman" panose="02020603050405020304" pitchFamily="65" charset="-122"/>
                <a:ea typeface="宋体" panose="02010600030101010101" pitchFamily="2" charset="-122"/>
              </a:rPr>
              <a:t>登</a:t>
            </a:r>
            <a:r>
              <a:rPr lang="zh-CN" altLang="en-US" sz="1530" kern="0" dirty="0" smtClean="0">
                <a:solidFill>
                  <a:srgbClr val="000000"/>
                </a:solidFill>
                <a:latin typeface="Times New Roman" panose="02020603050405020304" pitchFamily="65" charset="-122"/>
                <a:ea typeface="宋体" panose="02010600030101010101" pitchFamily="2" charset="-122"/>
              </a:rPr>
              <a:t>景泰二年进士,授御史。历按山西、湖广,风裁甚著。成化初,</a:t>
            </a:r>
            <a:br/>
            <a:r>
              <a:rPr lang="zh-CN" altLang="en-US" sz="1530" kern="0" dirty="0" smtClean="0">
                <a:solidFill>
                  <a:srgbClr val="000000"/>
                </a:solidFill>
                <a:latin typeface="Times New Roman" panose="02020603050405020304" pitchFamily="65" charset="-122"/>
                <a:ea typeface="宋体" panose="02010600030101010101" pitchFamily="2" charset="-122"/>
              </a:rPr>
              <a:t>召为南京大理卿。满四之乱,</a:t>
            </a:r>
            <a:r>
              <a:rPr lang="zh-CN" altLang="en-US" sz="1530" u="sng" kern="0" dirty="0" smtClean="0">
                <a:solidFill>
                  <a:srgbClr val="000000"/>
                </a:solidFill>
                <a:latin typeface="Times New Roman" panose="02020603050405020304" pitchFamily="65" charset="-122"/>
                <a:ea typeface="宋体" panose="02010600030101010101" pitchFamily="2" charset="-122"/>
              </a:rPr>
              <a:t>录</a:t>
            </a:r>
            <a:r>
              <a:rPr lang="zh-CN" altLang="en-US" sz="1530" kern="0" dirty="0" smtClean="0">
                <a:solidFill>
                  <a:srgbClr val="000000"/>
                </a:solidFill>
                <a:latin typeface="Times New Roman" panose="02020603050405020304" pitchFamily="65" charset="-122"/>
                <a:ea typeface="宋体" panose="02010600030101010101" pitchFamily="2" charset="-122"/>
              </a:rPr>
              <a:t>功进左副都御史。</a:t>
            </a:r>
            <a:r>
              <a:rPr lang="zh-CN" altLang="en-US" sz="1530" u="sng" kern="0" dirty="0" smtClean="0">
                <a:solidFill>
                  <a:srgbClr val="000000"/>
                </a:solidFill>
                <a:latin typeface="Times New Roman" panose="02020603050405020304" pitchFamily="65" charset="-122"/>
                <a:ea typeface="宋体" panose="02010600030101010101" pitchFamily="2" charset="-122"/>
              </a:rPr>
              <a:t>振</a:t>
            </a:r>
            <a:r>
              <a:rPr lang="zh-CN" altLang="en-US" sz="1530" kern="0" dirty="0" smtClean="0">
                <a:solidFill>
                  <a:srgbClr val="000000"/>
                </a:solidFill>
                <a:latin typeface="Times New Roman" panose="02020603050405020304" pitchFamily="65" charset="-122"/>
                <a:ea typeface="宋体" panose="02010600030101010101" pitchFamily="2" charset="-122"/>
              </a:rPr>
              <a:t>巩昌、临洮饥民,抚安流移,绩甚著。是时</a:t>
            </a:r>
            <a:br/>
            <a:r>
              <a:rPr lang="zh-CN" altLang="en-US" sz="1530" kern="0" dirty="0" smtClean="0">
                <a:solidFill>
                  <a:srgbClr val="000000"/>
                </a:solidFill>
                <a:latin typeface="Times New Roman" panose="02020603050405020304" pitchFamily="65" charset="-122"/>
                <a:ea typeface="宋体" panose="02010600030101010101" pitchFamily="2" charset="-122"/>
              </a:rPr>
              <a:t>败寇黑水口,又败之汤羊岭,</a:t>
            </a:r>
            <a:r>
              <a:rPr lang="zh-CN" altLang="en-US" sz="1530" u="sng" kern="0" dirty="0" smtClean="0">
                <a:solidFill>
                  <a:srgbClr val="000000"/>
                </a:solidFill>
                <a:latin typeface="Times New Roman" panose="02020603050405020304" pitchFamily="65" charset="-122"/>
                <a:ea typeface="宋体" panose="02010600030101010101" pitchFamily="2" charset="-122"/>
              </a:rPr>
              <a:t>勒</a:t>
            </a:r>
            <a:r>
              <a:rPr lang="zh-CN" altLang="en-US" sz="1530" kern="0" dirty="0" smtClean="0">
                <a:solidFill>
                  <a:srgbClr val="000000"/>
                </a:solidFill>
                <a:latin typeface="Times New Roman" panose="02020603050405020304" pitchFamily="65" charset="-122"/>
                <a:ea typeface="宋体" panose="02010600030101010101" pitchFamily="2" charset="-122"/>
              </a:rPr>
              <a:t>石纪之而还。进右都御史,总督漕运。淮、徐、和饥,移江南粮</a:t>
            </a:r>
            <a:br/>
            <a:r>
              <a:rPr lang="zh-CN" altLang="en-US" sz="1530" kern="0" dirty="0" smtClean="0">
                <a:solidFill>
                  <a:srgbClr val="000000"/>
                </a:solidFill>
                <a:latin typeface="Times New Roman" panose="02020603050405020304" pitchFamily="65" charset="-122"/>
                <a:ea typeface="宋体" panose="02010600030101010101" pitchFamily="2" charset="-122"/>
              </a:rPr>
              <a:t>十万石、盐价银五万两振之。孝宗即位,召拜左都御史。弘治元年上言十五事,悉议行。帝耕</a:t>
            </a:r>
            <a:br/>
            <a:r>
              <a:rPr lang="zh-CN" altLang="en-US" sz="1530" kern="0" dirty="0" smtClean="0">
                <a:solidFill>
                  <a:srgbClr val="000000"/>
                </a:solidFill>
                <a:latin typeface="Times New Roman" panose="02020603050405020304" pitchFamily="65" charset="-122"/>
                <a:ea typeface="宋体" panose="02010600030101010101" pitchFamily="2" charset="-122"/>
              </a:rPr>
              <a:t>藉田,教坊以杂戏进。文升正色曰:“新天子当使知稼穑艰难,此何为者?”即斥去。明年,为兵</a:t>
            </a:r>
            <a:br/>
            <a:r>
              <a:rPr lang="zh-CN" altLang="en-US" sz="1530" kern="0" dirty="0" smtClean="0">
                <a:solidFill>
                  <a:srgbClr val="000000"/>
                </a:solidFill>
                <a:latin typeface="Times New Roman" panose="02020603050405020304" pitchFamily="65" charset="-122"/>
                <a:ea typeface="宋体" panose="02010600030101010101" pitchFamily="2" charset="-122"/>
              </a:rPr>
              <a:t>部尚书,督团营如故。承平既久,兵政废弛,西北部落时伺塞下。文升严核诸将校,黜贪懦者三</a:t>
            </a:r>
            <a:br/>
            <a:r>
              <a:rPr lang="zh-CN" altLang="en-US" sz="1530" kern="0" dirty="0" smtClean="0">
                <a:solidFill>
                  <a:srgbClr val="000000"/>
                </a:solidFill>
                <a:latin typeface="Times New Roman" panose="02020603050405020304" pitchFamily="65" charset="-122"/>
                <a:ea typeface="宋体" panose="02010600030101010101" pitchFamily="2" charset="-122"/>
              </a:rPr>
              <a:t>十余人。奸人大怨,夜持弓矢伺其门,或作谤书射入东长安门内。为兵部十三年,尽心戎务,于</a:t>
            </a:r>
            <a:br/>
            <a:r>
              <a:rPr lang="zh-CN" altLang="en-US" sz="1530" kern="0" dirty="0" smtClean="0">
                <a:solidFill>
                  <a:srgbClr val="000000"/>
                </a:solidFill>
                <a:latin typeface="Times New Roman" panose="02020603050405020304" pitchFamily="65" charset="-122"/>
                <a:ea typeface="宋体" panose="02010600030101010101" pitchFamily="2" charset="-122"/>
              </a:rPr>
              <a:t>屯田、马政、边备、守御,数条上便宜。国家事当言者,即非职守,亦言无不尽。尝以太子年及</a:t>
            </a:r>
            <a:br/>
            <a:r>
              <a:rPr lang="zh-CN" altLang="en-US" sz="1530" kern="0" dirty="0" smtClean="0">
                <a:solidFill>
                  <a:srgbClr val="000000"/>
                </a:solidFill>
                <a:latin typeface="Times New Roman" panose="02020603050405020304" pitchFamily="65" charset="-122"/>
                <a:ea typeface="宋体" panose="02010600030101010101" pitchFamily="2" charset="-122"/>
              </a:rPr>
              <a:t>四龄,当早谕教,请择醇谨老成知书史者,保抱扶持,凡言语动止悉导之以正。山东久旱,浙江及</a:t>
            </a:r>
            <a:br/>
            <a:r>
              <a:rPr lang="zh-CN" altLang="en-US" sz="1530" kern="0" dirty="0" smtClean="0">
                <a:solidFill>
                  <a:srgbClr val="000000"/>
                </a:solidFill>
                <a:latin typeface="Times New Roman" panose="02020603050405020304" pitchFamily="65" charset="-122"/>
                <a:ea typeface="宋体" panose="02010600030101010101" pitchFamily="2" charset="-122"/>
              </a:rPr>
              <a:t>南畿水灾,文升请命所司振恤,练士卒以备不虞。帝皆深纳之。</a:t>
            </a:r>
            <a:r>
              <a:rPr lang="zh-CN" altLang="en-US" sz="1530" u="sng" kern="0" dirty="0" smtClean="0">
                <a:solidFill>
                  <a:srgbClr val="000000"/>
                </a:solidFill>
                <a:latin typeface="Times New Roman" panose="02020603050405020304" pitchFamily="65" charset="-122"/>
                <a:ea typeface="宋体" panose="02010600030101010101" pitchFamily="2" charset="-122"/>
              </a:rPr>
              <a:t>在班列中最为耆硕,帝亦推心任</a:t>
            </a:r>
            <a:br/>
            <a:r>
              <a:rPr lang="zh-CN" altLang="en-US" sz="1530" u="sng" kern="0" dirty="0" smtClean="0">
                <a:solidFill>
                  <a:srgbClr val="000000"/>
                </a:solidFill>
                <a:latin typeface="Times New Roman" panose="02020603050405020304" pitchFamily="65" charset="-122"/>
                <a:ea typeface="宋体" panose="02010600030101010101" pitchFamily="2" charset="-122"/>
              </a:rPr>
              <a:t>之,诸大臣莫敢望也。</a:t>
            </a:r>
            <a:r>
              <a:rPr lang="zh-CN" altLang="en-US" sz="1530" kern="0" dirty="0" smtClean="0">
                <a:solidFill>
                  <a:srgbClr val="000000"/>
                </a:solidFill>
                <a:latin typeface="Times New Roman" panose="02020603050405020304" pitchFamily="65" charset="-122"/>
                <a:ea typeface="宋体" panose="02010600030101010101" pitchFamily="2" charset="-122"/>
              </a:rPr>
              <a:t>吏部尚书屠滽罢,倪岳代滽,岳卒,以文升代。南京、凤阳大风雨坏屋拔</a:t>
            </a:r>
            <a:br/>
            <a:r>
              <a:rPr lang="zh-CN" altLang="en-US" sz="1530" kern="0" dirty="0" smtClean="0">
                <a:solidFill>
                  <a:srgbClr val="000000"/>
                </a:solidFill>
                <a:latin typeface="Times New Roman" panose="02020603050405020304" pitchFamily="65" charset="-122"/>
                <a:ea typeface="宋体" panose="02010600030101010101" pitchFamily="2" charset="-122"/>
              </a:rPr>
              <a:t>木,文升请帝减膳撤乐,修德省愆,御经筵,绝游宴,停不急务,止额外织造,振饥民,捕盗贼。已,又</a:t>
            </a:r>
            <a:br/>
            <a:r>
              <a:rPr lang="zh-CN" altLang="en-US" sz="1530" kern="0" dirty="0" smtClean="0">
                <a:solidFill>
                  <a:srgbClr val="000000"/>
                </a:solidFill>
                <a:latin typeface="Times New Roman" panose="02020603050405020304" pitchFamily="65" charset="-122"/>
                <a:ea typeface="宋体" panose="02010600030101010101" pitchFamily="2" charset="-122"/>
              </a:rPr>
              <a:t>上吏部职掌十事。帝悉褒纳。正德时,朝政已移于中官,文升老,连疏求去,许之。</a:t>
            </a:r>
            <a:r>
              <a:rPr lang="zh-CN" altLang="en-US" sz="1530" u="sng" kern="0" dirty="0" smtClean="0">
                <a:solidFill>
                  <a:srgbClr val="000000"/>
                </a:solidFill>
                <a:latin typeface="Times New Roman" panose="02020603050405020304" pitchFamily="65" charset="-122"/>
                <a:ea typeface="宋体" panose="02010600030101010101" pitchFamily="2" charset="-122"/>
              </a:rPr>
              <a:t>家居,非事未</a:t>
            </a:r>
            <a:endParaRPr lang="zh-CN" altLang="en-US"/>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尝入州城。语及时事,辄颦蹙不答。</a:t>
            </a:r>
            <a:r>
              <a:rPr lang="zh-CN" altLang="en-US" sz="1530" kern="0" dirty="0" smtClean="0">
                <a:solidFill>
                  <a:srgbClr val="000000"/>
                </a:solidFill>
                <a:latin typeface="Times New Roman" panose="02020603050405020304" pitchFamily="65" charset="-122"/>
                <a:ea typeface="宋体" panose="02010600030101010101" pitchFamily="2" charset="-122"/>
              </a:rPr>
              <a:t>五年卒,年八十五。文升有文武才,长于应变,朝端大议往</a:t>
            </a:r>
            <a:br/>
            <a:r>
              <a:rPr lang="zh-CN" altLang="en-US" sz="1530" kern="0" dirty="0" smtClean="0">
                <a:solidFill>
                  <a:srgbClr val="000000"/>
                </a:solidFill>
                <a:latin typeface="Times New Roman" panose="02020603050405020304" pitchFamily="65" charset="-122"/>
                <a:ea typeface="宋体" panose="02010600030101010101" pitchFamily="2" charset="-122"/>
              </a:rPr>
              <a:t>往待之决。功在边镇,外国皆闻其名。尤重气节,厉廉隅,直道而行。卒后逾年,大盗至钧州,以</a:t>
            </a:r>
            <a:br/>
            <a:r>
              <a:rPr lang="zh-CN" altLang="en-US" sz="1530" kern="0" dirty="0" smtClean="0">
                <a:solidFill>
                  <a:srgbClr val="000000"/>
                </a:solidFill>
                <a:latin typeface="Times New Roman" panose="02020603050405020304" pitchFamily="65" charset="-122"/>
                <a:ea typeface="宋体" panose="02010600030101010101" pitchFamily="2" charset="-122"/>
              </a:rPr>
              <a:t>文升家在,舍之去。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(节选自《明史·马文升传》)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1.对下列句子中加点的词的解释,不正确的一项是(3分)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1530" u="sng" kern="0" dirty="0" smtClean="0">
                <a:solidFill>
                  <a:srgbClr val="000000"/>
                </a:solidFill>
                <a:latin typeface="Times New Roman" panose="02020603050405020304" pitchFamily="65" charset="-122"/>
                <a:ea typeface="宋体" panose="02010600030101010101" pitchFamily="2" charset="-122"/>
              </a:rPr>
              <a:t>登</a:t>
            </a:r>
            <a:r>
              <a:rPr lang="zh-CN" altLang="en-US" sz="1530" kern="0" dirty="0" smtClean="0">
                <a:solidFill>
                  <a:srgbClr val="000000"/>
                </a:solidFill>
                <a:latin typeface="Times New Roman" panose="02020603050405020304" pitchFamily="65" charset="-122"/>
                <a:ea typeface="宋体" panose="02010600030101010101" pitchFamily="2" charset="-122"/>
              </a:rPr>
              <a:t>景泰二年进士　　　　　　登:升职。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a:t>
            </a:r>
            <a:r>
              <a:rPr lang="zh-CN" altLang="en-US" sz="1530" u="sng" kern="0" dirty="0" smtClean="0">
                <a:solidFill>
                  <a:srgbClr val="000000"/>
                </a:solidFill>
                <a:latin typeface="Times New Roman" panose="02020603050405020304" pitchFamily="65" charset="-122"/>
                <a:ea typeface="宋体" panose="02010600030101010101" pitchFamily="2" charset="-122"/>
              </a:rPr>
              <a:t>录</a:t>
            </a:r>
            <a:r>
              <a:rPr lang="zh-CN" altLang="en-US" sz="1530" kern="0" dirty="0" smtClean="0">
                <a:solidFill>
                  <a:srgbClr val="000000"/>
                </a:solidFill>
                <a:latin typeface="Times New Roman" panose="02020603050405020304" pitchFamily="65" charset="-122"/>
                <a:ea typeface="宋体" panose="02010600030101010101" pitchFamily="2" charset="-122"/>
              </a:rPr>
              <a:t>功进左副都御史　　录:记载。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1530" u="sng" kern="0" dirty="0" smtClean="0">
                <a:solidFill>
                  <a:srgbClr val="000000"/>
                </a:solidFill>
                <a:latin typeface="Times New Roman" panose="02020603050405020304" pitchFamily="65" charset="-122"/>
                <a:ea typeface="宋体" panose="02010600030101010101" pitchFamily="2" charset="-122"/>
              </a:rPr>
              <a:t>振</a:t>
            </a:r>
            <a:r>
              <a:rPr lang="zh-CN" altLang="en-US" sz="1530" kern="0" dirty="0" smtClean="0">
                <a:solidFill>
                  <a:srgbClr val="000000"/>
                </a:solidFill>
                <a:latin typeface="Times New Roman" panose="02020603050405020304" pitchFamily="65" charset="-122"/>
                <a:ea typeface="宋体" panose="02010600030101010101" pitchFamily="2" charset="-122"/>
              </a:rPr>
              <a:t>巩昌、临洮饥民　　振:救济。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a:t>
            </a:r>
            <a:r>
              <a:rPr lang="zh-CN" altLang="en-US" sz="1530" u="sng" kern="0" dirty="0" smtClean="0">
                <a:solidFill>
                  <a:srgbClr val="000000"/>
                </a:solidFill>
                <a:latin typeface="Times New Roman" panose="02020603050405020304" pitchFamily="65" charset="-122"/>
                <a:ea typeface="宋体" panose="02010600030101010101" pitchFamily="2" charset="-122"/>
              </a:rPr>
              <a:t>勒</a:t>
            </a:r>
            <a:r>
              <a:rPr lang="zh-CN" altLang="en-US" sz="1530" kern="0" dirty="0" smtClean="0">
                <a:solidFill>
                  <a:srgbClr val="000000"/>
                </a:solidFill>
                <a:latin typeface="Times New Roman" panose="02020603050405020304" pitchFamily="65" charset="-122"/>
                <a:ea typeface="宋体" panose="02010600030101010101" pitchFamily="2" charset="-122"/>
              </a:rPr>
              <a:t>石纪之而还　　勒:铭刻。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2.以下各组句子中,全都表明马文升劝谏皇上修身爱民内容的一组是(3分)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①新天子当使知稼穑艰难</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②即非职守,亦言无不尽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③凡言语动止悉导之以正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④文升请命所司振恤</a:t>
            </a: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本题考查文言文断句的能力。“芝坐爽下狱”,“坐爽”是“下狱”的状语,表</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示下狱的原因,中间不能断开,由此可排除A、D项。“口不讼直”“志不苟免”为对称句,应</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在“直”后断开,排除B项。</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解题步骤</a:t>
            </a:r>
            <a:r>
              <a:rPr lang="zh-CN" altLang="en-US" sz="1530" kern="0" dirty="0" smtClean="0">
                <a:solidFill>
                  <a:srgbClr val="000000"/>
                </a:solidFill>
                <a:latin typeface="Times New Roman" panose="02020603050405020304" pitchFamily="65" charset="-122"/>
                <a:ea typeface="宋体" panose="02010600030101010101" pitchFamily="2" charset="-122"/>
              </a:rPr>
              <a:t>    文言断句三步法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解答文言断句类题目,首先,注意一些常见的标志性的虚词,注意结构的对称,这是基础;其次,注</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意各字词在句中充当的成分;再次,注意一个事件不要强行断开,不然句子就会支离破碎,相反,</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如果是两个事件,句子再短也要断开。答题时注意选项的对比,注意结合文意进行分析。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本题考查理解古代文化常识的能力。A.“坟籍”指古代典籍;“坟典”是《三</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坟》《五典》的并称,后转为古代典籍的通称。《三坟》即伏羲、神农、黄帝之书,《五典》</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即少昊、颛顼、高辛、唐、虞之书。B.阙:本指皇宫门前两边供瞭望的楼,借指朝廷。C.“又</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表示用武力打败敌对势力,登上国君宝座”错。践阼,指帝王即位。晋武帝是由魏元帝禅让而</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登上帝位的。D.逊位,也称退位,是指君主或其他统治者(通常特指世袭产生的统治者)放弃自</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己的职务和地位的行为。</a:t>
            </a:r>
            <a:endParaRPr lang="zh-CN" altLang="en-US" dirty="0"/>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5211"/>
            <a:chOff x="539750" y="1080000"/>
            <a:chExt cx="8127250" cy="5265211"/>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⑤减膳撤乐,修德省愆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⑥止额外织造,振饥民,捕盗贼</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A.①②③　　　B.①⑤⑥　　　C.②④⑥　　　D.③④⑤</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A.马文升仕途顺利,政绩卓著。他被委任御史以后,历任多项职务。功业主要表现在两个方面:</a:t>
              </a:r>
              <a:br/>
              <a:r>
                <a:rPr lang="zh-CN" altLang="en-US" sz="1530" kern="0" dirty="0" smtClean="0">
                  <a:solidFill>
                    <a:srgbClr val="000000"/>
                  </a:solidFill>
                  <a:latin typeface="Times New Roman" panose="02020603050405020304" pitchFamily="65" charset="-122"/>
                  <a:ea typeface="宋体" panose="02010600030101010101" pitchFamily="2" charset="-122"/>
                </a:rPr>
                <a:t>一是处理受灾民众的善后问题;二是击败扰乱社会秩序的贼寇。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B.马文升为人正直,处事严明。他敢于直言劝谏,奏事进言均得到采纳;又能够严格考察部属,</a:t>
              </a:r>
              <a:br/>
              <a:r>
                <a:rPr lang="zh-CN" altLang="en-US" sz="1530" kern="0" dirty="0" smtClean="0">
                  <a:solidFill>
                    <a:srgbClr val="000000"/>
                  </a:solidFill>
                  <a:latin typeface="Times New Roman" panose="02020603050405020304" pitchFamily="65" charset="-122"/>
                  <a:ea typeface="宋体" panose="02010600030101010101" pitchFamily="2" charset="-122"/>
                </a:rPr>
                <a:t>曾罢免贪婪懦弱者三十余人,奸人怨恨,对他大肆威胁和污蔑。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C.马文升尽心军事,关注民生。他任兵部尚书十多年,对屯田、边备等职责勇于进言。在代吏</a:t>
              </a:r>
              <a:br/>
              <a:r>
                <a:rPr lang="zh-CN" altLang="en-US" sz="1530" kern="0" dirty="0" smtClean="0">
                  <a:solidFill>
                    <a:srgbClr val="000000"/>
                  </a:solidFill>
                  <a:latin typeface="Times New Roman" panose="02020603050405020304" pitchFamily="65" charset="-122"/>
                  <a:ea typeface="宋体" panose="02010600030101010101" pitchFamily="2" charset="-122"/>
                </a:rPr>
                <a:t>部尚书时,南京等地遭遇风雨灾害,他又请求皇上救助灾地百姓。</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D.马文升文武全才,声名远扬。朝廷大事往往等他决断,又有显赫边功,外国皆闻其名。为人重</a:t>
              </a:r>
              <a:br/>
              <a:r>
                <a:rPr lang="zh-CN" altLang="en-US" sz="1530" kern="0" dirty="0" smtClean="0">
                  <a:solidFill>
                    <a:srgbClr val="000000"/>
                  </a:solidFill>
                  <a:latin typeface="Times New Roman" panose="02020603050405020304" pitchFamily="65" charset="-122"/>
                  <a:ea typeface="宋体" panose="02010600030101010101" pitchFamily="2" charset="-122"/>
                </a:rPr>
                <a:t>气节,品行端正,以至于大盗各处骚扰,也不去钧州他的家乡。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(1)在班列中最为耆硕,帝亦推心任之,诸大臣莫敢望也。</a:t>
              </a:r>
              <a:endParaRPr lang="zh-CN" altLang="en-US"/>
            </a:p>
          </p:txBody>
        </p:sp>
        <p:sp>
          <p:nvSpPr>
            <p:cNvPr id="3" name="TextBox 2"/>
            <p:cNvSpPr txBox="1"/>
            <p:nvPr/>
          </p:nvSpPr>
          <p:spPr>
            <a:xfrm>
              <a:off x="539750" y="599203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(2)家居,非事未尝入州城。语及时事,辄颦蹙不答。</a:t>
              </a:r>
              <a:endParaRPr lang="zh-CN" altLang="en-US" dirty="0"/>
            </a:p>
          </p:txBody>
        </p:sp>
      </p:gr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登:考中。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②为侧面表现马文升恪尽职守。③是对太子的劝导。④表现马文升忧民之情。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“大盗各处骚扰,也不去钧州他的家乡”不正确。原文最后一句话意为“大盗到</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钧州,因为马文升家在这里,舍之而去”。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(1)在朝廷官员中最是年高德劭,皇上也诚心诚意任用他,诸位大臣没有人敢望其项</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(2)在家闲居,无事从不到州城去。说到当时政事,总是皱着眉头不回答。</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(1)耆硕:年高德劭。推心:诚心诚意。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(2)辄:总是。颦蹙:皱着眉头。</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[参考译文]</a:t>
            </a:r>
            <a:endParaRPr lang="zh-CN" altLang="en-US" b="1"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马文升,字负图,外貌奇伟卓异,多力气。考中景泰二年进士,授官御史。先后巡视山西、湖广,</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刚直不阿的品格很显著。成化初年,召为南京大理卿。平定满四之乱,记功晋升左副都御史。</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救济巩昌、临洮饥民,安抚流亡百姓,政绩很显著。这期间于黑水口击败贼寇,又于汤羊岭击败</a:t>
            </a:r>
            <a:endParaRPr lang="zh-CN" altLang="en-US" dirty="0"/>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贼寇,刻石记功而还。晋升右都御史,总管漕运。淮、徐、和发生饥荒,调拨十万石江南的粮</a:t>
            </a:r>
            <a:br/>
            <a:r>
              <a:rPr lang="zh-CN" altLang="en-US" sz="1530" kern="0" dirty="0" smtClean="0">
                <a:solidFill>
                  <a:srgbClr val="000000"/>
                </a:solidFill>
                <a:latin typeface="Times New Roman" panose="02020603050405020304" pitchFamily="65" charset="-122"/>
                <a:ea typeface="宋体" panose="02010600030101010101" pitchFamily="2" charset="-122"/>
              </a:rPr>
              <a:t>食,五万两盐价银救济百姓。孝宗即位,召拜为左都御史。弘治元年,马文升上书议论十五件</a:t>
            </a:r>
            <a:br/>
            <a:r>
              <a:rPr lang="zh-CN" altLang="en-US" sz="1530" kern="0" dirty="0" smtClean="0">
                <a:solidFill>
                  <a:srgbClr val="000000"/>
                </a:solidFill>
                <a:latin typeface="Times New Roman" panose="02020603050405020304" pitchFamily="65" charset="-122"/>
                <a:ea typeface="宋体" panose="02010600030101010101" pitchFamily="2" charset="-122"/>
              </a:rPr>
              <a:t>事,都经讨论而施行。皇帝在藉田耕作,教坊用杂戏进献。马文升严正地说:“新天子应当懂得</a:t>
            </a:r>
            <a:br/>
            <a:r>
              <a:rPr lang="zh-CN" altLang="en-US" sz="1530" kern="0" dirty="0" smtClean="0">
                <a:solidFill>
                  <a:srgbClr val="000000"/>
                </a:solidFill>
                <a:latin typeface="Times New Roman" panose="02020603050405020304" pitchFamily="65" charset="-122"/>
                <a:ea typeface="宋体" panose="02010600030101010101" pitchFamily="2" charset="-122"/>
              </a:rPr>
              <a:t>农事艰难,要这些干什么?”皇帝马上责令撤去。第二年,马文升担任兵部尚书,像以前一样提</a:t>
            </a:r>
            <a:br/>
            <a:r>
              <a:rPr lang="zh-CN" altLang="en-US" sz="1530" kern="0" dirty="0" smtClean="0">
                <a:solidFill>
                  <a:srgbClr val="000000"/>
                </a:solidFill>
                <a:latin typeface="Times New Roman" panose="02020603050405020304" pitchFamily="65" charset="-122"/>
                <a:ea typeface="宋体" panose="02010600030101010101" pitchFamily="2" charset="-122"/>
              </a:rPr>
              <a:t>督团营。天下太平已经很久了,兵政废弛,西北部落时时在边塞窥伺。马文升严格查核众将校,</a:t>
            </a:r>
            <a:br/>
            <a:r>
              <a:rPr lang="zh-CN" altLang="en-US" sz="1530" kern="0" dirty="0" smtClean="0">
                <a:solidFill>
                  <a:srgbClr val="000000"/>
                </a:solidFill>
                <a:latin typeface="Times New Roman" panose="02020603050405020304" pitchFamily="65" charset="-122"/>
                <a:ea typeface="宋体" panose="02010600030101010101" pitchFamily="2" charset="-122"/>
              </a:rPr>
              <a:t>罢免贪婪懦弱者三十余人。奸邪之人非常怨恨,夜里拿着弓箭在马文升门前窥伺,有的人写诽</a:t>
            </a:r>
            <a:br/>
            <a:r>
              <a:rPr lang="zh-CN" altLang="en-US" sz="1530" kern="0" dirty="0" smtClean="0">
                <a:solidFill>
                  <a:srgbClr val="000000"/>
                </a:solidFill>
                <a:latin typeface="Times New Roman" panose="02020603050405020304" pitchFamily="65" charset="-122"/>
                <a:ea typeface="宋体" panose="02010600030101010101" pitchFamily="2" charset="-122"/>
              </a:rPr>
              <a:t>谤的文书射入东长安门内。马文升担任兵部尚书十三年,尽心军务,对于屯田、马政、边备、</a:t>
            </a:r>
            <a:br/>
            <a:r>
              <a:rPr lang="zh-CN" altLang="en-US" sz="1530" kern="0" dirty="0" smtClean="0">
                <a:solidFill>
                  <a:srgbClr val="000000"/>
                </a:solidFill>
                <a:latin typeface="Times New Roman" panose="02020603050405020304" pitchFamily="65" charset="-122"/>
                <a:ea typeface="宋体" panose="02010600030101010101" pitchFamily="2" charset="-122"/>
              </a:rPr>
              <a:t>守御,多次分条上奏利于治国、合乎时宜的建议。只要有利于国家的事,应当说的,即使不属于</a:t>
            </a:r>
            <a:br/>
            <a:r>
              <a:rPr lang="zh-CN" altLang="en-US" sz="1530" kern="0" dirty="0" smtClean="0">
                <a:solidFill>
                  <a:srgbClr val="000000"/>
                </a:solidFill>
                <a:latin typeface="Times New Roman" panose="02020603050405020304" pitchFamily="65" charset="-122"/>
                <a:ea typeface="宋体" panose="02010600030101010101" pitchFamily="2" charset="-122"/>
              </a:rPr>
              <a:t>自己的职分,也言无不尽。曾经认为太子年满四岁,应当早日教导,请求选择醇厚谨慎年高德重</a:t>
            </a:r>
            <a:br/>
            <a:r>
              <a:rPr lang="zh-CN" altLang="en-US" sz="1530" kern="0" dirty="0" smtClean="0">
                <a:solidFill>
                  <a:srgbClr val="000000"/>
                </a:solidFill>
                <a:latin typeface="Times New Roman" panose="02020603050405020304" pitchFamily="65" charset="-122"/>
                <a:ea typeface="宋体" panose="02010600030101010101" pitchFamily="2" charset="-122"/>
              </a:rPr>
              <a:t>熟知书史的人,抚养扶持,所有的言语行动都用正道来教导。山东长久干旱,浙江及南畿发生水</a:t>
            </a:r>
            <a:br/>
            <a:r>
              <a:rPr lang="zh-CN" altLang="en-US" sz="1530" kern="0" dirty="0" smtClean="0">
                <a:solidFill>
                  <a:srgbClr val="000000"/>
                </a:solidFill>
                <a:latin typeface="Times New Roman" panose="02020603050405020304" pitchFamily="65" charset="-122"/>
                <a:ea typeface="宋体" panose="02010600030101010101" pitchFamily="2" charset="-122"/>
              </a:rPr>
              <a:t>灾,马文升请求命令有关部门赈救抚恤,训练士兵以防备意外。皇帝都认真地采纳。马文升在</a:t>
            </a:r>
            <a:br/>
            <a:r>
              <a:rPr lang="zh-CN" altLang="en-US" sz="1530" kern="0" dirty="0" smtClean="0">
                <a:solidFill>
                  <a:srgbClr val="000000"/>
                </a:solidFill>
                <a:latin typeface="Times New Roman" panose="02020603050405020304" pitchFamily="65" charset="-122"/>
                <a:ea typeface="宋体" panose="02010600030101010101" pitchFamily="2" charset="-122"/>
              </a:rPr>
              <a:t>朝廷官员中最是年高德劭,皇帝也诚心诚意任用他,诸位大臣没有人敢望其项背。吏部尚书屠</a:t>
            </a:r>
            <a:br/>
            <a:r>
              <a:rPr lang="zh-CN" altLang="en-US" sz="1530" kern="0" dirty="0" smtClean="0">
                <a:solidFill>
                  <a:srgbClr val="000000"/>
                </a:solidFill>
                <a:latin typeface="Times New Roman" panose="02020603050405020304" pitchFamily="65" charset="-122"/>
                <a:ea typeface="宋体" panose="02010600030101010101" pitchFamily="2" charset="-122"/>
              </a:rPr>
              <a:t>滽被罢免,倪岳代替屠滽,倪岳去世后,用马文升代替。南京、凤阳狂风暴雨毁坏房屋,拔起树</a:t>
            </a:r>
            <a:br/>
            <a:r>
              <a:rPr lang="zh-CN" altLang="en-US" sz="1530" kern="0" dirty="0" smtClean="0">
                <a:solidFill>
                  <a:srgbClr val="000000"/>
                </a:solidFill>
                <a:latin typeface="Times New Roman" panose="02020603050405020304" pitchFamily="65" charset="-122"/>
                <a:ea typeface="宋体" panose="02010600030101010101" pitchFamily="2" charset="-122"/>
              </a:rPr>
              <a:t>木,马文升请求皇帝减少膳食,撤去音乐,培养仁德减少过失,驾临御前讲席,杜绝游宴,停止不紧</a:t>
            </a:r>
            <a:endParaRPr lang="zh-CN" altLang="en-US"/>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急的事情,停止额外的织造,赈济饥民,搜捕盗贼。不久,又上奏吏部职掌十件事。皇帝都褒奖</a:t>
            </a:r>
            <a:br/>
            <a:r>
              <a:rPr lang="zh-CN" altLang="en-US" sz="1530" kern="0" dirty="0" smtClean="0">
                <a:solidFill>
                  <a:srgbClr val="000000"/>
                </a:solidFill>
                <a:latin typeface="Times New Roman" panose="02020603050405020304" pitchFamily="65" charset="-122"/>
                <a:ea typeface="宋体" panose="02010600030101010101" pitchFamily="2" charset="-122"/>
              </a:rPr>
              <a:t>采纳。正德年间,朝政已经转移由宦官把持,马文升年老,接连上疏请求离职,皇帝同意了。马</a:t>
            </a:r>
            <a:br/>
            <a:r>
              <a:rPr lang="zh-CN" altLang="en-US" sz="1530" kern="0" dirty="0" smtClean="0">
                <a:solidFill>
                  <a:srgbClr val="000000"/>
                </a:solidFill>
                <a:latin typeface="Times New Roman" panose="02020603050405020304" pitchFamily="65" charset="-122"/>
                <a:ea typeface="宋体" panose="02010600030101010101" pitchFamily="2" charset="-122"/>
              </a:rPr>
              <a:t>文升在家闲居,无事从不到州城去。说到当时政事,总是皱着眉头不回答。正德五年去世,享年</a:t>
            </a:r>
            <a:br/>
            <a:r>
              <a:rPr lang="zh-CN" altLang="en-US" sz="1530" kern="0" dirty="0" smtClean="0">
                <a:solidFill>
                  <a:srgbClr val="000000"/>
                </a:solidFill>
                <a:latin typeface="Times New Roman" panose="02020603050405020304" pitchFamily="65" charset="-122"/>
                <a:ea typeface="宋体" panose="02010600030101010101" pitchFamily="2" charset="-122"/>
              </a:rPr>
              <a:t>八十五岁。马文升有文武之才,长于随机应变,朝廷重要决议往往等他决断。功劳在边防重镇,</a:t>
            </a:r>
            <a:br/>
            <a:r>
              <a:rPr lang="zh-CN" altLang="en-US" sz="1530" kern="0" dirty="0" smtClean="0">
                <a:solidFill>
                  <a:srgbClr val="000000"/>
                </a:solidFill>
                <a:latin typeface="Times New Roman" panose="02020603050405020304" pitchFamily="65" charset="-122"/>
                <a:ea typeface="宋体" panose="02010600030101010101" pitchFamily="2" charset="-122"/>
              </a:rPr>
              <a:t>外国都听到他的威名。尤其重视气节,为人品行方正,正道直行。去世后过了一年,大盗到钧</a:t>
            </a:r>
            <a:br/>
            <a:r>
              <a:rPr lang="zh-CN" altLang="en-US" sz="1530" kern="0" dirty="0" smtClean="0">
                <a:solidFill>
                  <a:srgbClr val="000000"/>
                </a:solidFill>
                <a:latin typeface="Times New Roman" panose="02020603050405020304" pitchFamily="65" charset="-122"/>
                <a:ea typeface="宋体" panose="02010600030101010101" pitchFamily="2" charset="-122"/>
              </a:rPr>
              <a:t>州,因为马文升家在这里,舍之而离去。</a:t>
            </a:r>
            <a:endParaRPr lang="zh-CN" altLang="en-US"/>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四、(2013课标全国Ⅱ,4—7)阅读下面的文言文,回答问题。(19分)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李揆,字端卿,陇西成纪人,而家于郑州,</a:t>
            </a:r>
            <a:r>
              <a:rPr lang="zh-CN" altLang="en-US" sz="1530" u="sng" kern="0" dirty="0" smtClean="0">
                <a:solidFill>
                  <a:srgbClr val="000000"/>
                </a:solidFill>
                <a:latin typeface="Times New Roman" panose="02020603050405020304" pitchFamily="65" charset="-122"/>
                <a:ea typeface="宋体" panose="02010600030101010101" pitchFamily="2" charset="-122"/>
              </a:rPr>
              <a:t>代</a:t>
            </a:r>
            <a:r>
              <a:rPr lang="zh-CN" altLang="en-US" sz="1530" kern="0" dirty="0" smtClean="0">
                <a:solidFill>
                  <a:srgbClr val="000000"/>
                </a:solidFill>
                <a:latin typeface="Times New Roman" panose="02020603050405020304" pitchFamily="65" charset="-122"/>
                <a:ea typeface="宋体" panose="02010600030101010101" pitchFamily="2" charset="-122"/>
              </a:rPr>
              <a:t>为冠族。少聪敏好学,善</a:t>
            </a:r>
            <a:r>
              <a:rPr lang="zh-CN" altLang="en-US" sz="1530" u="sng" kern="0" dirty="0" smtClean="0">
                <a:solidFill>
                  <a:srgbClr val="000000"/>
                </a:solidFill>
                <a:latin typeface="Times New Roman" panose="02020603050405020304" pitchFamily="65" charset="-122"/>
                <a:ea typeface="宋体" panose="02010600030101010101" pitchFamily="2" charset="-122"/>
              </a:rPr>
              <a:t>属</a:t>
            </a:r>
            <a:r>
              <a:rPr lang="zh-CN" altLang="en-US" sz="1530" kern="0" dirty="0" smtClean="0">
                <a:solidFill>
                  <a:srgbClr val="000000"/>
                </a:solidFill>
                <a:latin typeface="Times New Roman" panose="02020603050405020304" pitchFamily="65" charset="-122"/>
                <a:ea typeface="宋体" panose="02010600030101010101" pitchFamily="2" charset="-122"/>
              </a:rPr>
              <a:t>文。开元末,举进士,献书阙</a:t>
            </a:r>
            <a:br/>
            <a:r>
              <a:rPr lang="zh-CN" altLang="en-US" sz="1530" kern="0" dirty="0" smtClean="0">
                <a:solidFill>
                  <a:srgbClr val="000000"/>
                </a:solidFill>
                <a:latin typeface="Times New Roman" panose="02020603050405020304" pitchFamily="65" charset="-122"/>
                <a:ea typeface="宋体" panose="02010600030101010101" pitchFamily="2" charset="-122"/>
              </a:rPr>
              <a:t>下,诏中书试文章,擢拜右拾遗。乾元初,兼礼部侍郎。揆尝以主司取士,多不考实,徒峻其堤防,</a:t>
            </a:r>
            <a:br/>
            <a:r>
              <a:rPr lang="zh-CN" altLang="en-US" sz="1530" kern="0" dirty="0" smtClean="0">
                <a:solidFill>
                  <a:srgbClr val="000000"/>
                </a:solidFill>
                <a:latin typeface="Times New Roman" panose="02020603050405020304" pitchFamily="65" charset="-122"/>
                <a:ea typeface="宋体" panose="02010600030101010101" pitchFamily="2" charset="-122"/>
              </a:rPr>
              <a:t>索其书策,深</a:t>
            </a:r>
            <a:r>
              <a:rPr lang="zh-CN" altLang="en-US" sz="1530" u="sng" kern="0" dirty="0" smtClean="0">
                <a:solidFill>
                  <a:srgbClr val="000000"/>
                </a:solidFill>
                <a:latin typeface="Times New Roman" panose="02020603050405020304" pitchFamily="65" charset="-122"/>
                <a:ea typeface="宋体" panose="02010600030101010101" pitchFamily="2" charset="-122"/>
              </a:rPr>
              <a:t>昧</a:t>
            </a:r>
            <a:r>
              <a:rPr lang="zh-CN" altLang="en-US" sz="1530" kern="0" dirty="0" smtClean="0">
                <a:solidFill>
                  <a:srgbClr val="000000"/>
                </a:solidFill>
                <a:latin typeface="Times New Roman" panose="02020603050405020304" pitchFamily="65" charset="-122"/>
                <a:ea typeface="宋体" panose="02010600030101010101" pitchFamily="2" charset="-122"/>
              </a:rPr>
              <a:t>求贤之意也。其试进士文章,曰:“大国选士,但务得才,经籍在此,请</a:t>
            </a:r>
            <a:r>
              <a:rPr lang="zh-CN" altLang="en-US" sz="1530" u="sng" kern="0" dirty="0" smtClean="0">
                <a:solidFill>
                  <a:srgbClr val="000000"/>
                </a:solidFill>
                <a:latin typeface="Times New Roman" panose="02020603050405020304" pitchFamily="65" charset="-122"/>
                <a:ea typeface="宋体" panose="02010600030101010101" pitchFamily="2" charset="-122"/>
              </a:rPr>
              <a:t>恣</a:t>
            </a:r>
            <a:r>
              <a:rPr lang="zh-CN" altLang="en-US" sz="1530" kern="0" dirty="0" smtClean="0">
                <a:solidFill>
                  <a:srgbClr val="000000"/>
                </a:solidFill>
                <a:latin typeface="Times New Roman" panose="02020603050405020304" pitchFamily="65" charset="-122"/>
                <a:ea typeface="宋体" panose="02010600030101010101" pitchFamily="2" charset="-122"/>
              </a:rPr>
              <a:t>寻检。”</a:t>
            </a:r>
            <a:br/>
            <a:r>
              <a:rPr lang="zh-CN" altLang="en-US" sz="1530" kern="0" dirty="0" smtClean="0">
                <a:solidFill>
                  <a:srgbClr val="000000"/>
                </a:solidFill>
                <a:latin typeface="Times New Roman" panose="02020603050405020304" pitchFamily="65" charset="-122"/>
                <a:ea typeface="宋体" panose="02010600030101010101" pitchFamily="2" charset="-122"/>
              </a:rPr>
              <a:t>由是数月之间,美声上闻。自此颇承恩遇,遂蒙大用。时京师多盗贼,有通衢杀人置沟中者,李</a:t>
            </a:r>
            <a:br/>
            <a:r>
              <a:rPr lang="zh-CN" altLang="en-US" sz="1530" kern="0" dirty="0" smtClean="0">
                <a:solidFill>
                  <a:srgbClr val="000000"/>
                </a:solidFill>
                <a:latin typeface="Times New Roman" panose="02020603050405020304" pitchFamily="65" charset="-122"/>
                <a:ea typeface="宋体" panose="02010600030101010101" pitchFamily="2" charset="-122"/>
              </a:rPr>
              <a:t>辅国方恣横,上请选羽林骑士五百人以备巡检。揆上疏曰:“昔西汉以南北军相统摄,故周勃因</a:t>
            </a:r>
            <a:br/>
            <a:r>
              <a:rPr lang="zh-CN" altLang="en-US" sz="1530" kern="0" dirty="0" smtClean="0">
                <a:solidFill>
                  <a:srgbClr val="000000"/>
                </a:solidFill>
                <a:latin typeface="Times New Roman" panose="02020603050405020304" pitchFamily="65" charset="-122"/>
                <a:ea typeface="宋体" panose="02010600030101010101" pitchFamily="2" charset="-122"/>
              </a:rPr>
              <a:t>南军入北军,遂安刘氏。皇朝置南北衙,文武区分,以相伺察。今以羽林代金吾警夜,忽有非常</a:t>
            </a:r>
            <a:br/>
            <a:r>
              <a:rPr lang="zh-CN" altLang="en-US" sz="1530" kern="0" dirty="0" smtClean="0">
                <a:solidFill>
                  <a:srgbClr val="000000"/>
                </a:solidFill>
                <a:latin typeface="Times New Roman" panose="02020603050405020304" pitchFamily="65" charset="-122"/>
                <a:ea typeface="宋体" panose="02010600030101010101" pitchFamily="2" charset="-122"/>
              </a:rPr>
              <a:t>之变,将何以制之?”遂制罢羽林之请。揆在相位,决事献替,虽甚博辨,性锐于名利,深为物议所</a:t>
            </a:r>
            <a:br/>
            <a:r>
              <a:rPr lang="zh-CN" altLang="en-US" sz="1530" kern="0" dirty="0" smtClean="0">
                <a:solidFill>
                  <a:srgbClr val="000000"/>
                </a:solidFill>
                <a:latin typeface="Times New Roman" panose="02020603050405020304" pitchFamily="65" charset="-122"/>
                <a:ea typeface="宋体" panose="02010600030101010101" pitchFamily="2" charset="-122"/>
              </a:rPr>
              <a:t>非。又</a:t>
            </a:r>
            <a:r>
              <a:rPr lang="zh-CN" altLang="en-US" sz="1530" u="sng" kern="0" dirty="0" smtClean="0">
                <a:solidFill>
                  <a:srgbClr val="000000"/>
                </a:solidFill>
                <a:latin typeface="Times New Roman" panose="02020603050405020304" pitchFamily="65" charset="-122"/>
                <a:ea typeface="宋体" panose="02010600030101010101" pitchFamily="2" charset="-122"/>
              </a:rPr>
              <a:t>其兄自有时名,滞于冗官,竟不引进。</a:t>
            </a:r>
            <a:r>
              <a:rPr lang="zh-CN" altLang="en-US" sz="1530" kern="0" dirty="0" smtClean="0">
                <a:solidFill>
                  <a:srgbClr val="000000"/>
                </a:solidFill>
                <a:latin typeface="Times New Roman" panose="02020603050405020304" pitchFamily="65" charset="-122"/>
                <a:ea typeface="宋体" panose="02010600030101010101" pitchFamily="2" charset="-122"/>
              </a:rPr>
              <a:t>同列吕讠垔,地望虽悬,政事在揆之右,罢相,自宾客</a:t>
            </a:r>
            <a:br/>
            <a:r>
              <a:rPr lang="zh-CN" altLang="en-US" sz="1530" kern="0" dirty="0" smtClean="0">
                <a:solidFill>
                  <a:srgbClr val="000000"/>
                </a:solidFill>
                <a:latin typeface="Times New Roman" panose="02020603050405020304" pitchFamily="65" charset="-122"/>
                <a:ea typeface="宋体" panose="02010600030101010101" pitchFamily="2" charset="-122"/>
              </a:rPr>
              <a:t>为荆南节度,声问甚美。惧其重入,遂密令直省至讠垔管内构求讠垔过失。讠垔密疏自陈,乃贬</a:t>
            </a:r>
            <a:br/>
            <a:r>
              <a:rPr lang="zh-CN" altLang="en-US" sz="1530" kern="0" dirty="0" smtClean="0">
                <a:solidFill>
                  <a:srgbClr val="000000"/>
                </a:solidFill>
                <a:latin typeface="Times New Roman" panose="02020603050405020304" pitchFamily="65" charset="-122"/>
                <a:ea typeface="宋体" panose="02010600030101010101" pitchFamily="2" charset="-122"/>
              </a:rPr>
              <a:t>揆莱州长史同正员。揆既黜官,数日,其兄改授为司门员外郎。后累年,揆量移歙州刺史。初,</a:t>
            </a:r>
            <a:br/>
            <a:r>
              <a:rPr lang="zh-CN" altLang="en-US" sz="1530" kern="0" dirty="0" smtClean="0">
                <a:solidFill>
                  <a:srgbClr val="000000"/>
                </a:solidFill>
                <a:latin typeface="Times New Roman" panose="02020603050405020304" pitchFamily="65" charset="-122"/>
                <a:ea typeface="宋体" panose="02010600030101010101" pitchFamily="2" charset="-122"/>
              </a:rPr>
              <a:t>揆秉政,侍中苗晋卿累荐元载为重官。揆自恃门望,以载地寒,意甚轻易,不纳,而谓晋卿曰:“龙</a:t>
            </a:r>
            <a:br/>
            <a:r>
              <a:rPr lang="zh-CN" altLang="en-US" sz="1530" kern="0" dirty="0" smtClean="0">
                <a:solidFill>
                  <a:srgbClr val="000000"/>
                </a:solidFill>
                <a:latin typeface="Times New Roman" panose="02020603050405020304" pitchFamily="65" charset="-122"/>
                <a:ea typeface="宋体" panose="02010600030101010101" pitchFamily="2" charset="-122"/>
              </a:rPr>
              <a:t>章凤姿之士不见用,獐头鼠目之子乃求官。”载衔恨颇深。及载登相位,因揆当徙职,遂奏为试</a:t>
            </a:r>
            <a:br/>
            <a:r>
              <a:rPr lang="zh-CN" altLang="en-US" sz="1530" kern="0" dirty="0" smtClean="0">
                <a:solidFill>
                  <a:srgbClr val="000000"/>
                </a:solidFill>
                <a:latin typeface="Times New Roman" panose="02020603050405020304" pitchFamily="65" charset="-122"/>
                <a:ea typeface="宋体" panose="02010600030101010101" pitchFamily="2" charset="-122"/>
              </a:rPr>
              <a:t>秘书监,江淮养疾。既无禄俸,家复贫乏,孀孤百口,丐食取给。萍寄诸州,凡十五六年,</a:t>
            </a:r>
            <a:r>
              <a:rPr lang="zh-CN" altLang="en-US" sz="1530" u="sng" kern="0" dirty="0" smtClean="0">
                <a:solidFill>
                  <a:srgbClr val="000000"/>
                </a:solidFill>
                <a:latin typeface="Times New Roman" panose="02020603050405020304" pitchFamily="65" charset="-122"/>
                <a:ea typeface="宋体" panose="02010600030101010101" pitchFamily="2" charset="-122"/>
              </a:rPr>
              <a:t>其牧守稍</a:t>
            </a:r>
            <a:endParaRPr lang="zh-CN" altLang="en-US"/>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薄,则又移居,故其迁徙者,盖十余州焉。</a:t>
            </a:r>
            <a:r>
              <a:rPr lang="zh-CN" altLang="en-US" sz="1530" kern="0" dirty="0" smtClean="0">
                <a:solidFill>
                  <a:srgbClr val="000000"/>
                </a:solidFill>
                <a:latin typeface="Times New Roman" panose="02020603050405020304" pitchFamily="65" charset="-122"/>
                <a:ea typeface="宋体" panose="02010600030101010101" pitchFamily="2" charset="-122"/>
              </a:rPr>
              <a:t>元载以罪诛,除揆睦州刺史,入拜国子祭酒、礼部尚书,</a:t>
            </a:r>
            <a:br/>
            <a:r>
              <a:rPr lang="zh-CN" altLang="en-US" sz="1530" kern="0" dirty="0" smtClean="0">
                <a:solidFill>
                  <a:srgbClr val="000000"/>
                </a:solidFill>
                <a:latin typeface="Times New Roman" panose="02020603050405020304" pitchFamily="65" charset="-122"/>
                <a:ea typeface="宋体" panose="02010600030101010101" pitchFamily="2" charset="-122"/>
              </a:rPr>
              <a:t>为卢杞所恶。德宗在山南,令充入蕃会盟使,加左仆射。行至凤州,以疾卒,兴元元年四月也,年</a:t>
            </a:r>
            <a:br/>
            <a:r>
              <a:rPr lang="zh-CN" altLang="en-US" sz="1530" kern="0" dirty="0" smtClean="0">
                <a:solidFill>
                  <a:srgbClr val="000000"/>
                </a:solidFill>
                <a:latin typeface="Times New Roman" panose="02020603050405020304" pitchFamily="65" charset="-122"/>
                <a:ea typeface="宋体" panose="02010600030101010101" pitchFamily="2" charset="-122"/>
              </a:rPr>
              <a:t>七十四。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(节选自《旧唐书·李揆传》)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1.对下列句子中加点的词的解释,不正确的一项是(3分)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A.而家于郑州,</a:t>
            </a:r>
            <a:r>
              <a:rPr lang="zh-CN" altLang="en-US" sz="1530" u="sng" kern="0" dirty="0" smtClean="0">
                <a:solidFill>
                  <a:srgbClr val="000000"/>
                </a:solidFill>
                <a:latin typeface="Times New Roman" panose="02020603050405020304" pitchFamily="65" charset="-122"/>
                <a:ea typeface="宋体" panose="02010600030101010101" pitchFamily="2" charset="-122"/>
              </a:rPr>
              <a:t>代</a:t>
            </a:r>
            <a:r>
              <a:rPr lang="zh-CN" altLang="en-US" sz="1530" kern="0" dirty="0" smtClean="0">
                <a:solidFill>
                  <a:srgbClr val="000000"/>
                </a:solidFill>
                <a:latin typeface="Times New Roman" panose="02020603050405020304" pitchFamily="65" charset="-122"/>
                <a:ea typeface="宋体" panose="02010600030101010101" pitchFamily="2" charset="-122"/>
              </a:rPr>
              <a:t>为冠族　　　　　　　　　代:世世。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B.少聪敏好学,善</a:t>
            </a:r>
            <a:r>
              <a:rPr lang="zh-CN" altLang="en-US" sz="1530" u="sng" kern="0" dirty="0" smtClean="0">
                <a:solidFill>
                  <a:srgbClr val="000000"/>
                </a:solidFill>
                <a:latin typeface="Times New Roman" panose="02020603050405020304" pitchFamily="65" charset="-122"/>
                <a:ea typeface="宋体" panose="02010600030101010101" pitchFamily="2" charset="-122"/>
              </a:rPr>
              <a:t>属</a:t>
            </a:r>
            <a:r>
              <a:rPr lang="zh-CN" altLang="en-US" sz="1530" kern="0" dirty="0" smtClean="0">
                <a:solidFill>
                  <a:srgbClr val="000000"/>
                </a:solidFill>
                <a:latin typeface="Times New Roman" panose="02020603050405020304" pitchFamily="65" charset="-122"/>
                <a:ea typeface="宋体" panose="02010600030101010101" pitchFamily="2" charset="-122"/>
              </a:rPr>
              <a:t>文　　属:撰写。</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C.深</a:t>
            </a:r>
            <a:r>
              <a:rPr lang="zh-CN" altLang="en-US" sz="1530" u="sng" kern="0" dirty="0" smtClean="0">
                <a:solidFill>
                  <a:srgbClr val="000000"/>
                </a:solidFill>
                <a:latin typeface="Times New Roman" panose="02020603050405020304" pitchFamily="65" charset="-122"/>
                <a:ea typeface="宋体" panose="02010600030101010101" pitchFamily="2" charset="-122"/>
              </a:rPr>
              <a:t>昧</a:t>
            </a:r>
            <a:r>
              <a:rPr lang="zh-CN" altLang="en-US" sz="1530" kern="0" dirty="0" smtClean="0">
                <a:solidFill>
                  <a:srgbClr val="000000"/>
                </a:solidFill>
                <a:latin typeface="Times New Roman" panose="02020603050405020304" pitchFamily="65" charset="-122"/>
                <a:ea typeface="宋体" panose="02010600030101010101" pitchFamily="2" charset="-122"/>
              </a:rPr>
              <a:t>求贤之意也　　昧:冒犯。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D.经籍在此,请</a:t>
            </a:r>
            <a:r>
              <a:rPr lang="zh-CN" altLang="en-US" sz="1530" u="sng" kern="0" dirty="0" smtClean="0">
                <a:solidFill>
                  <a:srgbClr val="000000"/>
                </a:solidFill>
                <a:latin typeface="Times New Roman" panose="02020603050405020304" pitchFamily="65" charset="-122"/>
                <a:ea typeface="宋体" panose="02010600030101010101" pitchFamily="2" charset="-122"/>
              </a:rPr>
              <a:t>恣</a:t>
            </a:r>
            <a:r>
              <a:rPr lang="zh-CN" altLang="en-US" sz="1530" kern="0" dirty="0" smtClean="0">
                <a:solidFill>
                  <a:srgbClr val="000000"/>
                </a:solidFill>
                <a:latin typeface="Times New Roman" panose="02020603050405020304" pitchFamily="65" charset="-122"/>
                <a:ea typeface="宋体" panose="02010600030101010101" pitchFamily="2" charset="-122"/>
              </a:rPr>
              <a:t>寻检　　恣:任意。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2.以下各组句子中,全都表明李揆深受朝廷器重的一组是(3分)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①献书阙下,诏中书试文章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②自此颇承恩遇,遂蒙大用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③遂制罢羽林之请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④后累年,揆量移歙州刺史</a:t>
            </a:r>
            <a:endParaRPr lang="zh-CN" altLang="en-US"/>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5211"/>
            <a:chOff x="539750" y="1080000"/>
            <a:chExt cx="8127250" cy="5265211"/>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⑤奏为试秘书监,江淮养疾</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⑥入拜国子祭酒、礼部尚书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A.①②⑥　　　B.①③④　　　C.②④⑤　　　D.③⑤⑥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A.李揆自幼好学,入仕后美名上闻。他出身显贵人家,聪明敏捷,好学上进,开元末年步入仕</a:t>
              </a:r>
              <a:br/>
              <a:r>
                <a:rPr lang="zh-CN" altLang="en-US" sz="1530" kern="0" dirty="0" smtClean="0">
                  <a:solidFill>
                    <a:srgbClr val="000000"/>
                  </a:solidFill>
                  <a:latin typeface="Times New Roman" panose="02020603050405020304" pitchFamily="65" charset="-122"/>
                  <a:ea typeface="宋体" panose="02010600030101010101" pitchFamily="2" charset="-122"/>
                </a:rPr>
                <a:t>途。他主张考查进士务必选拔有真实才能的人,受到广泛好评。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B.李揆有远见卓识,上疏得到认可。当时京城治安混乱,盗贼杀人,李辅国请求选羽林军以备巡</a:t>
              </a:r>
              <a:br/>
              <a:r>
                <a:rPr lang="zh-CN" altLang="en-US" sz="1530" kern="0" dirty="0" smtClean="0">
                  <a:solidFill>
                    <a:srgbClr val="000000"/>
                  </a:solidFill>
                  <a:latin typeface="Times New Roman" panose="02020603050405020304" pitchFamily="65" charset="-122"/>
                  <a:ea typeface="宋体" panose="02010600030101010101" pitchFamily="2" charset="-122"/>
                </a:rPr>
                <a:t>视。李揆引西汉旧事说明,如羽林警夜则难以应付突然之变。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C.李揆汲汲于名利,深受人们非议。他在相位时,论及大事头头是道,却热衷追名逐利。他嫉妒</a:t>
              </a:r>
              <a:br/>
              <a:r>
                <a:rPr lang="zh-CN" altLang="en-US" sz="1530" kern="0" dirty="0" smtClean="0">
                  <a:solidFill>
                    <a:srgbClr val="000000"/>
                  </a:solidFill>
                  <a:latin typeface="Times New Roman" panose="02020603050405020304" pitchFamily="65" charset="-122"/>
                  <a:ea typeface="宋体" panose="02010600030101010101" pitchFamily="2" charset="-122"/>
                </a:rPr>
                <a:t>吕讠垔地位超过自己,密令捏造吕的过失,最后反而自食其果。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D.李揆与元载交恶,仕途遭遇坎坷。他自恃门望高贵,鄙薄元载出身寒微,元怀恨在心。元登相</a:t>
              </a:r>
              <a:br/>
              <a:r>
                <a:rPr lang="zh-CN" altLang="en-US" sz="1530" kern="0" dirty="0" smtClean="0">
                  <a:solidFill>
                    <a:srgbClr val="000000"/>
                  </a:solidFill>
                  <a:latin typeface="Times New Roman" panose="02020603050405020304" pitchFamily="65" charset="-122"/>
                  <a:ea typeface="宋体" panose="02010600030101010101" pitchFamily="2" charset="-122"/>
                </a:rPr>
                <a:t>位后,对他报复,致使他全家衣食无着,在各州漂泊十多年。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(1)其兄自有时名,滞于冗官,竟不引进。</a:t>
              </a:r>
              <a:endParaRPr lang="zh-CN" altLang="en-US"/>
            </a:p>
          </p:txBody>
        </p:sp>
        <p:sp>
          <p:nvSpPr>
            <p:cNvPr id="3" name="TextBox 2"/>
            <p:cNvSpPr txBox="1"/>
            <p:nvPr/>
          </p:nvSpPr>
          <p:spPr>
            <a:xfrm>
              <a:off x="539750" y="599203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(2)其牧守稍薄,则又移居,故其迁徙者,盖十余州焉。</a:t>
              </a:r>
              <a:endParaRPr lang="zh-CN" altLang="en-US" dirty="0"/>
            </a:p>
          </p:txBody>
        </p:sp>
      </p:gr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昧:违背。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④⑤表现了李揆罢相后,仕途遭遇坎坷,不属于“深受朝廷器重”。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据原文“同列吕讠垔,地望虽悬,政事在揆之右,罢相,自宾客为荆南节度,声问甚</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美。惧其重入”可知,选项中“他嫉妒吕讠垔地位超过自己”不正确。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(1)他的哥哥当时本有声望,却停留在闲散官吏位置上,李揆竟然不加推荐。(译出大意</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给2分;“时名”“滞”“引进”三处,每译对一处给1分)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(2)当地州郡长官稍有轻慢,就又迁居,所以他搬迁的地方,大约有十多个州。(译出大意给2分;</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“薄”“迁徙”“盖”三处,每译对一处给1分)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(1)滞:停留,停滞。引进:推荐。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(2)稍薄:稍有轻慢。迁徙:搬迁。者:</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的地方。</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[参考译文]</a:t>
            </a:r>
            <a:endParaRPr lang="zh-CN" altLang="en-US" b="1"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李揆,字端卿,是陇西成纪人,而在郑州定居,世代是仕宦之家。他年少时聪明好学,擅长写文</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章。开元末年,他考中进士,上书朝廷。皇帝下令中书省测试他的辞采文章,提拔任命为右拾</a:t>
            </a:r>
            <a:endParaRPr lang="zh-CN" altLang="en-US" dirty="0"/>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遗。乾元初年,兼任礼部侍郎。李揆曾指出主管部门科举录取士人时,大多不考查实际能力,只</a:t>
            </a:r>
            <a:br/>
            <a:r>
              <a:rPr lang="zh-CN" altLang="en-US" sz="1530" kern="0" dirty="0" smtClean="0">
                <a:solidFill>
                  <a:srgbClr val="000000"/>
                </a:solidFill>
                <a:latin typeface="Times New Roman" panose="02020603050405020304" pitchFamily="65" charset="-122"/>
                <a:ea typeface="宋体" panose="02010600030101010101" pitchFamily="2" charset="-122"/>
              </a:rPr>
              <a:t>是在考试时严加防范,搜查考生们夹带的书册,大大违背了求取贤才的本意。他在测试进士的</a:t>
            </a:r>
            <a:br/>
            <a:r>
              <a:rPr lang="zh-CN" altLang="en-US" sz="1530" kern="0" dirty="0" smtClean="0">
                <a:solidFill>
                  <a:srgbClr val="000000"/>
                </a:solidFill>
                <a:latin typeface="Times New Roman" panose="02020603050405020304" pitchFamily="65" charset="-122"/>
                <a:ea typeface="宋体" panose="02010600030101010101" pitchFamily="2" charset="-122"/>
              </a:rPr>
              <a:t>辞采文章时,对他们说:“大国选拔官员,只求得到贤才,经典书籍都在这里,请你们随意查</a:t>
            </a:r>
            <a:br/>
            <a:r>
              <a:rPr lang="zh-CN" altLang="en-US" sz="1530" kern="0" dirty="0" smtClean="0">
                <a:solidFill>
                  <a:srgbClr val="000000"/>
                </a:solidFill>
                <a:latin typeface="Times New Roman" panose="02020603050405020304" pitchFamily="65" charset="-122"/>
                <a:ea typeface="宋体" panose="02010600030101010101" pitchFamily="2" charset="-122"/>
              </a:rPr>
              <a:t>阅。”从此,几个月之内,美名传到皇帝那里。从此以后他深受恩宠礼遇,于是得到重用。当时</a:t>
            </a:r>
            <a:br/>
            <a:r>
              <a:rPr lang="zh-CN" altLang="en-US" sz="1530" kern="0" dirty="0" smtClean="0">
                <a:solidFill>
                  <a:srgbClr val="000000"/>
                </a:solidFill>
                <a:latin typeface="Times New Roman" panose="02020603050405020304" pitchFamily="65" charset="-122"/>
                <a:ea typeface="宋体" panose="02010600030101010101" pitchFamily="2" charset="-122"/>
              </a:rPr>
              <a:t>京城盗贼很多,有人在大街上杀了人把尸首扔在水沟中。李辅国这时正专横跋扈,奏请选派五</a:t>
            </a:r>
            <a:br/>
            <a:r>
              <a:rPr lang="zh-CN" altLang="en-US" sz="1530" kern="0" dirty="0" smtClean="0">
                <a:solidFill>
                  <a:srgbClr val="000000"/>
                </a:solidFill>
                <a:latin typeface="Times New Roman" panose="02020603050405020304" pitchFamily="65" charset="-122"/>
                <a:ea typeface="宋体" panose="02010600030101010101" pitchFamily="2" charset="-122"/>
              </a:rPr>
              <a:t>百名羽林骑兵作为巡逻之用。李揆上疏说:“从前西汉用南北军相互统领,所以周勃派南军进</a:t>
            </a:r>
            <a:br/>
            <a:r>
              <a:rPr lang="zh-CN" altLang="en-US" sz="1530" kern="0" dirty="0" smtClean="0">
                <a:solidFill>
                  <a:srgbClr val="000000"/>
                </a:solidFill>
                <a:latin typeface="Times New Roman" panose="02020603050405020304" pitchFamily="65" charset="-122"/>
                <a:ea typeface="宋体" panose="02010600030101010101" pitchFamily="2" charset="-122"/>
              </a:rPr>
              <a:t>入北军,终于安定了刘氏天下。本朝设置南北衙门,文武区分,以便相互监视。如今用羽林军取</a:t>
            </a:r>
            <a:br/>
            <a:r>
              <a:rPr lang="zh-CN" altLang="en-US" sz="1530" kern="0" dirty="0" smtClean="0">
                <a:solidFill>
                  <a:srgbClr val="000000"/>
                </a:solidFill>
                <a:latin typeface="Times New Roman" panose="02020603050405020304" pitchFamily="65" charset="-122"/>
                <a:ea typeface="宋体" panose="02010600030101010101" pitchFamily="2" charset="-122"/>
              </a:rPr>
              <a:t>代金吾兵警卫巡夜,突然发生非常变故,将怎样制止?”皇帝于是下诏否定了李辅国选用羽林</a:t>
            </a:r>
            <a:br/>
            <a:r>
              <a:rPr lang="zh-CN" altLang="en-US" sz="1530" kern="0" dirty="0" smtClean="0">
                <a:solidFill>
                  <a:srgbClr val="000000"/>
                </a:solidFill>
                <a:latin typeface="Times New Roman" panose="02020603050405020304" pitchFamily="65" charset="-122"/>
                <a:ea typeface="宋体" panose="02010600030101010101" pitchFamily="2" charset="-122"/>
              </a:rPr>
              <a:t>兵的请求。李揆担任丞相,决断政事直言进谏。虽然见识十分广博、言辞动听,但生性热衷追</a:t>
            </a:r>
            <a:br/>
            <a:r>
              <a:rPr lang="zh-CN" altLang="en-US" sz="1530" kern="0" dirty="0" smtClean="0">
                <a:solidFill>
                  <a:srgbClr val="000000"/>
                </a:solidFill>
                <a:latin typeface="Times New Roman" panose="02020603050405020304" pitchFamily="65" charset="-122"/>
                <a:ea typeface="宋体" panose="02010600030101010101" pitchFamily="2" charset="-122"/>
              </a:rPr>
              <a:t>求名利,深受舆论的谴责。加上他的哥哥(李皆)当时本有声望,却一直担任闲散的官职,始终不</a:t>
            </a:r>
            <a:br/>
            <a:r>
              <a:rPr lang="zh-CN" altLang="en-US" sz="1530" kern="0" dirty="0" smtClean="0">
                <a:solidFill>
                  <a:srgbClr val="000000"/>
                </a:solidFill>
                <a:latin typeface="Times New Roman" panose="02020603050405020304" pitchFamily="65" charset="-122"/>
                <a:ea typeface="宋体" panose="02010600030101010101" pitchFamily="2" charset="-122"/>
              </a:rPr>
              <a:t>被李揆举荐进用。同僚吕讠垔,地位声望虽与李揆相差很大,但处理政事的才能却在李揆之上,</a:t>
            </a:r>
            <a:br/>
            <a:r>
              <a:rPr lang="zh-CN" altLang="en-US" sz="1530" kern="0" dirty="0" smtClean="0">
                <a:solidFill>
                  <a:srgbClr val="000000"/>
                </a:solidFill>
                <a:latin typeface="Times New Roman" panose="02020603050405020304" pitchFamily="65" charset="-122"/>
                <a:ea typeface="宋体" panose="02010600030101010101" pitchFamily="2" charset="-122"/>
              </a:rPr>
              <a:t>被免去宰相后,由宾客出任荆南节度使,名声非常好。李揆担心他会重新入朝拜相,于是暗中指</a:t>
            </a:r>
            <a:br/>
            <a:r>
              <a:rPr lang="zh-CN" altLang="en-US" sz="1530" kern="0" dirty="0" smtClean="0">
                <a:solidFill>
                  <a:srgbClr val="000000"/>
                </a:solidFill>
                <a:latin typeface="Times New Roman" panose="02020603050405020304" pitchFamily="65" charset="-122"/>
                <a:ea typeface="宋体" panose="02010600030101010101" pitchFamily="2" charset="-122"/>
              </a:rPr>
              <a:t>使本部门官吏到吕讠垔管辖区域内搜求他的过失。吕讠垔暗地里上疏为自己陈情,皇帝于是</a:t>
            </a:r>
            <a:br/>
            <a:r>
              <a:rPr lang="zh-CN" altLang="en-US" sz="1530" kern="0" dirty="0" smtClean="0">
                <a:solidFill>
                  <a:srgbClr val="000000"/>
                </a:solidFill>
                <a:latin typeface="Times New Roman" panose="02020603050405020304" pitchFamily="65" charset="-122"/>
                <a:ea typeface="宋体" panose="02010600030101010101" pitchFamily="2" charset="-122"/>
              </a:rPr>
              <a:t>贬李揆为莱州长史同正员。李揆被贬官之后,过了几天,他哥哥改授为司门员外郎。过了多年,</a:t>
            </a:r>
            <a:endParaRPr lang="zh-CN" altLang="en-US"/>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李揆遇赦被移任为歙州刺史。当初,李揆掌握政权,侍中苗晋卿多次推荐元载担任要职。李揆</a:t>
            </a:r>
            <a:br/>
            <a:r>
              <a:rPr lang="zh-CN" altLang="en-US" sz="1530" kern="0" dirty="0" smtClean="0">
                <a:solidFill>
                  <a:srgbClr val="000000"/>
                </a:solidFill>
                <a:latin typeface="Times New Roman" panose="02020603050405020304" pitchFamily="65" charset="-122"/>
                <a:ea typeface="宋体" panose="02010600030101010101" pitchFamily="2" charset="-122"/>
              </a:rPr>
              <a:t>自恃门第和名望,因为元载出身寒微,内心很看不起他,拒不接纳,反而对苗晋卿说:“出身高贵</a:t>
            </a:r>
            <a:br/>
            <a:r>
              <a:rPr lang="zh-CN" altLang="en-US" sz="1530" kern="0" dirty="0" smtClean="0">
                <a:solidFill>
                  <a:srgbClr val="000000"/>
                </a:solidFill>
                <a:latin typeface="Times New Roman" panose="02020603050405020304" pitchFamily="65" charset="-122"/>
                <a:ea typeface="宋体" panose="02010600030101010101" pitchFamily="2" charset="-122"/>
              </a:rPr>
              <a:t>的人不被任用,獐头鼠目的人却来求官。”元载深怀怨恨。等到元载登上相位,趁着李揆应当</a:t>
            </a:r>
            <a:br/>
            <a:r>
              <a:rPr lang="zh-CN" altLang="en-US" sz="1530" kern="0" dirty="0" smtClean="0">
                <a:solidFill>
                  <a:srgbClr val="000000"/>
                </a:solidFill>
                <a:latin typeface="Times New Roman" panose="02020603050405020304" pitchFamily="65" charset="-122"/>
                <a:ea typeface="宋体" panose="02010600030101010101" pitchFamily="2" charset="-122"/>
              </a:rPr>
              <a:t>迁官之机,于是上奏任命他为试秘书监,到江淮一带养病。这之后,没有俸禄,家境又陷入穷困,</a:t>
            </a:r>
            <a:br/>
            <a:r>
              <a:rPr lang="zh-CN" altLang="en-US" sz="1530" kern="0" dirty="0" smtClean="0">
                <a:solidFill>
                  <a:srgbClr val="000000"/>
                </a:solidFill>
                <a:latin typeface="Times New Roman" panose="02020603050405020304" pitchFamily="65" charset="-122"/>
                <a:ea typeface="宋体" panose="02010600030101010101" pitchFamily="2" charset="-122"/>
              </a:rPr>
              <a:t>妻儿百口,靠乞讨为生。他漂泊各郡,长达十五六年。如果当地刺史稍有轻慢,就又迁居,所以</a:t>
            </a:r>
            <a:br/>
            <a:r>
              <a:rPr lang="zh-CN" altLang="en-US" sz="1530" kern="0" dirty="0" smtClean="0">
                <a:solidFill>
                  <a:srgbClr val="000000"/>
                </a:solidFill>
                <a:latin typeface="Times New Roman" panose="02020603050405020304" pitchFamily="65" charset="-122"/>
                <a:ea typeface="宋体" panose="02010600030101010101" pitchFamily="2" charset="-122"/>
              </a:rPr>
              <a:t>他搬迁的地方,大约有十多个州。元载因罪被诛后,朝廷任命李揆为睦州刺史,(后来)召入朝拜</a:t>
            </a:r>
            <a:br/>
            <a:r>
              <a:rPr lang="zh-CN" altLang="en-US" sz="1530" kern="0" dirty="0" smtClean="0">
                <a:solidFill>
                  <a:srgbClr val="000000"/>
                </a:solidFill>
                <a:latin typeface="Times New Roman" panose="02020603050405020304" pitchFamily="65" charset="-122"/>
                <a:ea typeface="宋体" panose="02010600030101010101" pitchFamily="2" charset="-122"/>
              </a:rPr>
              <a:t>任国子祭酒、礼部尚书,受到卢杞的憎恨。德宗在山南,命令李揆充任入吐蕃会盟使,加授左仆</a:t>
            </a:r>
            <a:br/>
            <a:r>
              <a:rPr lang="zh-CN" altLang="en-US" sz="1530" kern="0" dirty="0" smtClean="0">
                <a:solidFill>
                  <a:srgbClr val="000000"/>
                </a:solidFill>
                <a:latin typeface="Times New Roman" panose="02020603050405020304" pitchFamily="65" charset="-122"/>
                <a:ea typeface="宋体" panose="02010600030101010101" pitchFamily="2" charset="-122"/>
              </a:rPr>
              <a:t>射。出发到达凤州,因病去世,时为兴元元年四月,终年七十四岁。</a:t>
            </a: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考点归纳  </a:t>
            </a:r>
            <a:r>
              <a:rPr lang="zh-CN" altLang="en-US" sz="1530" kern="0" dirty="0" smtClean="0">
                <a:solidFill>
                  <a:srgbClr val="000000"/>
                </a:solidFill>
                <a:latin typeface="Times New Roman" panose="02020603050405020304" pitchFamily="65" charset="-122"/>
                <a:ea typeface="宋体" panose="02010600030101010101" pitchFamily="2" charset="-122"/>
              </a:rPr>
              <a:t>  文化常识的考查范围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文化常识的考查主要有古代的官职名称、建筑的名称、年号、谥号、庙号、文书名称、官</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场礼节、朝廷机构、典章制度、行政区划等。平时注意积累,尤其是课下注释的相关内容。</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答题时还要注意结合语境。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本题考查归纳内容要点,概括中心意思的能力。天水郡和蜀国相邻,常被蜀军侵</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犯掠夺。由文意可知该项中“蜀地饱受侵扰”弄错对象。</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方法归纳   </a:t>
            </a:r>
            <a:r>
              <a:rPr lang="zh-CN" altLang="en-US" sz="1530" kern="0" dirty="0" smtClean="0">
                <a:solidFill>
                  <a:srgbClr val="000000"/>
                </a:solidFill>
                <a:latin typeface="Times New Roman" panose="02020603050405020304" pitchFamily="65" charset="-122"/>
                <a:ea typeface="宋体" panose="02010600030101010101" pitchFamily="2" charset="-122"/>
              </a:rPr>
              <a:t> 概括分析题设误点及答题角度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此类题在拟制时,首先将阅读材料的内容分为若干个方面,然后选择较为重要的四个方面作为</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切入点,用四个选项来进行概括和分析。一般情况下,不会对概括人物性格方面的内容设误,只</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会在具体分析时对细节内容设误。答题时注意仔细比对选项和原文,重点关注时间、地点、</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人物以及重点词句的翻译。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(1)诸葛诞凭借寿春反叛,魏帝出征,鲁芝率领荆州文武官兵作为先锋。(2)皇上因为鲁</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芝清廉忠诚行为端正,一向没有私宅,让士兵为他建造五十间房屋。</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本题考查理解并翻译文言句子的能力。(1)以:凭借。以为:把</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作为。先驱:先锋。</a:t>
            </a:r>
            <a:endParaRPr lang="zh-CN" altLang="en-US" dirty="0"/>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五、(2012课标全国,4—7)阅读下面的文言文,完成后面题目。(19分)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萧燧字照邻,临江军人。燧生而颖异,幼能属文。绍兴十八年,擢进士高第。授平江府观察推</a:t>
            </a:r>
            <a:br/>
            <a:r>
              <a:rPr lang="zh-CN" altLang="en-US" sz="1530" kern="0" dirty="0" smtClean="0">
                <a:solidFill>
                  <a:srgbClr val="000000"/>
                </a:solidFill>
                <a:latin typeface="Times New Roman" panose="02020603050405020304" pitchFamily="65" charset="-122"/>
                <a:ea typeface="宋体" panose="02010600030101010101" pitchFamily="2" charset="-122"/>
              </a:rPr>
              <a:t>官。时秦桧当国,其亲党密告燧,秋试必主文</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漕台,燧诘其故,曰:“丞相有子就举,欲以</a:t>
            </a:r>
            <a:r>
              <a:rPr lang="zh-CN" altLang="en-US" sz="1530" u="sng" kern="0" dirty="0" smtClean="0">
                <a:solidFill>
                  <a:srgbClr val="000000"/>
                </a:solidFill>
                <a:latin typeface="Times New Roman" panose="02020603050405020304" pitchFamily="65" charset="-122"/>
                <a:ea typeface="宋体" panose="02010600030101010101" pitchFamily="2" charset="-122"/>
              </a:rPr>
              <a:t>属</a:t>
            </a:r>
            <a:br/>
            <a:r>
              <a:rPr lang="zh-CN" altLang="en-US" sz="1530" kern="0" dirty="0" smtClean="0">
                <a:solidFill>
                  <a:srgbClr val="000000"/>
                </a:solidFill>
                <a:latin typeface="Times New Roman" panose="02020603050405020304" pitchFamily="65" charset="-122"/>
                <a:ea typeface="宋体" panose="02010600030101010101" pitchFamily="2" charset="-122"/>
              </a:rPr>
              <a:t>公。”燧怒曰:“初仕敢欺心耶!”桧</a:t>
            </a:r>
            <a:r>
              <a:rPr lang="zh-CN" altLang="en-US" sz="1530" u="sng" kern="0" dirty="0" smtClean="0">
                <a:solidFill>
                  <a:srgbClr val="000000"/>
                </a:solidFill>
                <a:latin typeface="Times New Roman" panose="02020603050405020304" pitchFamily="65" charset="-122"/>
                <a:ea typeface="宋体" panose="02010600030101010101" pitchFamily="2" charset="-122"/>
              </a:rPr>
              <a:t>怀</a:t>
            </a:r>
            <a:r>
              <a:rPr lang="zh-CN" altLang="en-US" sz="1530" kern="0" dirty="0" smtClean="0">
                <a:solidFill>
                  <a:srgbClr val="000000"/>
                </a:solidFill>
                <a:latin typeface="Times New Roman" panose="02020603050405020304" pitchFamily="65" charset="-122"/>
                <a:ea typeface="宋体" panose="02010600030101010101" pitchFamily="2" charset="-122"/>
              </a:rPr>
              <a:t>之,既而被檄秀州,至则员溢,就院</a:t>
            </a:r>
            <a:r>
              <a:rPr lang="zh-CN" altLang="en-US" sz="1530" u="sng" kern="0" dirty="0" smtClean="0">
                <a:solidFill>
                  <a:srgbClr val="000000"/>
                </a:solidFill>
                <a:latin typeface="Times New Roman" panose="02020603050405020304" pitchFamily="65" charset="-122"/>
                <a:ea typeface="宋体" panose="02010600030101010101" pitchFamily="2" charset="-122"/>
              </a:rPr>
              <a:t>易</a:t>
            </a:r>
            <a:r>
              <a:rPr lang="zh-CN" altLang="en-US" sz="1530" kern="0" dirty="0" smtClean="0">
                <a:solidFill>
                  <a:srgbClr val="000000"/>
                </a:solidFill>
                <a:latin typeface="Times New Roman" panose="02020603050405020304" pitchFamily="65" charset="-122"/>
                <a:ea typeface="宋体" panose="02010600030101010101" pitchFamily="2" charset="-122"/>
              </a:rPr>
              <a:t>一员往漕闱,秦熺果</a:t>
            </a:r>
            <a:br/>
            <a:r>
              <a:rPr lang="zh-CN" altLang="en-US" sz="1530" kern="0" dirty="0" smtClean="0">
                <a:solidFill>
                  <a:srgbClr val="000000"/>
                </a:solidFill>
                <a:latin typeface="Times New Roman" panose="02020603050405020304" pitchFamily="65" charset="-122"/>
                <a:ea typeface="宋体" panose="02010600030101010101" pitchFamily="2" charset="-122"/>
              </a:rPr>
              <a:t>中前列。孝宗初,除诸王宫大小学教授。轮对,论“官当择人,不当为人择官”。上喜,制《用</a:t>
            </a:r>
            <a:br/>
            <a:r>
              <a:rPr lang="zh-CN" altLang="en-US" sz="1530" kern="0" dirty="0" smtClean="0">
                <a:solidFill>
                  <a:srgbClr val="000000"/>
                </a:solidFill>
                <a:latin typeface="Times New Roman" panose="02020603050405020304" pitchFamily="65" charset="-122"/>
                <a:ea typeface="宋体" panose="02010600030101010101" pitchFamily="2" charset="-122"/>
              </a:rPr>
              <a:t>人论》赐大臣。淳熙二年,进起居郎。先是,察官</a:t>
            </a:r>
            <a:r>
              <a:rPr lang="zh-CN" altLang="en-US" sz="1530" u="sng" kern="0" dirty="0" smtClean="0">
                <a:solidFill>
                  <a:srgbClr val="000000"/>
                </a:solidFill>
                <a:latin typeface="Times New Roman" panose="02020603050405020304" pitchFamily="65" charset="-122"/>
                <a:ea typeface="宋体" panose="02010600030101010101" pitchFamily="2" charset="-122"/>
              </a:rPr>
              <a:t>阙</a:t>
            </a:r>
            <a:r>
              <a:rPr lang="zh-CN" altLang="en-US" sz="1530" kern="0" dirty="0" smtClean="0">
                <a:solidFill>
                  <a:srgbClr val="000000"/>
                </a:solidFill>
                <a:latin typeface="Times New Roman" panose="02020603050405020304" pitchFamily="65" charset="-122"/>
                <a:ea typeface="宋体" panose="02010600030101010101" pitchFamily="2" charset="-122"/>
              </a:rPr>
              <a:t>,朝论多属燧,以未历县,遂除左司谏。时宦</a:t>
            </a:r>
            <a:br/>
            <a:r>
              <a:rPr lang="zh-CN" altLang="en-US" sz="1530" kern="0" dirty="0" smtClean="0">
                <a:solidFill>
                  <a:srgbClr val="000000"/>
                </a:solidFill>
                <a:latin typeface="Times New Roman" panose="02020603050405020304" pitchFamily="65" charset="-122"/>
                <a:ea typeface="宋体" panose="02010600030101010101" pitchFamily="2" charset="-122"/>
              </a:rPr>
              <a:t>官甘昪之客胡与可、都承旨王抃之族叔秬皆持节于外,有所依凭,无善状,燧皆奏罢之。时复议</a:t>
            </a:r>
            <a:br/>
            <a:r>
              <a:rPr lang="zh-CN" altLang="en-US" sz="1530" kern="0" dirty="0" smtClean="0">
                <a:solidFill>
                  <a:srgbClr val="000000"/>
                </a:solidFill>
                <a:latin typeface="Times New Roman" panose="02020603050405020304" pitchFamily="65" charset="-122"/>
                <a:ea typeface="宋体" panose="02010600030101010101" pitchFamily="2" charset="-122"/>
              </a:rPr>
              <a:t>进取,上以问燧,对曰:“</a:t>
            </a:r>
            <a:r>
              <a:rPr lang="zh-CN" altLang="en-US" sz="1530" u="sng" kern="0" dirty="0" smtClean="0">
                <a:solidFill>
                  <a:srgbClr val="000000"/>
                </a:solidFill>
                <a:latin typeface="Times New Roman" panose="02020603050405020304" pitchFamily="65" charset="-122"/>
                <a:ea typeface="宋体" panose="02010600030101010101" pitchFamily="2" charset="-122"/>
              </a:rPr>
              <a:t>今贤否杂糅,风俗浇浮,兵未强,财未裕,宜卧薪尝胆以图内治。</a:t>
            </a:r>
            <a:r>
              <a:rPr lang="zh-CN" altLang="en-US" sz="1530" kern="0" dirty="0" smtClean="0">
                <a:solidFill>
                  <a:srgbClr val="000000"/>
                </a:solidFill>
                <a:latin typeface="Times New Roman" panose="02020603050405020304" pitchFamily="65" charset="-122"/>
                <a:ea typeface="宋体" panose="02010600030101010101" pitchFamily="2" charset="-122"/>
              </a:rPr>
              <a:t>若恃小</a:t>
            </a:r>
            <a:br/>
            <a:r>
              <a:rPr lang="zh-CN" altLang="en-US" sz="1530" kern="0" dirty="0" smtClean="0">
                <a:solidFill>
                  <a:srgbClr val="000000"/>
                </a:solidFill>
                <a:latin typeface="Times New Roman" panose="02020603050405020304" pitchFamily="65" charset="-122"/>
                <a:ea typeface="宋体" panose="02010600030101010101" pitchFamily="2" charset="-122"/>
              </a:rPr>
              <a:t>康,萌骄心,非臣所知。”上曰:“忠言也。”因劝上正纪纲,容直言,亲君子,远小人;近习有劳可</a:t>
            </a:r>
            <a:br/>
            <a:r>
              <a:rPr lang="zh-CN" altLang="en-US" sz="1530" kern="0" dirty="0" smtClean="0">
                <a:solidFill>
                  <a:srgbClr val="000000"/>
                </a:solidFill>
                <a:latin typeface="Times New Roman" panose="02020603050405020304" pitchFamily="65" charset="-122"/>
                <a:ea typeface="宋体" panose="02010600030101010101" pitchFamily="2" charset="-122"/>
              </a:rPr>
              <a:t>赏以禄,不可假以权。上皆嘉纳。出知严州。严地狭财匮,始至,官镪</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不满三千,燧俭以足用。</a:t>
            </a:r>
            <a:br/>
            <a:r>
              <a:rPr lang="zh-CN" altLang="en-US" sz="1530" kern="0" dirty="0" smtClean="0">
                <a:solidFill>
                  <a:srgbClr val="000000"/>
                </a:solidFill>
                <a:latin typeface="Times New Roman" panose="02020603050405020304" pitchFamily="65" charset="-122"/>
                <a:ea typeface="宋体" panose="02010600030101010101" pitchFamily="2" charset="-122"/>
              </a:rPr>
              <a:t>二年之间,以其羡补积逋,诸邑皆宽。上方靳职名,非功不予,诏燧治郡有劳,除敷文阁待制,移知</a:t>
            </a:r>
            <a:br/>
            <a:r>
              <a:rPr lang="zh-CN" altLang="en-US" sz="1530" kern="0" dirty="0" smtClean="0">
                <a:solidFill>
                  <a:srgbClr val="000000"/>
                </a:solidFill>
                <a:latin typeface="Times New Roman" panose="02020603050405020304" pitchFamily="65" charset="-122"/>
                <a:ea typeface="宋体" panose="02010600030101010101" pitchFamily="2" charset="-122"/>
              </a:rPr>
              <a:t>婺州。父老遮道。几不得行,送出境者以千数。婺与严邻,人熟知条教,不劳而治。岁旱,浙西</a:t>
            </a:r>
            <a:br/>
            <a:r>
              <a:rPr lang="zh-CN" altLang="en-US" sz="1530" kern="0" dirty="0" smtClean="0">
                <a:solidFill>
                  <a:srgbClr val="000000"/>
                </a:solidFill>
                <a:latin typeface="Times New Roman" panose="02020603050405020304" pitchFamily="65" charset="-122"/>
                <a:ea typeface="宋体" panose="02010600030101010101" pitchFamily="2" charset="-122"/>
              </a:rPr>
              <a:t>常平司请移粟于严,</a:t>
            </a:r>
            <a:r>
              <a:rPr lang="zh-CN" altLang="en-US" sz="1530" u="sng" kern="0" dirty="0" smtClean="0">
                <a:solidFill>
                  <a:srgbClr val="000000"/>
                </a:solidFill>
                <a:latin typeface="Times New Roman" panose="02020603050405020304" pitchFamily="65" charset="-122"/>
                <a:ea typeface="宋体" panose="02010600030101010101" pitchFamily="2" charset="-122"/>
              </a:rPr>
              <a:t>燧谓:“东西异路,不当与,然安忍于旧治坐视?</a:t>
            </a:r>
            <a:r>
              <a:rPr lang="zh-CN" altLang="en-US" sz="1530" kern="0" dirty="0" smtClean="0">
                <a:solidFill>
                  <a:srgbClr val="000000"/>
                </a:solidFill>
                <a:latin typeface="Times New Roman" panose="02020603050405020304" pitchFamily="65" charset="-122"/>
                <a:ea typeface="宋体" panose="02010600030101010101" pitchFamily="2" charset="-122"/>
              </a:rPr>
              <a:t>”为请诸朝,发太仓米振之。</a:t>
            </a:r>
            <a:br/>
            <a:r>
              <a:rPr lang="zh-CN" altLang="en-US" sz="1530" kern="0" dirty="0" smtClean="0">
                <a:solidFill>
                  <a:srgbClr val="000000"/>
                </a:solidFill>
                <a:latin typeface="Times New Roman" panose="02020603050405020304" pitchFamily="65" charset="-122"/>
                <a:ea typeface="宋体" panose="02010600030101010101" pitchFamily="2" charset="-122"/>
              </a:rPr>
              <a:t>八年,召还,言:“江、浙再岁水旱,愿下诏求言,仍令诸司通融郡县财赋,毋但督迫。”十年,上言</a:t>
            </a:r>
            <a:endParaRPr lang="zh-CN" altLang="en-US"/>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广西诸郡民身丁钱之弊。事多施行。庆典霈泽,丁钱减半,亦自燧发之。绍熙四年卒,年七十</a:t>
            </a:r>
            <a:br/>
            <a:r>
              <a:rPr lang="zh-CN" altLang="en-US" sz="1530" kern="0" dirty="0" smtClean="0">
                <a:solidFill>
                  <a:srgbClr val="000000"/>
                </a:solidFill>
                <a:latin typeface="Times New Roman" panose="02020603050405020304" pitchFamily="65" charset="-122"/>
                <a:ea typeface="宋体" panose="02010600030101010101" pitchFamily="2" charset="-122"/>
              </a:rPr>
              <a:t>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(节选自《宋史·萧燧传》)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①主文:主持考试。②镪:成串的钱。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1.对下列句子中加点的词的解释,不正确的一项是(3分)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A.丞相有子就举,欲以</a:t>
            </a:r>
            <a:r>
              <a:rPr lang="zh-CN" altLang="en-US" sz="1530" u="sng" kern="0" dirty="0" smtClean="0">
                <a:solidFill>
                  <a:srgbClr val="000000"/>
                </a:solidFill>
                <a:latin typeface="Times New Roman" panose="02020603050405020304" pitchFamily="65" charset="-122"/>
                <a:ea typeface="宋体" panose="02010600030101010101" pitchFamily="2" charset="-122"/>
              </a:rPr>
              <a:t>属</a:t>
            </a:r>
            <a:r>
              <a:rPr lang="zh-CN" altLang="en-US" sz="1530" kern="0" dirty="0" smtClean="0">
                <a:solidFill>
                  <a:srgbClr val="000000"/>
                </a:solidFill>
                <a:latin typeface="Times New Roman" panose="02020603050405020304" pitchFamily="65" charset="-122"/>
                <a:ea typeface="宋体" panose="02010600030101010101" pitchFamily="2" charset="-122"/>
              </a:rPr>
              <a:t>公　　　属:托付。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B.桧</a:t>
            </a:r>
            <a:r>
              <a:rPr lang="zh-CN" altLang="en-US" sz="1530" u="sng" kern="0" dirty="0" smtClean="0">
                <a:solidFill>
                  <a:srgbClr val="000000"/>
                </a:solidFill>
                <a:latin typeface="Times New Roman" panose="02020603050405020304" pitchFamily="65" charset="-122"/>
                <a:ea typeface="宋体" panose="02010600030101010101" pitchFamily="2" charset="-122"/>
              </a:rPr>
              <a:t>怀</a:t>
            </a:r>
            <a:r>
              <a:rPr lang="zh-CN" altLang="en-US" sz="1530" kern="0" dirty="0" smtClean="0">
                <a:solidFill>
                  <a:srgbClr val="000000"/>
                </a:solidFill>
                <a:latin typeface="Times New Roman" panose="02020603050405020304" pitchFamily="65" charset="-122"/>
                <a:ea typeface="宋体" panose="02010600030101010101" pitchFamily="2" charset="-122"/>
              </a:rPr>
              <a:t>之,既而被檄秀州　　怀:衔恨。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C.就院</a:t>
            </a:r>
            <a:r>
              <a:rPr lang="zh-CN" altLang="en-US" sz="1530" u="sng" kern="0" dirty="0" smtClean="0">
                <a:solidFill>
                  <a:srgbClr val="000000"/>
                </a:solidFill>
                <a:latin typeface="Times New Roman" panose="02020603050405020304" pitchFamily="65" charset="-122"/>
                <a:ea typeface="宋体" panose="02010600030101010101" pitchFamily="2" charset="-122"/>
              </a:rPr>
              <a:t>易</a:t>
            </a:r>
            <a:r>
              <a:rPr lang="zh-CN" altLang="en-US" sz="1530" kern="0" dirty="0" smtClean="0">
                <a:solidFill>
                  <a:srgbClr val="000000"/>
                </a:solidFill>
                <a:latin typeface="Times New Roman" panose="02020603050405020304" pitchFamily="65" charset="-122"/>
                <a:ea typeface="宋体" panose="02010600030101010101" pitchFamily="2" charset="-122"/>
              </a:rPr>
              <a:t>一员往漕闱　　易:更换。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D.察官</a:t>
            </a:r>
            <a:r>
              <a:rPr lang="zh-CN" altLang="en-US" sz="1530" u="sng" kern="0" dirty="0" smtClean="0">
                <a:solidFill>
                  <a:srgbClr val="000000"/>
                </a:solidFill>
                <a:latin typeface="Times New Roman" panose="02020603050405020304" pitchFamily="65" charset="-122"/>
                <a:ea typeface="宋体" panose="02010600030101010101" pitchFamily="2" charset="-122"/>
              </a:rPr>
              <a:t>阙</a:t>
            </a:r>
            <a:r>
              <a:rPr lang="zh-CN" altLang="en-US" sz="1530" kern="0" dirty="0" smtClean="0">
                <a:solidFill>
                  <a:srgbClr val="000000"/>
                </a:solidFill>
                <a:latin typeface="Times New Roman" panose="02020603050405020304" pitchFamily="65" charset="-122"/>
                <a:ea typeface="宋体" panose="02010600030101010101" pitchFamily="2" charset="-122"/>
              </a:rPr>
              <a:t>,朝论多属燧　　阙:失职。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2.以下各组句子中,全都表明萧燧恪尽职守的一组是(3分)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①燧怒曰:“初仕敢欺心耶!”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②论“官当择人,不当为人择官”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③有所依凭,无善状,燧皆奏罢之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④若恃小康,萌骄心,非臣所知</a:t>
            </a:r>
            <a:endParaRPr lang="zh-CN" altLang="en-US"/>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39750" y="919939"/>
            <a:ext cx="8127250" cy="5618384"/>
            <a:chOff x="539750" y="1080000"/>
            <a:chExt cx="8127250" cy="5618384"/>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⑤官镪不满三千,燧俭以足用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⑥为请诸朝,发太仓米振之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A.①③⑤　　　　B.①④⑥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C.②③④　　D.②⑤⑥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A.萧燧天分很高,为官不畏权贵。他自幼能文,进士及第后进入仕途;其时秦桧当权,与其亲党</a:t>
              </a:r>
              <a:br/>
              <a:r>
                <a:rPr lang="zh-CN" altLang="en-US" sz="1530" kern="0" dirty="0" smtClean="0">
                  <a:solidFill>
                    <a:srgbClr val="000000"/>
                  </a:solidFill>
                  <a:latin typeface="Times New Roman" panose="02020603050405020304" pitchFamily="65" charset="-122"/>
                  <a:ea typeface="宋体" panose="02010600030101010101" pitchFamily="2" charset="-122"/>
                </a:rPr>
                <a:t>密告萧,要他主持秋试录用其子秦熺,遭到萧的拒绝。</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B.萧燧刚直敢言,所奏切中时弊。皇上向他征询意见,他乘便讽劝皇上亲近君子疏远小人,亲信</a:t>
              </a:r>
              <a:br/>
              <a:r>
                <a:rPr lang="zh-CN" altLang="en-US" sz="1530" kern="0" dirty="0" smtClean="0">
                  <a:solidFill>
                    <a:srgbClr val="000000"/>
                  </a:solidFill>
                  <a:latin typeface="Times New Roman" panose="02020603050405020304" pitchFamily="65" charset="-122"/>
                  <a:ea typeface="宋体" panose="02010600030101010101" pitchFamily="2" charset="-122"/>
                </a:rPr>
                <a:t>有功可赏赐财物却不可赋予权力,得到皇上赞许采纳。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C.萧燧政绩卓著,受到皇上嘉勉。严州面积狭小财物匮乏,他勤俭理政,以盈余填补拖欠,各地</a:t>
              </a:r>
              <a:br/>
              <a:r>
                <a:rPr lang="zh-CN" altLang="en-US" sz="1530" kern="0" dirty="0" smtClean="0">
                  <a:solidFill>
                    <a:srgbClr val="000000"/>
                  </a:solidFill>
                  <a:latin typeface="Times New Roman" panose="02020603050405020304" pitchFamily="65" charset="-122"/>
                  <a:ea typeface="宋体" panose="02010600030101010101" pitchFamily="2" charset="-122"/>
                </a:rPr>
                <a:t>都感到宽松;皇上升迁萧燧的职位,调他去治理婺州。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D.萧燧回到朝廷,仍关注各地大事。淳熙年间,江浙两年水涝干旱,他奏请下诏诸司协助解决,</a:t>
              </a:r>
              <a:br/>
              <a:r>
                <a:rPr lang="zh-CN" altLang="en-US" sz="1530" kern="0" dirty="0" smtClean="0">
                  <a:solidFill>
                    <a:srgbClr val="000000"/>
                  </a:solidFill>
                  <a:latin typeface="Times New Roman" panose="02020603050405020304" pitchFamily="65" charset="-122"/>
                  <a:ea typeface="宋体" panose="02010600030101010101" pitchFamily="2" charset="-122"/>
                </a:rPr>
                <a:t>又奏言广西百姓深受身丁钱之害,建议大多得以施行。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a:p>
          </p:txBody>
        </p:sp>
        <p:sp>
          <p:nvSpPr>
            <p:cNvPr id="3" name="TextBox 2"/>
            <p:cNvSpPr txBox="1"/>
            <p:nvPr/>
          </p:nvSpPr>
          <p:spPr>
            <a:xfrm>
              <a:off x="539750" y="5992037"/>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(1)今贤否杂糅,风俗浇浮,兵未强,财未裕,宜卧薪尝胆以图内治。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(2)燧谓:“东西异路,不当与,然安忍于旧治坐视?”</a:t>
              </a:r>
              <a:endParaRPr lang="zh-CN" altLang="en-US" dirty="0"/>
            </a:p>
          </p:txBody>
        </p:sp>
      </p:gr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本题考查理解常见文言实词在文中的含义的能力。阙:过错、缺点。应结合语</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境,理解实词含义,要注意一词多义、古今异义、通假字、词类活用等。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本题考查筛选文中信息的能力。⑤说的是萧燧勤俭执政,⑥说的是萧燧请求朝廷</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发皇粮救济百姓,这几句说的与恪尽职守无关,据此即可排除A、B、D三项。解答此类题目,</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首先要看清题干的要求,然后从文中找出相应的句子,分析句子的含意,可运用排除法得出答</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本题考查分析概括文章内容的能力。要审清题意,要求选不正确的一项,其中三</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项正确。然后针对每一个选项,在文中找到相应的区域,对其进行对比分析,看所说的内容是否</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相符。原文说的是“时秦桧当国,其亲党密告燧”,即秦桧当权,他的亲党密告萧,而不是秦桧</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与其亲党密告萧。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(1)如今有德才和无德才的人混杂一道,风俗浇薄虚浮,兵力未强,财力未富,应当卧薪</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尝胆以求国内安定太平。(得分点:杂糅、浇浮、宜、内治,句意)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(2)萧燧说:“东部西部不属同路,按说不该给粮食,但哪能忍心对原管辖地区不管不问呢?”(得</a:t>
            </a:r>
            <a:endParaRPr lang="zh-CN" altLang="en-US" dirty="0"/>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分点:异路、与、安、坐视,句意)</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本题考查考生理解和翻译文言文中的句子的能力。翻译句子时要以直译为主,意译为</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辅,力求字字落实,达到“信、达、雅”的标准。翻译时要注意实词,如一词多义、词类活用、</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古今异义、通假字等;注意一些有实际意义的虚词;还要注意一些特殊句式。</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[参考译文]</a:t>
            </a:r>
            <a:endParaRPr lang="zh-CN" altLang="en-US" b="1"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萧燧字照邻,临江军人。萧燧天生聪慧过人,年少时就能写文章。绍兴十八年,考中了进士。他</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被授予平江府观察推官之职。当时秦桧执政,秦桧的亲党秘密地告诉萧燧,秋试时一定会让他</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去主持考试,萧燧问其中的原因,(秦桧的亲党)说:“秦桧的儿子将要参加考试,想把这件事托付</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给你。”萧燧听后大怒说:“刚做官,怎么敢欺骗我的良心呢?”秦桧从此对萧燧怀恨在心。</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不久萧燧被贬到秀州,到了那里官员多了,就另换一个官员前去主持考试,秦桧的儿子秦熺果然</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排在前面。孝宗初年,他被授予诸王宫大小学教授。官员轮值上殿策对时政利弊时,萧燧提出</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“官当择人,不当为人择官”的任官原则,皇上非常高兴,写了《用人论》交给各位大臣。淳熙</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二年,升任起居郎。在此之前,他调查官员的过失,朝廷上的议论多与萧燧有关,因为萧燧未曾</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做过县令,于是就任命他为左司谏。当时的宦官甘昪的门客胡与可、都承旨王抃的族叔秬都</a:t>
            </a:r>
            <a:endParaRPr lang="zh-CN" altLang="en-US" dirty="0"/>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5211"/>
            <a:chOff x="539750" y="1080000"/>
            <a:chExt cx="8127250" cy="5265211"/>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在朝廷之外拿着符节,(凭着宫里)有依靠,没有好的表现,萧燧都上奏罢免了他们。当时复议录</a:t>
              </a:r>
              <a:br/>
              <a:r>
                <a:rPr lang="zh-CN" altLang="en-US" sz="1530" kern="0" dirty="0" smtClean="0">
                  <a:solidFill>
                    <a:srgbClr val="000000"/>
                  </a:solidFill>
                  <a:latin typeface="Times New Roman" panose="02020603050405020304" pitchFamily="65" charset="-122"/>
                  <a:ea typeface="宋体" panose="02010600030101010101" pitchFamily="2" charset="-122"/>
                </a:rPr>
                <a:t>取官吏,皇上以此问萧燧,他回答说:“如今有德才和无德才的人混杂一道,风俗浇薄虚浮,兵力</a:t>
              </a:r>
              <a:br/>
              <a:r>
                <a:rPr lang="zh-CN" altLang="en-US" sz="1530" kern="0" dirty="0" smtClean="0">
                  <a:solidFill>
                    <a:srgbClr val="000000"/>
                  </a:solidFill>
                  <a:latin typeface="Times New Roman" panose="02020603050405020304" pitchFamily="65" charset="-122"/>
                  <a:ea typeface="宋体" panose="02010600030101010101" pitchFamily="2" charset="-122"/>
                </a:rPr>
                <a:t>未强,财力未富,应当卧薪尝胆以求国内安定太平。如果自恃一点小富裕,萌生骄奢心理,不是</a:t>
              </a:r>
              <a:br/>
              <a:r>
                <a:rPr lang="zh-CN" altLang="en-US" sz="1530" kern="0" dirty="0" smtClean="0">
                  <a:solidFill>
                    <a:srgbClr val="000000"/>
                  </a:solidFill>
                  <a:latin typeface="Times New Roman" panose="02020603050405020304" pitchFamily="65" charset="-122"/>
                  <a:ea typeface="宋体" panose="02010600030101010101" pitchFamily="2" charset="-122"/>
                </a:rPr>
                <a:t>我所能明白的。”皇上说:“忠言啊!”他趁机劝谏皇上正纪纲,接纳正直的谏言,亲近有修养</a:t>
              </a:r>
              <a:br/>
              <a:r>
                <a:rPr lang="zh-CN" altLang="en-US" sz="1530" kern="0" dirty="0" smtClean="0">
                  <a:solidFill>
                    <a:srgbClr val="000000"/>
                  </a:solidFill>
                  <a:latin typeface="Times New Roman" panose="02020603050405020304" pitchFamily="65" charset="-122"/>
                  <a:ea typeface="宋体" panose="02010600030101010101" pitchFamily="2" charset="-122"/>
                </a:rPr>
                <a:t>的人,远离奸佞小人;亲近的人有功劳可以通过俸禄来奖赏,不可以给他们权力。皇上都赞许并</a:t>
              </a:r>
              <a:br/>
              <a:r>
                <a:rPr lang="zh-CN" altLang="en-US" sz="1530" kern="0" dirty="0" smtClean="0">
                  <a:solidFill>
                    <a:srgbClr val="000000"/>
                  </a:solidFill>
                  <a:latin typeface="Times New Roman" panose="02020603050405020304" pitchFamily="65" charset="-122"/>
                  <a:ea typeface="宋体" panose="02010600030101010101" pitchFamily="2" charset="-122"/>
                </a:rPr>
                <a:t>采纳了。萧燧出京管理严州。严州土地少,财力困乏,他刚到严州时,官府的钱不到三千串,萧</a:t>
              </a:r>
              <a:br/>
              <a:r>
                <a:rPr lang="zh-CN" altLang="en-US" sz="1530" kern="0" dirty="0" smtClean="0">
                  <a:solidFill>
                    <a:srgbClr val="000000"/>
                  </a:solidFill>
                  <a:latin typeface="Times New Roman" panose="02020603050405020304" pitchFamily="65" charset="-122"/>
                  <a:ea typeface="宋体" panose="02010600030101010101" pitchFamily="2" charset="-122"/>
                </a:rPr>
                <a:t>燧通过勤俭执政来使财用富足。两年间,用盈余填补拖欠的赋税,各地都感到宽松。皇上正吝</a:t>
              </a:r>
              <a:br/>
              <a:r>
                <a:rPr lang="zh-CN" altLang="en-US" sz="1530" kern="0" dirty="0" smtClean="0">
                  <a:solidFill>
                    <a:srgbClr val="000000"/>
                  </a:solidFill>
                  <a:latin typeface="Times New Roman" panose="02020603050405020304" pitchFamily="65" charset="-122"/>
                  <a:ea typeface="宋体" panose="02010600030101010101" pitchFamily="2" charset="-122"/>
                </a:rPr>
                <a:t>惜授予官职,没有功劳不授予官职,下诏说萧燧治理郡县有功劳,授予他敷文阁待制之职,调他</a:t>
              </a:r>
              <a:br/>
              <a:r>
                <a:rPr lang="zh-CN" altLang="en-US" sz="1530" kern="0" dirty="0" smtClean="0">
                  <a:solidFill>
                    <a:srgbClr val="000000"/>
                  </a:solidFill>
                  <a:latin typeface="Times New Roman" panose="02020603050405020304" pitchFamily="65" charset="-122"/>
                  <a:ea typeface="宋体" panose="02010600030101010101" pitchFamily="2" charset="-122"/>
                </a:rPr>
                <a:t>去治理婺州。道路上满是严州的百姓,几乎不能走,送萧燧出严州境外的百姓达千人。婺州与</a:t>
              </a:r>
              <a:br/>
              <a:r>
                <a:rPr lang="zh-CN" altLang="en-US" sz="1530" kern="0" dirty="0" smtClean="0">
                  <a:solidFill>
                    <a:srgbClr val="000000"/>
                  </a:solidFill>
                  <a:latin typeface="Times New Roman" panose="02020603050405020304" pitchFamily="65" charset="-122"/>
                  <a:ea typeface="宋体" panose="02010600030101010101" pitchFamily="2" charset="-122"/>
                </a:rPr>
                <a:t>严州相邻,百姓非常了解制度,不费力气治理好了。一年天旱,浙西常平司请求施予严州粮食,</a:t>
              </a:r>
              <a:br/>
              <a:r>
                <a:rPr lang="zh-CN" altLang="en-US" sz="1530" kern="0" dirty="0" smtClean="0">
                  <a:solidFill>
                    <a:srgbClr val="000000"/>
                  </a:solidFill>
                  <a:latin typeface="Times New Roman" panose="02020603050405020304" pitchFamily="65" charset="-122"/>
                  <a:ea typeface="宋体" panose="02010600030101010101" pitchFamily="2" charset="-122"/>
                </a:rPr>
                <a:t>萧燧说:“东部西部不属同路,按说不该给粮食,但哪能忍心对原管辖地区不管不问呢?”为此</a:t>
              </a:r>
              <a:br/>
              <a:r>
                <a:rPr lang="zh-CN" altLang="en-US" sz="1530" kern="0" dirty="0" smtClean="0">
                  <a:solidFill>
                    <a:srgbClr val="000000"/>
                  </a:solidFill>
                  <a:latin typeface="Times New Roman" panose="02020603050405020304" pitchFamily="65" charset="-122"/>
                  <a:ea typeface="宋体" panose="02010600030101010101" pitchFamily="2" charset="-122"/>
                </a:rPr>
                <a:t>向朝廷请求,发放皇粮来救济百姓。八年,皇上下诏书召回他,他说:“江浙一带两年水涝干旱,</a:t>
              </a:r>
              <a:br/>
              <a:r>
                <a:rPr lang="zh-CN" altLang="en-US" sz="1530" kern="0" dirty="0" smtClean="0">
                  <a:solidFill>
                    <a:srgbClr val="000000"/>
                  </a:solidFill>
                  <a:latin typeface="Times New Roman" panose="02020603050405020304" pitchFamily="65" charset="-122"/>
                  <a:ea typeface="宋体" panose="02010600030101010101" pitchFamily="2" charset="-122"/>
                </a:rPr>
                <a:t>希望皇上下诏为百姓说话,仍令各主管部门放松各郡县的赋税,不要催得太紧。”十年,奏言广</a:t>
              </a:r>
              <a:br/>
              <a:r>
                <a:rPr lang="zh-CN" altLang="en-US" sz="1530" kern="0" dirty="0" smtClean="0">
                  <a:solidFill>
                    <a:srgbClr val="000000"/>
                  </a:solidFill>
                  <a:latin typeface="Times New Roman" panose="02020603050405020304" pitchFamily="65" charset="-122"/>
                  <a:ea typeface="宋体" panose="02010600030101010101" pitchFamily="2" charset="-122"/>
                </a:rPr>
                <a:t>西百姓深受身丁钱之害。他的建议大多施行。百姓感激皇恩浩荡,这一带的人口税减半,也是</a:t>
              </a:r>
              <a:endParaRPr lang="zh-CN" altLang="en-US"/>
            </a:p>
          </p:txBody>
        </p:sp>
        <p:sp>
          <p:nvSpPr>
            <p:cNvPr id="3" name="TextBox 2"/>
            <p:cNvSpPr txBox="1"/>
            <p:nvPr/>
          </p:nvSpPr>
          <p:spPr>
            <a:xfrm>
              <a:off x="539750" y="599203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自萧燧开始的。萧燧绍熙四年去世,终年七十七岁。</a:t>
              </a:r>
              <a:endParaRPr lang="zh-CN" altLang="en-US" dirty="0"/>
            </a:p>
          </p:txBody>
        </p:sp>
      </p:gr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六、(2011课标全国,4—7)阅读下面的文言文,回答问题。(19分)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何灌字仲源,开封祥符人。武选登第,为河东从事。经略使韩缜语之曰:“君奇士也,他日当据</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吾坐。”为府州、火山军巡检。辽人常越境而</a:t>
            </a:r>
            <a:r>
              <a:rPr lang="zh-CN" altLang="en-US" sz="1530" u="sng" kern="0" dirty="0" smtClean="0">
                <a:solidFill>
                  <a:srgbClr val="000000"/>
                </a:solidFill>
                <a:latin typeface="Times New Roman" panose="02020603050405020304" pitchFamily="65" charset="-122"/>
                <a:ea typeface="宋体" panose="02010600030101010101" pitchFamily="2" charset="-122"/>
              </a:rPr>
              <a:t>汲</a:t>
            </a:r>
            <a:r>
              <a:rPr lang="zh-CN" altLang="en-US" sz="1530" kern="0" dirty="0" smtClean="0">
                <a:solidFill>
                  <a:srgbClr val="000000"/>
                </a:solidFill>
                <a:latin typeface="Times New Roman" panose="02020603050405020304" pitchFamily="65" charset="-122"/>
                <a:ea typeface="宋体" panose="02010600030101010101" pitchFamily="2" charset="-122"/>
              </a:rPr>
              <a:t>,灌亲申画界堠,遏其来,忿而举兵犯我。灌</a:t>
            </a:r>
            <a:r>
              <a:rPr lang="zh-CN" altLang="en-US" sz="1530" u="sng" kern="0" dirty="0" smtClean="0">
                <a:solidFill>
                  <a:srgbClr val="000000"/>
                </a:solidFill>
                <a:latin typeface="Times New Roman" panose="02020603050405020304" pitchFamily="65" charset="-122"/>
                <a:ea typeface="宋体" panose="02010600030101010101" pitchFamily="2" charset="-122"/>
              </a:rPr>
              <a:t>迎</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高射之,发辄中,或著崖石皆没镞,敌惊以为神,逡巡</a:t>
            </a:r>
            <a:r>
              <a:rPr lang="zh-CN" altLang="en-US" sz="1530" u="sng" kern="0" dirty="0" smtClean="0">
                <a:solidFill>
                  <a:srgbClr val="000000"/>
                </a:solidFill>
                <a:latin typeface="Times New Roman" panose="02020603050405020304" pitchFamily="65" charset="-122"/>
                <a:ea typeface="宋体" panose="02010600030101010101" pitchFamily="2" charset="-122"/>
              </a:rPr>
              <a:t>敛</a:t>
            </a:r>
            <a:r>
              <a:rPr lang="zh-CN" altLang="en-US" sz="1530" kern="0" dirty="0" smtClean="0">
                <a:solidFill>
                  <a:srgbClr val="000000"/>
                </a:solidFill>
                <a:latin typeface="Times New Roman" panose="02020603050405020304" pitchFamily="65" charset="-122"/>
                <a:ea typeface="宋体" panose="02010600030101010101" pitchFamily="2" charset="-122"/>
              </a:rPr>
              <a:t>去。后二十多年,契丹萧太师与灌会,道曩</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事,数何巡检神射,灌曰:“即灌是也。”萧矍然起拜。为河东将,与夏人遇,铁骑来追,灌射皆</a:t>
            </a:r>
            <a:r>
              <a:rPr lang="zh-CN" altLang="en-US" sz="1530" u="sng" kern="0" dirty="0" smtClean="0">
                <a:solidFill>
                  <a:srgbClr val="000000"/>
                </a:solidFill>
                <a:latin typeface="Times New Roman" panose="02020603050405020304" pitchFamily="65" charset="-122"/>
                <a:ea typeface="宋体" panose="02010600030101010101" pitchFamily="2" charset="-122"/>
              </a:rPr>
              <a:t>彻</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甲,至洞胸出背,叠贯后骑,羌惧而引却。张康国荐于徽宗,召对,问西北边事,以笏画御榻,指坐衣</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花纹为形势。帝曰:“敌在吾目中矣。”提点河东刑狱,迁西上阁门使、领威州刺史、知沧</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州。以治城障功,转引进使。诏运粟三十万石于并塞三州,灌言:“水浅不胜舟,陆当用车八千</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乘,沿边方登麦,愿以运费增价就籴之。”奏上,报可。未几,知岷州,引邈川水溉闲田千顷,湟人</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号广利渠。徙河州,复守岷,提举熙河兰湟弓箭手。入言:“若先葺渠引水,使田不病旱,则人乐</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应募,而射士之额足矣。”从之。甫半岁,得善田二万六千顷,募士七千四百人,为他路最。陪</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辽使射玉津园,一发破的,再发则否。客曰:“太尉不能耶?”曰:“非也,以礼让客耳。”</a:t>
            </a:r>
            <a:r>
              <a:rPr lang="zh-CN" altLang="en-US" sz="1530" u="sng" kern="0" dirty="0" smtClean="0">
                <a:solidFill>
                  <a:srgbClr val="000000"/>
                </a:solidFill>
                <a:latin typeface="Times New Roman" panose="02020603050405020304" pitchFamily="65" charset="-122"/>
                <a:ea typeface="宋体" panose="02010600030101010101" pitchFamily="2" charset="-122"/>
              </a:rPr>
              <a:t>整弓复</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中之,观者诵叹,帝亲赐酒劳之。</a:t>
            </a:r>
            <a:r>
              <a:rPr lang="zh-CN" altLang="en-US" sz="1530" kern="0" dirty="0" smtClean="0">
                <a:solidFill>
                  <a:srgbClr val="000000"/>
                </a:solidFill>
                <a:latin typeface="Times New Roman" panose="02020603050405020304" pitchFamily="65" charset="-122"/>
                <a:ea typeface="宋体" panose="02010600030101010101" pitchFamily="2" charset="-122"/>
              </a:rPr>
              <a:t>迁步军都虞候。金师南下,悉出禁旅付梁方平守黎阳。靖康元</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年正月二日,次滑州,方平南奔,灌亦望风迎溃。黄河南岸无一人御敌,金师遂直叩京城。</a:t>
            </a:r>
            <a:r>
              <a:rPr lang="zh-CN" altLang="en-US" sz="1530" u="sng" kern="0" dirty="0" smtClean="0">
                <a:solidFill>
                  <a:srgbClr val="000000"/>
                </a:solidFill>
                <a:latin typeface="Times New Roman" panose="02020603050405020304" pitchFamily="65" charset="-122"/>
                <a:ea typeface="宋体" panose="02010600030101010101" pitchFamily="2" charset="-122"/>
              </a:rPr>
              <a:t>灌至,</a:t>
            </a:r>
            <a:endParaRPr lang="zh-CN" altLang="en-US" dirty="0"/>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乞入见,不许,而令控守西隅。</a:t>
            </a:r>
            <a:r>
              <a:rPr lang="zh-CN" altLang="en-US" sz="1530" kern="0" dirty="0" smtClean="0">
                <a:solidFill>
                  <a:srgbClr val="000000"/>
                </a:solidFill>
                <a:latin typeface="Times New Roman" panose="02020603050405020304" pitchFamily="65" charset="-122"/>
                <a:ea typeface="宋体" panose="02010600030101010101" pitchFamily="2" charset="-122"/>
              </a:rPr>
              <a:t>背城拒战凡三日,被创,没于阵,年六十二。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(节选自《宋史·何灌传》)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1.对下列句子中加点的词的解释,不正确的一项是(3分)(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A.辽人常越境而</a:t>
            </a:r>
            <a:r>
              <a:rPr lang="zh-CN" altLang="en-US" sz="1530" u="sng" kern="0" dirty="0" smtClean="0">
                <a:solidFill>
                  <a:srgbClr val="000000"/>
                </a:solidFill>
                <a:latin typeface="Times New Roman" panose="02020603050405020304" pitchFamily="65" charset="-122"/>
                <a:ea typeface="宋体" panose="02010600030101010101" pitchFamily="2" charset="-122"/>
              </a:rPr>
              <a:t>汲</a:t>
            </a:r>
            <a:r>
              <a:rPr lang="zh-CN" altLang="en-US" sz="1530" kern="0" dirty="0" smtClean="0">
                <a:solidFill>
                  <a:srgbClr val="000000"/>
                </a:solidFill>
                <a:latin typeface="Times New Roman" panose="02020603050405020304" pitchFamily="65" charset="-122"/>
                <a:ea typeface="宋体" panose="02010600030101010101" pitchFamily="2" charset="-122"/>
              </a:rPr>
              <a:t>　　　　　　　　汲:取水。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B.灌</a:t>
            </a:r>
            <a:r>
              <a:rPr lang="zh-CN" altLang="en-US" sz="1530" u="sng" kern="0" dirty="0" smtClean="0">
                <a:solidFill>
                  <a:srgbClr val="000000"/>
                </a:solidFill>
                <a:latin typeface="Times New Roman" panose="02020603050405020304" pitchFamily="65" charset="-122"/>
                <a:ea typeface="宋体" panose="02010600030101010101" pitchFamily="2" charset="-122"/>
              </a:rPr>
              <a:t>迎</a:t>
            </a:r>
            <a:r>
              <a:rPr lang="zh-CN" altLang="en-US" sz="1530" kern="0" dirty="0" smtClean="0">
                <a:solidFill>
                  <a:srgbClr val="000000"/>
                </a:solidFill>
                <a:latin typeface="Times New Roman" panose="02020603050405020304" pitchFamily="65" charset="-122"/>
                <a:ea typeface="宋体" panose="02010600030101010101" pitchFamily="2" charset="-122"/>
              </a:rPr>
              <a:t>高射之,发辄中　　迎:面对。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C.敌惊以为神,逡巡</a:t>
            </a:r>
            <a:r>
              <a:rPr lang="zh-CN" altLang="en-US" sz="1530" u="sng" kern="0" dirty="0" smtClean="0">
                <a:solidFill>
                  <a:srgbClr val="000000"/>
                </a:solidFill>
                <a:latin typeface="Times New Roman" panose="02020603050405020304" pitchFamily="65" charset="-122"/>
                <a:ea typeface="宋体" panose="02010600030101010101" pitchFamily="2" charset="-122"/>
              </a:rPr>
              <a:t>敛</a:t>
            </a:r>
            <a:r>
              <a:rPr lang="zh-CN" altLang="en-US" sz="1530" kern="0" dirty="0" smtClean="0">
                <a:solidFill>
                  <a:srgbClr val="000000"/>
                </a:solidFill>
                <a:latin typeface="Times New Roman" panose="02020603050405020304" pitchFamily="65" charset="-122"/>
                <a:ea typeface="宋体" panose="02010600030101010101" pitchFamily="2" charset="-122"/>
              </a:rPr>
              <a:t>去　　敛:躲藏。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D.铁骑来追,灌射皆</a:t>
            </a:r>
            <a:r>
              <a:rPr lang="zh-CN" altLang="en-US" sz="1530" u="sng" kern="0" dirty="0" smtClean="0">
                <a:solidFill>
                  <a:srgbClr val="000000"/>
                </a:solidFill>
                <a:latin typeface="Times New Roman" panose="02020603050405020304" pitchFamily="65" charset="-122"/>
                <a:ea typeface="宋体" panose="02010600030101010101" pitchFamily="2" charset="-122"/>
              </a:rPr>
              <a:t>彻</a:t>
            </a:r>
            <a:r>
              <a:rPr lang="zh-CN" altLang="en-US" sz="1530" kern="0" dirty="0" smtClean="0">
                <a:solidFill>
                  <a:srgbClr val="000000"/>
                </a:solidFill>
                <a:latin typeface="Times New Roman" panose="02020603050405020304" pitchFamily="65" charset="-122"/>
                <a:ea typeface="宋体" panose="02010600030101010101" pitchFamily="2" charset="-122"/>
              </a:rPr>
              <a:t>甲　　彻:穿透。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2.以下各组句子中,全都表明何灌行事有成的一组是(3分)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①灌亲申画界堠,遏其来　　　②或著崖石皆没镞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③至洞胸出背,叠贯后骑　　④愿以运费增价就籴之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⑤得善田二万六千顷　　⑥陪辽使射玉津园,一发破的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A.①②⑤　　B.①③④　　C.②④⑥　　D.③⑤⑥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A.何灌有军事才能,射技震惊契丹。经略使韩缜极为赏识他,认为终将取代自己;在守边时,何</a:t>
            </a:r>
            <a:endParaRPr lang="zh-CN" altLang="en-US"/>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灌大显神威,以致三十年后提及往事契丹太师都惊恐起拜。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B.何灌深谙西北边事,受到徽宗赞许。他任河东将时奋勇击退外敌,经举荐得到徽宗召问,他用</a:t>
            </a:r>
            <a:br/>
            <a:r>
              <a:rPr lang="zh-CN" altLang="en-US" sz="1530" kern="0" dirty="0" smtClean="0">
                <a:solidFill>
                  <a:srgbClr val="000000"/>
                </a:solidFill>
                <a:latin typeface="Times New Roman" panose="02020603050405020304" pitchFamily="65" charset="-122"/>
                <a:ea typeface="宋体" panose="02010600030101010101" pitchFamily="2" charset="-122"/>
              </a:rPr>
              <a:t>笏板指画以助讲解,形象生动,徽宗很快明白了边战形势。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C.何灌善于治理政务,举措得到皇上认可。为完成运粮任务,他建议将水运改为陆运;在招募射</a:t>
            </a:r>
            <a:br/>
            <a:r>
              <a:rPr lang="zh-CN" altLang="en-US" sz="1530" kern="0" dirty="0" smtClean="0">
                <a:solidFill>
                  <a:srgbClr val="000000"/>
                </a:solidFill>
                <a:latin typeface="Times New Roman" panose="02020603050405020304" pitchFamily="65" charset="-122"/>
                <a:ea typeface="宋体" panose="02010600030101010101" pitchFamily="2" charset="-122"/>
              </a:rPr>
              <a:t>士时,又提出修渠引水,兴造良田,使剩余劳力乐于应募。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D.何灌力守京城,拒不降敌,不幸阵亡。金兵南下,梁方平弃城逃遁,何灌阻止溃退未成;金兵长</a:t>
            </a:r>
            <a:br/>
            <a:r>
              <a:rPr lang="zh-CN" altLang="en-US" sz="1530" kern="0" dirty="0" smtClean="0">
                <a:solidFill>
                  <a:srgbClr val="000000"/>
                </a:solidFill>
                <a:latin typeface="Times New Roman" panose="02020603050405020304" pitchFamily="65" charset="-122"/>
                <a:ea typeface="宋体" panose="02010600030101010101" pitchFamily="2" charset="-122"/>
              </a:rPr>
              <a:t>驱直下,逼近京城,何灌领命背城抗敌三日,受伤战死。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(1)整弓复中之,观者诵叹,帝亲赐酒劳之。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(2)灌至,乞入见,不许,而令控守西隅。</a:t>
            </a:r>
            <a:endParaRPr lang="zh-CN" altLang="en-US"/>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敛:聚拢,收敛。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①写何灌亲自划定边界,阻止辽人来取水;④写何灌向朝廷请示用运费就近买</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“何灌阻止溃退未成”不正确,应为“何灌也望风溃退”。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(1)整理弓箭再次射中靶心,观看的人赞叹,皇上亲自赐酒犒劳他。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(2)何灌来到,请求入见,皇上不允许,而命令他把守西部边角。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解析　(1)中:射中。劳:犒劳。(2)乞:请求。控守:把守。</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[参考译文]</a:t>
            </a:r>
            <a:endParaRPr lang="zh-CN" altLang="en-US" b="1"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何灌,字仲源,开封祥符人。武科选举登第,任河东从事。经略使韩缜对他说:“你真是个奇才,</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将来总有一天会坐上我今天的位子。”后来担任府州、火山军巡检。辽国人常越境来取泉</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水,何灌亲自告诫并画了界线,阻止他们前来,辽人愤怒而发兵来犯。何灌朝着山崖向上射箭,</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每射必中,有的射中崖石,箭头都陷入崖石中,敌人都吃惊地把他当成神人,悄悄地退却逃走</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了。三十年后,契丹萧太师与何灌相遇,谈起以往的事情,说起何巡检的神奇箭法,何灌说:“就</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(2)以:因为。素:向来。</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 </a:t>
            </a:r>
            <a:r>
              <a:rPr lang="zh-CN" altLang="en-US" sz="1530" kern="0" dirty="0" smtClean="0">
                <a:solidFill>
                  <a:srgbClr val="000000"/>
                </a:solidFill>
                <a:latin typeface="Times New Roman" panose="02020603050405020304" pitchFamily="65" charset="-122"/>
                <a:ea typeface="宋体" panose="02010600030101010101" pitchFamily="2" charset="-122"/>
              </a:rPr>
              <a:t>   翻译句子的方法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翻译句子的具体方法是留、删、补、换、调、变。“留”,就是保留。凡是古今意义相同的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词,以及古代的人名、地名、物名、官名、国号、年号、度量单位等,翻译时都要保留。</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“删”,就是删除。删掉无须译出的文言虚词。“补”,就是增补。变单音节词为双音节词,补</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出省略句中的省略成分。“换”,就是替换。用现代词汇替换古代词汇。“调”,就是调整。</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把古代汉语倒装句调整为现代汉语句式。“变”,就是变通。在忠于原文的基础上,活译文言</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字词。</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[参考译文]</a:t>
            </a:r>
            <a:endParaRPr lang="zh-CN" altLang="en-US" b="1"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鲁芝,字世英,扶风郡郿县人。(鲁家)世代有名望德行,是西州的大户人家。鲁芝的父亲被郭氾</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所害,鲁芝从小流离失所,十七岁时迁居雍州,潜心研究古代典籍。被郡里举荐为上计吏,后被</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州里征召为别驾。魏国的车骑将军郭淮是雍州刺史,非常敬重鲁芝。于是举荐他为孝廉,又任</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命他为郎中。后鲁芝被授为骑都尉、参军事,代理安南太守,后来又升任尚书郎。曹真到关西</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督察时,又任命鲁芝参大司马军事。曹真去世后,宣帝代职,于是任命鲁芝参骠骑军事,后调任</a:t>
            </a:r>
            <a:endParaRPr lang="zh-CN" altLang="en-US" dirty="0"/>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是我啊。”萧太师惊惧地起身敬拜。何灌做河东将时,与西夏人遭遇,西夏人派铁骑来追,何灌</a:t>
            </a:r>
            <a:br/>
            <a:r>
              <a:rPr lang="zh-CN" altLang="en-US" sz="1530" kern="0" dirty="0" smtClean="0">
                <a:solidFill>
                  <a:srgbClr val="000000"/>
                </a:solidFill>
                <a:latin typeface="Times New Roman" panose="02020603050405020304" pitchFamily="65" charset="-122"/>
                <a:ea typeface="宋体" panose="02010600030101010101" pitchFamily="2" charset="-122"/>
              </a:rPr>
              <a:t>发箭皆射透盔甲,以至穿胸出背,再射中后面的骑兵,西夏人非常害怕地退走了。张康国向徽宗</a:t>
            </a:r>
            <a:br/>
            <a:r>
              <a:rPr lang="zh-CN" altLang="en-US" sz="1530" kern="0" dirty="0" smtClean="0">
                <a:solidFill>
                  <a:srgbClr val="000000"/>
                </a:solidFill>
                <a:latin typeface="Times New Roman" panose="02020603050405020304" pitchFamily="65" charset="-122"/>
                <a:ea typeface="宋体" panose="02010600030101010101" pitchFamily="2" charset="-122"/>
              </a:rPr>
              <a:t>推荐何灌,徽宗召见了他,询问起边境的敌我态势,何灌用笏在御榻上比画,以衣服上的花纹作</a:t>
            </a:r>
            <a:br/>
            <a:r>
              <a:rPr lang="zh-CN" altLang="en-US" sz="1530" kern="0" dirty="0" smtClean="0">
                <a:solidFill>
                  <a:srgbClr val="000000"/>
                </a:solidFill>
                <a:latin typeface="Times New Roman" panose="02020603050405020304" pitchFamily="65" charset="-122"/>
                <a:ea typeface="宋体" panose="02010600030101010101" pitchFamily="2" charset="-122"/>
              </a:rPr>
              <a:t>为敌我态势(来向皇帝讲解)。徽宗说:“敌人好像都在我眼前一样。”后来何灌担任河东刑</a:t>
            </a:r>
            <a:br/>
            <a:r>
              <a:rPr lang="zh-CN" altLang="en-US" sz="1530" kern="0" dirty="0" smtClean="0">
                <a:solidFill>
                  <a:srgbClr val="000000"/>
                </a:solidFill>
                <a:latin typeface="Times New Roman" panose="02020603050405020304" pitchFamily="65" charset="-122"/>
                <a:ea typeface="宋体" panose="02010600030101010101" pitchFamily="2" charset="-122"/>
              </a:rPr>
              <a:t>狱提点,升任西上阁门使,兼任威州刺史、沧州知州。因为治理城障有功,再升任引进使。皇帝</a:t>
            </a:r>
            <a:br/>
            <a:r>
              <a:rPr lang="zh-CN" altLang="en-US" sz="1530" kern="0" dirty="0" smtClean="0">
                <a:solidFill>
                  <a:srgbClr val="000000"/>
                </a:solidFill>
                <a:latin typeface="Times New Roman" panose="02020603050405020304" pitchFamily="65" charset="-122"/>
                <a:ea typeface="宋体" panose="02010600030101010101" pitchFamily="2" charset="-122"/>
              </a:rPr>
              <a:t>下令运三十万石粮到太原等地,何灌说:“水很浅,不能行舟,如果用陆路运送要用车八千乘(工</a:t>
            </a:r>
            <a:br/>
            <a:r>
              <a:rPr lang="zh-CN" altLang="en-US" sz="1530" kern="0" dirty="0" smtClean="0">
                <a:solidFill>
                  <a:srgbClr val="000000"/>
                </a:solidFill>
                <a:latin typeface="Times New Roman" panose="02020603050405020304" pitchFamily="65" charset="-122"/>
                <a:ea typeface="宋体" panose="02010600030101010101" pitchFamily="2" charset="-122"/>
              </a:rPr>
              <a:t>作量太大)。这时沿边麦子正好成熟,可以用运输粮草的费用就地加价收购麦子。”奏报上</a:t>
            </a:r>
            <a:br/>
            <a:r>
              <a:rPr lang="zh-CN" altLang="en-US" sz="1530" kern="0" dirty="0" smtClean="0">
                <a:solidFill>
                  <a:srgbClr val="000000"/>
                </a:solidFill>
                <a:latin typeface="Times New Roman" panose="02020603050405020304" pitchFamily="65" charset="-122"/>
                <a:ea typeface="宋体" panose="02010600030101010101" pitchFamily="2" charset="-122"/>
              </a:rPr>
              <a:t>去,朝廷应允了。不久,任岷州知州,引邈川的水浇灌千顷闲置的田地,河湟一带的人民把它叫</a:t>
            </a:r>
            <a:br/>
            <a:r>
              <a:rPr lang="zh-CN" altLang="en-US" sz="1530" kern="0" dirty="0" smtClean="0">
                <a:solidFill>
                  <a:srgbClr val="000000"/>
                </a:solidFill>
                <a:latin typeface="Times New Roman" panose="02020603050405020304" pitchFamily="65" charset="-122"/>
                <a:ea typeface="宋体" panose="02010600030101010101" pitchFamily="2" charset="-122"/>
              </a:rPr>
              <a:t>作“广利渠”。后来调任河州知州,又回到岷州,提议在熙河兰湟一带选拔弓箭手。他向朝廷</a:t>
            </a:r>
            <a:br/>
            <a:r>
              <a:rPr lang="zh-CN" altLang="en-US" sz="1530" kern="0" dirty="0" smtClean="0">
                <a:solidFill>
                  <a:srgbClr val="000000"/>
                </a:solidFill>
                <a:latin typeface="Times New Roman" panose="02020603050405020304" pitchFamily="65" charset="-122"/>
                <a:ea typeface="宋体" panose="02010600030101010101" pitchFamily="2" charset="-122"/>
              </a:rPr>
              <a:t>进言:“如果先修渠引水,使田地不怕旱,百姓就乐于参加招募,所需的弓箭手的名额就能够招</a:t>
            </a:r>
            <a:br/>
            <a:r>
              <a:rPr lang="zh-CN" altLang="en-US" sz="1530" kern="0" dirty="0" smtClean="0">
                <a:solidFill>
                  <a:srgbClr val="000000"/>
                </a:solidFill>
                <a:latin typeface="Times New Roman" panose="02020603050405020304" pitchFamily="65" charset="-122"/>
                <a:ea typeface="宋体" panose="02010600030101010101" pitchFamily="2" charset="-122"/>
              </a:rPr>
              <a:t>足了。”朝廷听从了何灌的建议。才半年,就改善了耕地质量两万六千顷,由此,何灌招募到了</a:t>
            </a:r>
            <a:br/>
            <a:r>
              <a:rPr lang="zh-CN" altLang="en-US" sz="1530" kern="0" dirty="0" smtClean="0">
                <a:solidFill>
                  <a:srgbClr val="000000"/>
                </a:solidFill>
                <a:latin typeface="Times New Roman" panose="02020603050405020304" pitchFamily="65" charset="-122"/>
                <a:ea typeface="宋体" panose="02010600030101010101" pitchFamily="2" charset="-122"/>
              </a:rPr>
              <a:t>青壮弓箭手七千四百人,是当时西北几路最成功的。有一次陪辽国的使节在玉津园射箭,第一</a:t>
            </a:r>
            <a:br/>
            <a:r>
              <a:rPr lang="zh-CN" altLang="en-US" sz="1530" kern="0" dirty="0" smtClean="0">
                <a:solidFill>
                  <a:srgbClr val="000000"/>
                </a:solidFill>
                <a:latin typeface="Times New Roman" panose="02020603050405020304" pitchFamily="65" charset="-122"/>
                <a:ea typeface="宋体" panose="02010600030101010101" pitchFamily="2" charset="-122"/>
              </a:rPr>
              <a:t>箭射中目标,第二箭则没中。客人说:“太尉射不中了?”何灌回答说:“不是,我是以礼让</a:t>
            </a:r>
            <a:br/>
            <a:r>
              <a:rPr lang="zh-CN" altLang="en-US" sz="1530" kern="0" dirty="0" smtClean="0">
                <a:solidFill>
                  <a:srgbClr val="000000"/>
                </a:solidFill>
                <a:latin typeface="Times New Roman" panose="02020603050405020304" pitchFamily="65" charset="-122"/>
                <a:ea typeface="宋体" panose="02010600030101010101" pitchFamily="2" charset="-122"/>
              </a:rPr>
              <a:t>客。”他整理弓箭,再次射中靶心,观看的人都赞叹,皇帝亲自赐酒犒劳他。随后升任步军都虞</a:t>
            </a:r>
            <a:endParaRPr lang="zh-CN" altLang="en-US"/>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候。金兵大举南侵,朝廷把精锐骑兵都交付给梁方平守黎阳。靖康元年正月二日,金兵打到滑</a:t>
            </a:r>
            <a:br/>
            <a:r>
              <a:rPr lang="zh-CN" altLang="en-US" sz="1530" kern="0" dirty="0" smtClean="0">
                <a:solidFill>
                  <a:srgbClr val="000000"/>
                </a:solidFill>
                <a:latin typeface="Times New Roman" panose="02020603050405020304" pitchFamily="65" charset="-122"/>
                <a:ea typeface="宋体" panose="02010600030101010101" pitchFamily="2" charset="-122"/>
              </a:rPr>
              <a:t>州,梁方平溃败南逃,何灌的军队也望风而溃。黄河南岸无一人御敌,金兵于是直下京城。何灌</a:t>
            </a:r>
            <a:br/>
            <a:r>
              <a:rPr lang="zh-CN" altLang="en-US" sz="1530" kern="0" dirty="0" smtClean="0">
                <a:solidFill>
                  <a:srgbClr val="000000"/>
                </a:solidFill>
                <a:latin typeface="Times New Roman" panose="02020603050405020304" pitchFamily="65" charset="-122"/>
                <a:ea typeface="宋体" panose="02010600030101010101" pitchFamily="2" charset="-122"/>
              </a:rPr>
              <a:t>逃到东京,乞求入见,皇帝不许,而令他把守西部边角。何灌背城抗战三天,受伤,死在阵地上,时</a:t>
            </a:r>
            <a:br/>
            <a:r>
              <a:rPr lang="zh-CN" altLang="en-US" sz="1530" kern="0" dirty="0" smtClean="0">
                <a:solidFill>
                  <a:srgbClr val="000000"/>
                </a:solidFill>
                <a:latin typeface="Times New Roman" panose="02020603050405020304" pitchFamily="65" charset="-122"/>
                <a:ea typeface="宋体" panose="02010600030101010101" pitchFamily="2" charset="-122"/>
              </a:rPr>
              <a:t>年六十二岁。</a:t>
            </a:r>
            <a:endParaRPr lang="zh-CN" altLang="en-US"/>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七、(2010课标全国,4—7)阅读下面的文言文,回答问题。(19分)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花云,怀远人。貌伟而黑,骁勇绝伦。至正十三年</a:t>
            </a:r>
            <a:r>
              <a:rPr lang="zh-CN" altLang="en-US" sz="1530" u="sng" kern="0" dirty="0" smtClean="0">
                <a:solidFill>
                  <a:srgbClr val="000000"/>
                </a:solidFill>
                <a:latin typeface="Times New Roman" panose="02020603050405020304" pitchFamily="65" charset="-122"/>
                <a:ea typeface="宋体" panose="02010600030101010101" pitchFamily="2" charset="-122"/>
              </a:rPr>
              <a:t>杖</a:t>
            </a:r>
            <a:r>
              <a:rPr lang="zh-CN" altLang="en-US" sz="1530" kern="0" dirty="0" smtClean="0">
                <a:solidFill>
                  <a:srgbClr val="000000"/>
                </a:solidFill>
                <a:latin typeface="Times New Roman" panose="02020603050405020304" pitchFamily="65" charset="-122"/>
                <a:ea typeface="宋体" panose="02010600030101010101" pitchFamily="2" charset="-122"/>
              </a:rPr>
              <a:t>剑谒太祖于临濠。奇其才,俾将兵略地,所</a:t>
            </a:r>
            <a:br/>
            <a:r>
              <a:rPr lang="zh-CN" altLang="en-US" sz="1530" kern="0" dirty="0" smtClean="0">
                <a:solidFill>
                  <a:srgbClr val="000000"/>
                </a:solidFill>
                <a:latin typeface="Times New Roman" panose="02020603050405020304" pitchFamily="65" charset="-122"/>
                <a:ea typeface="宋体" panose="02010600030101010101" pitchFamily="2" charset="-122"/>
              </a:rPr>
              <a:t>至辄克。太祖将取滁州,率数骑前行,云从。猝遇贼数千,云</a:t>
            </a:r>
            <a:r>
              <a:rPr lang="zh-CN" altLang="en-US" sz="1530" u="sng" kern="0" dirty="0" smtClean="0">
                <a:solidFill>
                  <a:srgbClr val="000000"/>
                </a:solidFill>
                <a:latin typeface="Times New Roman" panose="02020603050405020304" pitchFamily="65" charset="-122"/>
                <a:ea typeface="宋体" panose="02010600030101010101" pitchFamily="2" charset="-122"/>
              </a:rPr>
              <a:t>翼</a:t>
            </a:r>
            <a:r>
              <a:rPr lang="zh-CN" altLang="en-US" sz="1530" kern="0" dirty="0" smtClean="0">
                <a:solidFill>
                  <a:srgbClr val="000000"/>
                </a:solidFill>
                <a:latin typeface="Times New Roman" panose="02020603050405020304" pitchFamily="65" charset="-122"/>
                <a:ea typeface="宋体" panose="02010600030101010101" pitchFamily="2" charset="-122"/>
              </a:rPr>
              <a:t>太祖,拔剑跃马冲阵而进。贼惊</a:t>
            </a:r>
            <a:br/>
            <a:r>
              <a:rPr lang="zh-CN" altLang="en-US" sz="1530" kern="0" dirty="0" smtClean="0">
                <a:solidFill>
                  <a:srgbClr val="000000"/>
                </a:solidFill>
                <a:latin typeface="Times New Roman" panose="02020603050405020304" pitchFamily="65" charset="-122"/>
                <a:ea typeface="宋体" panose="02010600030101010101" pitchFamily="2" charset="-122"/>
              </a:rPr>
              <a:t>曰:“此黑将军勇甚,不可当其锋。”兵至,遂克滁州。太祖渡江,云先济。既克太平,以忠勇宿</a:t>
            </a:r>
            <a:br/>
            <a:r>
              <a:rPr lang="zh-CN" altLang="en-US" sz="1530" kern="0" dirty="0" smtClean="0">
                <a:solidFill>
                  <a:srgbClr val="000000"/>
                </a:solidFill>
                <a:latin typeface="Times New Roman" panose="02020603050405020304" pitchFamily="65" charset="-122"/>
                <a:ea typeface="宋体" panose="02010600030101010101" pitchFamily="2" charset="-122"/>
              </a:rPr>
              <a:t>卫左右。擢总管,</a:t>
            </a:r>
            <a:r>
              <a:rPr lang="zh-CN" altLang="en-US" sz="1530" u="sng" kern="0" dirty="0" smtClean="0">
                <a:solidFill>
                  <a:srgbClr val="000000"/>
                </a:solidFill>
                <a:latin typeface="Times New Roman" panose="02020603050405020304" pitchFamily="65" charset="-122"/>
                <a:ea typeface="宋体" panose="02010600030101010101" pitchFamily="2" charset="-122"/>
              </a:rPr>
              <a:t>徇</a:t>
            </a:r>
            <a:r>
              <a:rPr lang="zh-CN" altLang="en-US" sz="1530" kern="0" dirty="0" smtClean="0">
                <a:solidFill>
                  <a:srgbClr val="000000"/>
                </a:solidFill>
                <a:latin typeface="Times New Roman" panose="02020603050405020304" pitchFamily="65" charset="-122"/>
                <a:ea typeface="宋体" panose="02010600030101010101" pitchFamily="2" charset="-122"/>
              </a:rPr>
              <a:t>镇江、丹阳、丹徒、金坛,皆克之。过马驮沙,剧盗数百遮道索战。云且行</a:t>
            </a:r>
            <a:br/>
            <a:r>
              <a:rPr lang="zh-CN" altLang="en-US" sz="1530" kern="0" dirty="0" smtClean="0">
                <a:solidFill>
                  <a:srgbClr val="000000"/>
                </a:solidFill>
                <a:latin typeface="Times New Roman" panose="02020603050405020304" pitchFamily="65" charset="-122"/>
                <a:ea typeface="宋体" panose="02010600030101010101" pitchFamily="2" charset="-122"/>
              </a:rPr>
              <a:t>且斗三日夜,皆擒杀之。太祖立行枢密院于太平,擢云院判。命趋宁国,兵陷山泽中八日,群盗</a:t>
            </a:r>
            <a:br/>
            <a:r>
              <a:rPr lang="zh-CN" altLang="en-US" sz="1530" kern="0" dirty="0" smtClean="0">
                <a:solidFill>
                  <a:srgbClr val="000000"/>
                </a:solidFill>
                <a:latin typeface="Times New Roman" panose="02020603050405020304" pitchFamily="65" charset="-122"/>
                <a:ea typeface="宋体" panose="02010600030101010101" pitchFamily="2" charset="-122"/>
              </a:rPr>
              <a:t>相结梗道。云操矛鼓噪出入,斩首千百计,身不中一矢。还驻太平,陈友谅以舟师来寇。云与元</a:t>
            </a:r>
            <a:br/>
            <a:r>
              <a:rPr lang="zh-CN" altLang="en-US" sz="1530" kern="0" dirty="0" smtClean="0">
                <a:solidFill>
                  <a:srgbClr val="000000"/>
                </a:solidFill>
                <a:latin typeface="Times New Roman" panose="02020603050405020304" pitchFamily="65" charset="-122"/>
                <a:ea typeface="宋体" panose="02010600030101010101" pitchFamily="2" charset="-122"/>
              </a:rPr>
              <a:t>帅朱文逊结阵迎战,文逊战死。</a:t>
            </a:r>
            <a:r>
              <a:rPr lang="zh-CN" altLang="en-US" sz="1530" u="sng" kern="0" dirty="0" smtClean="0">
                <a:solidFill>
                  <a:srgbClr val="000000"/>
                </a:solidFill>
                <a:latin typeface="Times New Roman" panose="02020603050405020304" pitchFamily="65" charset="-122"/>
                <a:ea typeface="宋体" panose="02010600030101010101" pitchFamily="2" charset="-122"/>
              </a:rPr>
              <a:t>贼攻三日不得入,以巨舟乘涨,缘舟尾攀堞而上。</a:t>
            </a:r>
            <a:r>
              <a:rPr lang="zh-CN" altLang="en-US" sz="1530" kern="0" dirty="0" smtClean="0">
                <a:solidFill>
                  <a:srgbClr val="000000"/>
                </a:solidFill>
                <a:latin typeface="Times New Roman" panose="02020603050405020304" pitchFamily="65" charset="-122"/>
                <a:ea typeface="宋体" panose="02010600030101010101" pitchFamily="2" charset="-122"/>
              </a:rPr>
              <a:t>城陷,贼缚云,</a:t>
            </a:r>
            <a:br/>
            <a:r>
              <a:rPr lang="zh-CN" altLang="en-US" sz="1530" kern="0" dirty="0" smtClean="0">
                <a:solidFill>
                  <a:srgbClr val="000000"/>
                </a:solidFill>
                <a:latin typeface="Times New Roman" panose="02020603050405020304" pitchFamily="65" charset="-122"/>
                <a:ea typeface="宋体" panose="02010600030101010101" pitchFamily="2" charset="-122"/>
              </a:rPr>
              <a:t>云奋身大呼,缚尽裂,起夺守者刀,杀五六人,骂曰:“贼非吾主敌,盍</a:t>
            </a:r>
            <a:r>
              <a:rPr lang="zh-CN" altLang="en-US" sz="1530" u="sng" kern="0" dirty="0" smtClean="0">
                <a:solidFill>
                  <a:srgbClr val="000000"/>
                </a:solidFill>
                <a:latin typeface="Times New Roman" panose="02020603050405020304" pitchFamily="65" charset="-122"/>
                <a:ea typeface="宋体" panose="02010600030101010101" pitchFamily="2" charset="-122"/>
              </a:rPr>
              <a:t>趣</a:t>
            </a:r>
            <a:r>
              <a:rPr lang="zh-CN" altLang="en-US" sz="1530" kern="0" dirty="0" smtClean="0">
                <a:solidFill>
                  <a:srgbClr val="000000"/>
                </a:solidFill>
                <a:latin typeface="Times New Roman" panose="02020603050405020304" pitchFamily="65" charset="-122"/>
                <a:ea typeface="宋体" panose="02010600030101010101" pitchFamily="2" charset="-122"/>
              </a:rPr>
              <a:t>降!”贼怒,碎其首,缚诸樯</a:t>
            </a:r>
            <a:br/>
            <a:r>
              <a:rPr lang="zh-CN" altLang="en-US" sz="1530" kern="0" dirty="0" smtClean="0">
                <a:solidFill>
                  <a:srgbClr val="000000"/>
                </a:solidFill>
                <a:latin typeface="Times New Roman" panose="02020603050405020304" pitchFamily="65" charset="-122"/>
                <a:ea typeface="宋体" panose="02010600030101010101" pitchFamily="2" charset="-122"/>
              </a:rPr>
              <a:t>丛射之,骂贼不少变,至死声犹壮,年三十有九。太祖即吴王位,追封云东丘郡侯,立忠臣祠祀</a:t>
            </a:r>
            <a:br/>
            <a:r>
              <a:rPr lang="zh-CN" altLang="en-US" sz="1530" kern="0" dirty="0" smtClean="0">
                <a:solidFill>
                  <a:srgbClr val="000000"/>
                </a:solidFill>
                <a:latin typeface="Times New Roman" panose="02020603050405020304" pitchFamily="65" charset="-122"/>
                <a:ea typeface="宋体" panose="02010600030101010101" pitchFamily="2" charset="-122"/>
              </a:rPr>
              <a:t>之。方战急,云妻郜祭家庙,挈三岁儿,泣语家人曰:“城破,吾夫必死,吾义不独存,然不可使花氏</a:t>
            </a:r>
            <a:br/>
            <a:r>
              <a:rPr lang="zh-CN" altLang="en-US" sz="1530" kern="0" dirty="0" smtClean="0">
                <a:solidFill>
                  <a:srgbClr val="000000"/>
                </a:solidFill>
                <a:latin typeface="Times New Roman" panose="02020603050405020304" pitchFamily="65" charset="-122"/>
                <a:ea typeface="宋体" panose="02010600030101010101" pitchFamily="2" charset="-122"/>
              </a:rPr>
              <a:t>无后,若等善抚之。”云被执,郜赴水死。侍儿孙瘗毕,抱儿行,被掠至九江。孙夜投渔家,脱簪</a:t>
            </a:r>
            <a:br/>
            <a:r>
              <a:rPr lang="zh-CN" altLang="en-US" sz="1530" kern="0" dirty="0" smtClean="0">
                <a:solidFill>
                  <a:srgbClr val="000000"/>
                </a:solidFill>
                <a:latin typeface="Times New Roman" panose="02020603050405020304" pitchFamily="65" charset="-122"/>
                <a:ea typeface="宋体" panose="02010600030101010101" pitchFamily="2" charset="-122"/>
              </a:rPr>
              <a:t>珥属养之,及汉兵败,孙复窃儿走渡江,</a:t>
            </a:r>
            <a:r>
              <a:rPr lang="zh-CN" altLang="en-US" sz="1530" u="sng" kern="0" dirty="0" smtClean="0">
                <a:solidFill>
                  <a:srgbClr val="000000"/>
                </a:solidFill>
                <a:latin typeface="Times New Roman" panose="02020603050405020304" pitchFamily="65" charset="-122"/>
                <a:ea typeface="宋体" panose="02010600030101010101" pitchFamily="2" charset="-122"/>
              </a:rPr>
              <a:t>遇偾军</a:t>
            </a:r>
            <a:r>
              <a:rPr lang="zh-CN" altLang="en-US" sz="1150" u="sng"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30" u="sng" kern="0" dirty="0" smtClean="0">
                <a:solidFill>
                  <a:srgbClr val="000000"/>
                </a:solidFill>
                <a:latin typeface="Times New Roman" panose="02020603050405020304" pitchFamily="65" charset="-122"/>
                <a:ea typeface="宋体" panose="02010600030101010101" pitchFamily="2" charset="-122"/>
              </a:rPr>
              <a:t>夺舟弃江中,浮断木入苇洲,采莲实哺儿,七日不</a:t>
            </a:r>
            <a:br/>
            <a:r>
              <a:rPr lang="zh-CN" altLang="en-US" sz="1530" u="sng" kern="0" dirty="0" smtClean="0">
                <a:solidFill>
                  <a:srgbClr val="000000"/>
                </a:solidFill>
                <a:latin typeface="Times New Roman" panose="02020603050405020304" pitchFamily="65" charset="-122"/>
                <a:ea typeface="宋体" panose="02010600030101010101" pitchFamily="2" charset="-122"/>
              </a:rPr>
              <a:t>死。</a:t>
            </a:r>
            <a:r>
              <a:rPr lang="zh-CN" altLang="en-US" sz="1530" kern="0" dirty="0" smtClean="0">
                <a:solidFill>
                  <a:srgbClr val="000000"/>
                </a:solidFill>
                <a:latin typeface="Times New Roman" panose="02020603050405020304" pitchFamily="65" charset="-122"/>
                <a:ea typeface="宋体" panose="02010600030101010101" pitchFamily="2" charset="-122"/>
              </a:rPr>
              <a:t>逾年达太祖所,孙抱儿拜泣,太祖亦泣,置儿膝上,曰:“将种也。”赐儿名炜。其五世孙请</a:t>
            </a:r>
            <a:endParaRPr lang="zh-CN" altLang="en-US"/>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于世宗,赠郜贞烈夫人,孙安人,立祠致祭。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(节选自《明史·花云传》)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偾军:溃败的军队。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1.对下列句子中加点的词的解释,不正确的一项是(3分)(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1530" u="sng" kern="0" dirty="0" smtClean="0">
                <a:solidFill>
                  <a:srgbClr val="000000"/>
                </a:solidFill>
                <a:latin typeface="Times New Roman" panose="02020603050405020304" pitchFamily="65" charset="-122"/>
                <a:ea typeface="宋体" panose="02010600030101010101" pitchFamily="2" charset="-122"/>
              </a:rPr>
              <a:t>杖</a:t>
            </a:r>
            <a:r>
              <a:rPr lang="zh-CN" altLang="en-US" sz="1530" kern="0" dirty="0" smtClean="0">
                <a:solidFill>
                  <a:srgbClr val="000000"/>
                </a:solidFill>
                <a:latin typeface="Times New Roman" panose="02020603050405020304" pitchFamily="65" charset="-122"/>
                <a:ea typeface="宋体" panose="02010600030101010101" pitchFamily="2" charset="-122"/>
              </a:rPr>
              <a:t>剑谒太祖于临濠　　　　　　　杖:拿着。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B.猝遇贼数千,云</a:t>
            </a:r>
            <a:r>
              <a:rPr lang="zh-CN" altLang="en-US" sz="1530" u="sng" kern="0" dirty="0" smtClean="0">
                <a:solidFill>
                  <a:srgbClr val="000000"/>
                </a:solidFill>
                <a:latin typeface="Times New Roman" panose="02020603050405020304" pitchFamily="65" charset="-122"/>
                <a:ea typeface="宋体" panose="02010600030101010101" pitchFamily="2" charset="-122"/>
              </a:rPr>
              <a:t>翼</a:t>
            </a:r>
            <a:r>
              <a:rPr lang="zh-CN" altLang="en-US" sz="1530" kern="0" dirty="0" smtClean="0">
                <a:solidFill>
                  <a:srgbClr val="000000"/>
                </a:solidFill>
                <a:latin typeface="Times New Roman" panose="02020603050405020304" pitchFamily="65" charset="-122"/>
                <a:ea typeface="宋体" panose="02010600030101010101" pitchFamily="2" charset="-122"/>
              </a:rPr>
              <a:t>太祖　　翼:保护。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1530" u="sng" kern="0" dirty="0" smtClean="0">
                <a:solidFill>
                  <a:srgbClr val="000000"/>
                </a:solidFill>
                <a:latin typeface="Times New Roman" panose="02020603050405020304" pitchFamily="65" charset="-122"/>
                <a:ea typeface="宋体" panose="02010600030101010101" pitchFamily="2" charset="-122"/>
              </a:rPr>
              <a:t>徇</a:t>
            </a:r>
            <a:r>
              <a:rPr lang="zh-CN" altLang="en-US" sz="1530" kern="0" dirty="0" smtClean="0">
                <a:solidFill>
                  <a:srgbClr val="000000"/>
                </a:solidFill>
                <a:latin typeface="Times New Roman" panose="02020603050405020304" pitchFamily="65" charset="-122"/>
                <a:ea typeface="宋体" panose="02010600030101010101" pitchFamily="2" charset="-122"/>
              </a:rPr>
              <a:t>镇江、丹阳、丹徒、金坛　　徇:掠取。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D.贼非吾主敌,盍</a:t>
            </a:r>
            <a:r>
              <a:rPr lang="zh-CN" altLang="en-US" sz="1530" u="sng" kern="0" dirty="0" smtClean="0">
                <a:solidFill>
                  <a:srgbClr val="000000"/>
                </a:solidFill>
                <a:latin typeface="Times New Roman" panose="02020603050405020304" pitchFamily="65" charset="-122"/>
                <a:ea typeface="宋体" panose="02010600030101010101" pitchFamily="2" charset="-122"/>
              </a:rPr>
              <a:t>趣</a:t>
            </a:r>
            <a:r>
              <a:rPr lang="zh-CN" altLang="en-US" sz="1530" kern="0" dirty="0" smtClean="0">
                <a:solidFill>
                  <a:srgbClr val="000000"/>
                </a:solidFill>
                <a:latin typeface="Times New Roman" panose="02020603050405020304" pitchFamily="65" charset="-122"/>
                <a:ea typeface="宋体" panose="02010600030101010101" pitchFamily="2" charset="-122"/>
              </a:rPr>
              <a:t>降　　趣:归顺。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2.以下各组句子中,全都表明花云艺高人胆大的一组是(3分)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①拔剑跃马冲阵而进　　　　②黑将军勇甚,不可当其锋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③斩首千百计,身不中一矢　　④贼缚云,云奋身大呼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⑤起夺守者刀,杀五六人　　⑥骂贼不少变,至死声犹壮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A.①②④　　B.①③⑤　　C.②③⑥　　D.④⑤</a:t>
            </a:r>
            <a:r>
              <a:rPr lang="zh-CN" altLang="en-US" sz="1530" kern="0" dirty="0" smtClean="0">
                <a:solidFill>
                  <a:srgbClr val="000000"/>
                </a:solidFill>
                <a:latin typeface="Times New Roman" panose="02020603050405020304" pitchFamily="65" charset="-122"/>
                <a:ea typeface="宋体" panose="02010600030101010101" pitchFamily="2" charset="-122"/>
              </a:rPr>
              <a:t>⑥</a:t>
            </a:r>
            <a:endParaRPr lang="zh-CN" altLang="en-US" dirty="0"/>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.花云勇猛超群,他的才能深受太祖赏识。至正十三年他拜见太祖,曾在遇险时挺身而出使太</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祖免于难;此后又多次带兵打仗,建立显赫战功,得到太祖提拔。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B.花云与贼寇奋力抗争,至死不屈。花云驻守太平时,陈友谅率水师攻破城池,元帅朱文逊战</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死,他被俘;花云临危不惧,在被杀害的当口,仍高声痛骂贼寇。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C.花云的妻子决心为丈夫殉节。花云妻子看到战况紧急,知道丈夫生命危险,表示自己决不独</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活,将三岁的儿子托付给家中仆人;花云被俘后,妻子投水而死。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D.花云的儿子花炜历经艰险后安全存活。花云妻子死后,侍儿抱起花炜逃命,被掠至九江,侍儿</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将他托养在渔家,后来又带他渡江,一年多后才来到太祖身边。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(1)贼攻三日不得入,以巨舟乘涨,缘舟尾攀堞而上。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(2)遇偾军夺舟弃江中,浮断木入苇洲,采莲实哺儿,七日不死。</a:t>
            </a:r>
            <a:endParaRPr lang="zh-CN" altLang="en-US" dirty="0"/>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055" kern="0" spc="71" dirty="0" smtClean="0">
                <a:solidFill>
                  <a:srgbClr val="000000"/>
                </a:solidFill>
                <a:latin typeface="Times New Roman" panose="02020603050405020304" pitchFamily="65" charset="-122"/>
                <a:ea typeface="宋体" panose="02010600030101010101" pitchFamily="2" charset="-122"/>
              </a:rPr>
              <a:t> </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趣:副词,赶快。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055" kern="0" spc="71" dirty="0" smtClean="0">
                <a:solidFill>
                  <a:srgbClr val="000000"/>
                </a:solidFill>
                <a:latin typeface="Times New Roman" panose="02020603050405020304" pitchFamily="65" charset="-122"/>
                <a:ea typeface="宋体" panose="02010600030101010101" pitchFamily="2" charset="-122"/>
              </a:rPr>
              <a:t> </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④⑥表现花云被俘后的刚烈不屈,不属于“艺高人胆大”。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055" kern="0" spc="71" dirty="0" smtClean="0">
                <a:solidFill>
                  <a:srgbClr val="000000"/>
                </a:solidFill>
                <a:latin typeface="Times New Roman" panose="02020603050405020304" pitchFamily="65" charset="-122"/>
                <a:ea typeface="宋体" panose="02010600030101010101" pitchFamily="2" charset="-122"/>
              </a:rPr>
              <a:t> </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“在被杀害的当口,仍高声痛骂贼寇”不正确,根据原文可知,花云自从被缚起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就痛骂贼寇,并不只是“在被害的当口”。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055" kern="0" spc="71" dirty="0" smtClean="0">
                <a:solidFill>
                  <a:srgbClr val="000000"/>
                </a:solidFill>
                <a:latin typeface="Times New Roman" panose="02020603050405020304" pitchFamily="65" charset="-122"/>
                <a:ea typeface="宋体" panose="02010600030101010101" pitchFamily="2" charset="-122"/>
              </a:rPr>
              <a:t> </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(1)贼寇进攻三天不得入城,利用大船趁着涨水,沿着船尾攀爬城墙的垛口上去。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(2)遇上败军抢走船只(把他们)丢弃在江中,(他们)靠着断木漂浮进入芦苇洲中,(孙氏)采摘莲子</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喂养小儿,(所幸)七天都未死去。</a:t>
            </a:r>
            <a:endParaRPr lang="zh-CN" altLang="en-US" dirty="0"/>
          </a:p>
          <a:p>
            <a:pPr marL="0" indent="0" eaLnBrk="0" latinLnBrk="1" hangingPunct="0">
              <a:lnSpc>
                <a:spcPct val="150000"/>
              </a:lnSpc>
              <a:spcBef>
                <a:spcPts val="0"/>
              </a:spcBef>
              <a:buNone/>
            </a:pPr>
            <a:r>
              <a:rPr lang="zh-CN" altLang="en-US" sz="1055" b="1" kern="0" spc="71" dirty="0" smtClean="0">
                <a:solidFill>
                  <a:srgbClr val="000000"/>
                </a:solidFill>
                <a:latin typeface="Times New Roman" panose="02020603050405020304" pitchFamily="65" charset="-122"/>
                <a:ea typeface="宋体" panose="02010600030101010101" pitchFamily="2" charset="-122"/>
              </a:rPr>
              <a:t> </a:t>
            </a: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注意(1)中的关键词“以”“缘”在文中的意思,(2)中的省略成分。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[参考译文]</a:t>
            </a:r>
            <a:endParaRPr lang="zh-CN" altLang="en-US" b="1"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花云,是怀远人。面貌奇伟粗黑,骁勇善战,无人能敌。至正十三年他提着宝剑到临濠拜见太</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祖。(太祖)赏识他的才能,让他率军打仗攻城,所到之处都是攻无不克战无不胜。太祖打算拿</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下滁州,率领数名将士骑马前行,花云也随从前往。突然遇上了好几千贼兵,花云在太祖身边护</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卫着他,拔剑跃马冲破敌人的阵地而前进。贼兵大惊叫道:“这个黑将军太勇猛了,抵挡不住他</a:t>
            </a:r>
            <a:endParaRPr lang="zh-CN" altLang="en-US" dirty="0"/>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的勇猛。”(后来太祖的)大军来到,就攻下了滁州。太祖(要)渡江,花云先渡过去。在攻下了</a:t>
            </a:r>
            <a:br/>
            <a:r>
              <a:rPr lang="zh-CN" altLang="en-US" sz="1530" kern="0" dirty="0" smtClean="0">
                <a:solidFill>
                  <a:srgbClr val="000000"/>
                </a:solidFill>
                <a:latin typeface="Times New Roman" panose="02020603050405020304" pitchFamily="65" charset="-122"/>
                <a:ea typeface="宋体" panose="02010600030101010101" pitchFamily="2" charset="-122"/>
              </a:rPr>
              <a:t>太平府后,花云凭借着他的忠诚和勇猛在太祖身边随身护卫。升任总管,掠取镇江、丹阳、丹</a:t>
            </a:r>
            <a:br/>
            <a:r>
              <a:rPr lang="zh-CN" altLang="en-US" sz="1530" kern="0" dirty="0" smtClean="0">
                <a:solidFill>
                  <a:srgbClr val="000000"/>
                </a:solidFill>
                <a:latin typeface="Times New Roman" panose="02020603050405020304" pitchFamily="65" charset="-122"/>
                <a:ea typeface="宋体" panose="02010600030101010101" pitchFamily="2" charset="-122"/>
              </a:rPr>
              <a:t>徒、金坛这些地盘,都攻下来了。经过马驮沙,势力强大的强盗有数百人拦路挑战。花云一边</a:t>
            </a:r>
            <a:br/>
            <a:r>
              <a:rPr lang="zh-CN" altLang="en-US" sz="1530" kern="0" dirty="0" smtClean="0">
                <a:solidFill>
                  <a:srgbClr val="000000"/>
                </a:solidFill>
                <a:latin typeface="Times New Roman" panose="02020603050405020304" pitchFamily="65" charset="-122"/>
                <a:ea typeface="宋体" panose="02010600030101010101" pitchFamily="2" charset="-122"/>
              </a:rPr>
              <a:t>前行一边勇战,三天三夜,最终把贼匪全部消灭。太祖在太平府设立行枢密院,提升花云做了枢</a:t>
            </a:r>
            <a:br/>
            <a:r>
              <a:rPr lang="zh-CN" altLang="en-US" sz="1530" kern="0" dirty="0" smtClean="0">
                <a:solidFill>
                  <a:srgbClr val="000000"/>
                </a:solidFill>
                <a:latin typeface="Times New Roman" panose="02020603050405020304" pitchFamily="65" charset="-122"/>
                <a:ea typeface="宋体" panose="02010600030101010101" pitchFamily="2" charset="-122"/>
              </a:rPr>
              <a:t>密院的院判。命令他奔赴宁国,军队陷入乱山中达八日,群盗互相勾结阻道抗御。花云拿起长</a:t>
            </a:r>
            <a:br/>
            <a:r>
              <a:rPr lang="zh-CN" altLang="en-US" sz="1530" kern="0" dirty="0" smtClean="0">
                <a:solidFill>
                  <a:srgbClr val="000000"/>
                </a:solidFill>
                <a:latin typeface="Times New Roman" panose="02020603050405020304" pitchFamily="65" charset="-122"/>
                <a:ea typeface="宋体" panose="02010600030101010101" pitchFamily="2" charset="-122"/>
              </a:rPr>
              <a:t>矛呐喊着冲入冲出,斩首千百人,身上却没有中一箭。回到太平府后,陈友谅率水军前来进攻。</a:t>
            </a:r>
            <a:br/>
            <a:r>
              <a:rPr lang="zh-CN" altLang="en-US" sz="1530" kern="0" dirty="0" smtClean="0">
                <a:solidFill>
                  <a:srgbClr val="000000"/>
                </a:solidFill>
                <a:latin typeface="Times New Roman" panose="02020603050405020304" pitchFamily="65" charset="-122"/>
                <a:ea typeface="宋体" panose="02010600030101010101" pitchFamily="2" charset="-122"/>
              </a:rPr>
              <a:t>花云与元帅朱文逊结好阵势迎战,文逊战死了。贼寇进攻三天不得入城,利用大船趁着涨水,沿</a:t>
            </a:r>
            <a:br/>
            <a:r>
              <a:rPr lang="zh-CN" altLang="en-US" sz="1530" kern="0" dirty="0" smtClean="0">
                <a:solidFill>
                  <a:srgbClr val="000000"/>
                </a:solidFill>
                <a:latin typeface="Times New Roman" panose="02020603050405020304" pitchFamily="65" charset="-122"/>
                <a:ea typeface="宋体" panose="02010600030101010101" pitchFamily="2" charset="-122"/>
              </a:rPr>
              <a:t>着船尾攀爬城墙的垛口上去。城池陷落,贼兵把花云绑缚了,花云用尽力气大喊,绑他的绳子全</a:t>
            </a:r>
            <a:br/>
            <a:r>
              <a:rPr lang="zh-CN" altLang="en-US" sz="1530" kern="0" dirty="0" smtClean="0">
                <a:solidFill>
                  <a:srgbClr val="000000"/>
                </a:solidFill>
                <a:latin typeface="Times New Roman" panose="02020603050405020304" pitchFamily="65" charset="-122"/>
                <a:ea typeface="宋体" panose="02010600030101010101" pitchFamily="2" charset="-122"/>
              </a:rPr>
              <a:t>被挣断了,花云乘机夺下看守他的兵士的刀,砍杀了五六个人,骂道:“你们不是我主公的对手,</a:t>
            </a:r>
            <a:br/>
            <a:r>
              <a:rPr lang="zh-CN" altLang="en-US" sz="1530" kern="0" dirty="0" smtClean="0">
                <a:solidFill>
                  <a:srgbClr val="000000"/>
                </a:solidFill>
                <a:latin typeface="Times New Roman" panose="02020603050405020304" pitchFamily="65" charset="-122"/>
                <a:ea typeface="宋体" panose="02010600030101010101" pitchFamily="2" charset="-122"/>
              </a:rPr>
              <a:t>还不快快投降!”贼兵大怒,打破了他的头,又把他绑在桅杆上用乱箭射他,(但花云)依然大骂贼</a:t>
            </a:r>
            <a:br/>
            <a:r>
              <a:rPr lang="zh-CN" altLang="en-US" sz="1530" kern="0" dirty="0" smtClean="0">
                <a:solidFill>
                  <a:srgbClr val="000000"/>
                </a:solidFill>
                <a:latin typeface="Times New Roman" panose="02020603050405020304" pitchFamily="65" charset="-122"/>
                <a:ea typeface="宋体" panose="02010600030101010101" pitchFamily="2" charset="-122"/>
              </a:rPr>
              <a:t>兵,到死他的骂声还十分雄壮,(当时)年龄只有三十九。太祖登上吴王之位,追封花云为东丘郡</a:t>
            </a:r>
            <a:br/>
            <a:r>
              <a:rPr lang="zh-CN" altLang="en-US" sz="1530" kern="0" dirty="0" smtClean="0">
                <a:solidFill>
                  <a:srgbClr val="000000"/>
                </a:solidFill>
                <a:latin typeface="Times New Roman" panose="02020603050405020304" pitchFamily="65" charset="-122"/>
                <a:ea typeface="宋体" panose="02010600030101010101" pitchFamily="2" charset="-122"/>
              </a:rPr>
              <a:t>侯,并修建了忠臣祠堂用来祭祀他。在战斗紧急的时候,花云的妻子郜祭祀了家庙,拉着三岁的</a:t>
            </a:r>
            <a:br/>
            <a:r>
              <a:rPr lang="zh-CN" altLang="en-US" sz="1530" kern="0" dirty="0" smtClean="0">
                <a:solidFill>
                  <a:srgbClr val="000000"/>
                </a:solidFill>
                <a:latin typeface="Times New Roman" panose="02020603050405020304" pitchFamily="65" charset="-122"/>
                <a:ea typeface="宋体" panose="02010600030101010101" pitchFamily="2" charset="-122"/>
              </a:rPr>
              <a:t>孩子,哭着对家里人说:“城被攻破,我丈夫必定会死,我也决不一个人活下去,但不能使花氏家</a:t>
            </a:r>
            <a:br/>
            <a:r>
              <a:rPr lang="zh-CN" altLang="en-US" sz="1530" kern="0" dirty="0" smtClean="0">
                <a:solidFill>
                  <a:srgbClr val="000000"/>
                </a:solidFill>
                <a:latin typeface="Times New Roman" panose="02020603050405020304" pitchFamily="65" charset="-122"/>
                <a:ea typeface="宋体" panose="02010600030101010101" pitchFamily="2" charset="-122"/>
              </a:rPr>
              <a:t>族没有了后人,你们一定要好好抚养他啊。”花云被捕后,他的妻子郜投水而死。侍儿孙氏安</a:t>
            </a:r>
            <a:endParaRPr lang="zh-CN" altLang="en-US"/>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葬完郜后,抱着花云的孩子出走,被劫掠到了九江。孙氏在晚上投奔到一个渔人家,摘下她的簪</a:t>
            </a:r>
            <a:br/>
            <a:r>
              <a:rPr lang="zh-CN" altLang="en-US" sz="1530" kern="0" dirty="0" smtClean="0">
                <a:solidFill>
                  <a:srgbClr val="000000"/>
                </a:solidFill>
                <a:latin typeface="Times New Roman" panose="02020603050405020304" pitchFamily="65" charset="-122"/>
                <a:ea typeface="宋体" panose="02010600030101010101" pitchFamily="2" charset="-122"/>
              </a:rPr>
              <a:t>子、耳环等嘱托渔人家抚养这个孩子。等到汉兵败了,孙氏又把孩子偷偷地带回来跑去渡江,</a:t>
            </a:r>
            <a:br/>
            <a:r>
              <a:rPr lang="zh-CN" altLang="en-US" sz="1530" kern="0" dirty="0" smtClean="0">
                <a:solidFill>
                  <a:srgbClr val="000000"/>
                </a:solidFill>
                <a:latin typeface="Times New Roman" panose="02020603050405020304" pitchFamily="65" charset="-122"/>
                <a:ea typeface="宋体" panose="02010600030101010101" pitchFamily="2" charset="-122"/>
              </a:rPr>
              <a:t>遇上败军抢走船只(把他们)丢弃在江中,(他们)靠着断木漂浮进入芦苇洲中,(孙氏)采摘莲子喂</a:t>
            </a:r>
            <a:br/>
            <a:r>
              <a:rPr lang="zh-CN" altLang="en-US" sz="1530" kern="0" dirty="0" smtClean="0">
                <a:solidFill>
                  <a:srgbClr val="000000"/>
                </a:solidFill>
                <a:latin typeface="Times New Roman" panose="02020603050405020304" pitchFamily="65" charset="-122"/>
                <a:ea typeface="宋体" panose="02010600030101010101" pitchFamily="2" charset="-122"/>
              </a:rPr>
              <a:t>养小儿,(所幸)七天都未死去。过了一年多到了太祖所在的地方,孙氏抱着孩子哭泣着拜见太</a:t>
            </a:r>
            <a:br/>
            <a:r>
              <a:rPr lang="zh-CN" altLang="en-US" sz="1530" kern="0" dirty="0" smtClean="0">
                <a:solidFill>
                  <a:srgbClr val="000000"/>
                </a:solidFill>
                <a:latin typeface="Times New Roman" panose="02020603050405020304" pitchFamily="65" charset="-122"/>
                <a:ea typeface="宋体" panose="02010600030101010101" pitchFamily="2" charset="-122"/>
              </a:rPr>
              <a:t>祖,太祖也跟着哭泣,把孩子放在他的膝上,说:“(这是)将军的后代啊。”赐孩子名字叫炜。其</a:t>
            </a:r>
            <a:br/>
            <a:r>
              <a:rPr lang="zh-CN" altLang="en-US" sz="1530" kern="0" dirty="0" smtClean="0">
                <a:solidFill>
                  <a:srgbClr val="000000"/>
                </a:solidFill>
                <a:latin typeface="Times New Roman" panose="02020603050405020304" pitchFamily="65" charset="-122"/>
                <a:ea typeface="宋体" panose="02010600030101010101" pitchFamily="2" charset="-122"/>
              </a:rPr>
              <a:t>五世孙向世宗请求,追赠郜为贞烈夫人,孙氏为安人,修立祠堂祭祀她们。</a:t>
            </a:r>
            <a:endParaRPr lang="zh-CN" altLang="en-US"/>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八、(2014大纲全国,8—11)阅读下面的文言文,回答问题。(19分)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韦凑字彦宗,京兆万年人。永淳初,</a:t>
            </a:r>
            <a:r>
              <a:rPr lang="zh-CN" altLang="en-US" sz="1530" u="sng" kern="0" dirty="0" smtClean="0">
                <a:solidFill>
                  <a:srgbClr val="000000"/>
                </a:solidFill>
                <a:latin typeface="Times New Roman" panose="02020603050405020304" pitchFamily="65" charset="-122"/>
                <a:ea typeface="宋体" panose="02010600030101010101" pitchFamily="2" charset="-122"/>
              </a:rPr>
              <a:t>解褐</a:t>
            </a:r>
            <a:r>
              <a:rPr lang="zh-CN" altLang="en-US" sz="1530" kern="0" dirty="0" smtClean="0">
                <a:solidFill>
                  <a:srgbClr val="000000"/>
                </a:solidFill>
                <a:latin typeface="Times New Roman" panose="02020603050405020304" pitchFamily="65" charset="-122"/>
                <a:ea typeface="宋体" panose="02010600030101010101" pitchFamily="2" charset="-122"/>
              </a:rPr>
              <a:t>婺州参军事。徙资州司兵,观察使房昶才之,表于朝,迁</a:t>
            </a:r>
            <a:br/>
            <a:r>
              <a:rPr lang="zh-CN" altLang="en-US" sz="1530" kern="0" dirty="0" smtClean="0">
                <a:solidFill>
                  <a:srgbClr val="000000"/>
                </a:solidFill>
                <a:latin typeface="Times New Roman" panose="02020603050405020304" pitchFamily="65" charset="-122"/>
                <a:ea typeface="宋体" panose="02010600030101010101" pitchFamily="2" charset="-122"/>
              </a:rPr>
              <a:t>扬州法曹。州人孟神爽罢仁寿令,豪纵,</a:t>
            </a:r>
            <a:r>
              <a:rPr lang="zh-CN" altLang="en-US" sz="1530" u="sng" kern="0" dirty="0" smtClean="0">
                <a:solidFill>
                  <a:srgbClr val="000000"/>
                </a:solidFill>
                <a:latin typeface="Times New Roman" panose="02020603050405020304" pitchFamily="65" charset="-122"/>
                <a:ea typeface="宋体" panose="02010600030101010101" pitchFamily="2" charset="-122"/>
              </a:rPr>
              <a:t>数</a:t>
            </a:r>
            <a:r>
              <a:rPr lang="zh-CN" altLang="en-US" sz="1530" kern="0" dirty="0" smtClean="0">
                <a:solidFill>
                  <a:srgbClr val="000000"/>
                </a:solidFill>
                <a:latin typeface="Times New Roman" panose="02020603050405020304" pitchFamily="65" charset="-122"/>
                <a:ea typeface="宋体" panose="02010600030101010101" pitchFamily="2" charset="-122"/>
              </a:rPr>
              <a:t>犯法,交通贵戚,吏莫敢</a:t>
            </a:r>
            <a:r>
              <a:rPr lang="zh-CN" altLang="en-US" sz="1530" u="sng" kern="0" dirty="0" smtClean="0">
                <a:solidFill>
                  <a:srgbClr val="000000"/>
                </a:solidFill>
                <a:latin typeface="Times New Roman" panose="02020603050405020304" pitchFamily="65" charset="-122"/>
                <a:ea typeface="宋体" panose="02010600030101010101" pitchFamily="2" charset="-122"/>
              </a:rPr>
              <a:t>绳</a:t>
            </a:r>
            <a:r>
              <a:rPr lang="zh-CN" altLang="en-US" sz="1530" kern="0" dirty="0" smtClean="0">
                <a:solidFill>
                  <a:srgbClr val="000000"/>
                </a:solidFill>
                <a:latin typeface="Times New Roman" panose="02020603050405020304" pitchFamily="65" charset="-122"/>
                <a:ea typeface="宋体" panose="02010600030101010101" pitchFamily="2" charset="-122"/>
              </a:rPr>
              <a:t>,凑按治,杖杀之,远近称</a:t>
            </a:r>
            <a:r>
              <a:rPr lang="zh-CN" altLang="en-US" sz="1530" u="sng" kern="0" dirty="0" smtClean="0">
                <a:solidFill>
                  <a:srgbClr val="000000"/>
                </a:solidFill>
                <a:latin typeface="Times New Roman" panose="02020603050405020304" pitchFamily="65" charset="-122"/>
                <a:ea typeface="宋体" panose="02010600030101010101" pitchFamily="2" charset="-122"/>
              </a:rPr>
              <a:t>伏</a:t>
            </a:r>
            <a:r>
              <a:rPr lang="zh-CN" altLang="en-US" sz="1530" kern="0" dirty="0" smtClean="0">
                <a:solidFill>
                  <a:srgbClr val="000000"/>
                </a:solidFill>
                <a:latin typeface="Times New Roman" panose="02020603050405020304" pitchFamily="65" charset="-122"/>
                <a:ea typeface="宋体" panose="02010600030101010101" pitchFamily="2" charset="-122"/>
              </a:rPr>
              <a:t>。</a:t>
            </a:r>
            <a:br/>
            <a:r>
              <a:rPr lang="zh-CN" altLang="en-US" sz="1530" kern="0" dirty="0" smtClean="0">
                <a:solidFill>
                  <a:srgbClr val="000000"/>
                </a:solidFill>
                <a:latin typeface="Times New Roman" panose="02020603050405020304" pitchFamily="65" charset="-122"/>
                <a:ea typeface="宋体" panose="02010600030101010101" pitchFamily="2" charset="-122"/>
              </a:rPr>
              <a:t>入为相王府属,时姚崇兼府长史,尝曰:“韦子识远文详,吾恨晚得之。”六迁司农少卿。</a:t>
            </a:r>
            <a:r>
              <a:rPr lang="zh-CN" altLang="en-US" sz="1530" u="sng" kern="0" dirty="0" smtClean="0">
                <a:solidFill>
                  <a:srgbClr val="000000"/>
                </a:solidFill>
                <a:latin typeface="Times New Roman" panose="02020603050405020304" pitchFamily="65" charset="-122"/>
                <a:ea typeface="宋体" panose="02010600030101010101" pitchFamily="2" charset="-122"/>
              </a:rPr>
              <a:t>忤</a:t>
            </a:r>
            <a:r>
              <a:rPr lang="zh-CN" altLang="en-US" sz="1530" kern="0" dirty="0" smtClean="0">
                <a:solidFill>
                  <a:srgbClr val="000000"/>
                </a:solidFill>
                <a:latin typeface="Times New Roman" panose="02020603050405020304" pitchFamily="65" charset="-122"/>
                <a:ea typeface="宋体" panose="02010600030101010101" pitchFamily="2" charset="-122"/>
              </a:rPr>
              <a:t>宗</a:t>
            </a:r>
            <a:br/>
            <a:r>
              <a:rPr lang="zh-CN" altLang="en-US" sz="1530" kern="0" dirty="0" smtClean="0">
                <a:solidFill>
                  <a:srgbClr val="000000"/>
                </a:solidFill>
                <a:latin typeface="Times New Roman" panose="02020603050405020304" pitchFamily="65" charset="-122"/>
                <a:ea typeface="宋体" panose="02010600030101010101" pitchFamily="2" charset="-122"/>
              </a:rPr>
              <a:t>楚客,出为贝州刺史。睿宗立,徙太府,兼通事舍人。景云初,作金仙等观,凑谏,以为:“方农月兴</a:t>
            </a:r>
            <a:br/>
            <a:r>
              <a:rPr lang="zh-CN" altLang="en-US" sz="1530" kern="0" dirty="0" smtClean="0">
                <a:solidFill>
                  <a:srgbClr val="000000"/>
                </a:solidFill>
                <a:latin typeface="Times New Roman" panose="02020603050405020304" pitchFamily="65" charset="-122"/>
                <a:ea typeface="宋体" panose="02010600030101010101" pitchFamily="2" charset="-122"/>
              </a:rPr>
              <a:t>功,虽赀出公主,然高直售庸,则农人舍耕取顾,趋末弃本,恐天下有受其饥者。”不听。凑执争,</a:t>
            </a:r>
            <a:br/>
            <a:r>
              <a:rPr lang="zh-CN" altLang="en-US" sz="1530" kern="0" dirty="0" smtClean="0">
                <a:solidFill>
                  <a:srgbClr val="000000"/>
                </a:solidFill>
                <a:latin typeface="Times New Roman" panose="02020603050405020304" pitchFamily="65" charset="-122"/>
                <a:ea typeface="宋体" panose="02010600030101010101" pitchFamily="2" charset="-122"/>
              </a:rPr>
              <a:t>以“万物生育,草木昆蚑伤伐甚多,非仁圣本意”。帝诏外详议。中书令崔湜、侍中岑羲曰:</a:t>
            </a:r>
            <a:br/>
            <a:r>
              <a:rPr lang="zh-CN" altLang="en-US" sz="1530" kern="0" dirty="0" smtClean="0">
                <a:solidFill>
                  <a:srgbClr val="000000"/>
                </a:solidFill>
                <a:latin typeface="Times New Roman" panose="02020603050405020304" pitchFamily="65" charset="-122"/>
                <a:ea typeface="宋体" panose="02010600030101010101" pitchFamily="2" charset="-122"/>
              </a:rPr>
              <a:t>“公敢是耶?”凑曰:“</a:t>
            </a:r>
            <a:r>
              <a:rPr lang="zh-CN" altLang="en-US" sz="1530" u="sng" kern="0" dirty="0" smtClean="0">
                <a:solidFill>
                  <a:srgbClr val="000000"/>
                </a:solidFill>
                <a:latin typeface="Times New Roman" panose="02020603050405020304" pitchFamily="65" charset="-122"/>
                <a:ea typeface="宋体" panose="02010600030101010101" pitchFamily="2" charset="-122"/>
              </a:rPr>
              <a:t>食厚禄,死不敢顾,况圣世必无死乎?</a:t>
            </a:r>
            <a:r>
              <a:rPr lang="zh-CN" altLang="en-US" sz="1530" kern="0" dirty="0" smtClean="0">
                <a:solidFill>
                  <a:srgbClr val="000000"/>
                </a:solidFill>
                <a:latin typeface="Times New Roman" panose="02020603050405020304" pitchFamily="65" charset="-122"/>
                <a:ea typeface="宋体" panose="02010600030101010101" pitchFamily="2" charset="-122"/>
              </a:rPr>
              <a:t>”朝廷为减费万计。出为陕、汝、</a:t>
            </a:r>
            <a:br/>
            <a:r>
              <a:rPr lang="zh-CN" altLang="en-US" sz="1530" kern="0" dirty="0" smtClean="0">
                <a:solidFill>
                  <a:srgbClr val="000000"/>
                </a:solidFill>
                <a:latin typeface="Times New Roman" panose="02020603050405020304" pitchFamily="65" charset="-122"/>
                <a:ea typeface="宋体" panose="02010600030101010101" pitchFamily="2" charset="-122"/>
              </a:rPr>
              <a:t>岐三州刺史。开元初,欲建碑靖陵,凑以古园陵不立碑,又方旱不可兴工,谏而止。迁将作大</a:t>
            </a:r>
            <a:br/>
            <a:r>
              <a:rPr lang="zh-CN" altLang="en-US" sz="1530" kern="0" dirty="0" smtClean="0">
                <a:solidFill>
                  <a:srgbClr val="000000"/>
                </a:solidFill>
                <a:latin typeface="Times New Roman" panose="02020603050405020304" pitchFamily="65" charset="-122"/>
                <a:ea typeface="宋体" panose="02010600030101010101" pitchFamily="2" charset="-122"/>
              </a:rPr>
              <a:t>匠。诏复孝敬皇帝庙号义宗,凑谏曰:“传云:‘必也正名。’礼:祖有功,宗有德,其庙百世不</a:t>
            </a:r>
            <a:br/>
            <a:r>
              <a:rPr lang="zh-CN" altLang="en-US" sz="1530" kern="0" dirty="0" smtClean="0">
                <a:solidFill>
                  <a:srgbClr val="000000"/>
                </a:solidFill>
                <a:latin typeface="Times New Roman" panose="02020603050405020304" pitchFamily="65" charset="-122"/>
                <a:ea typeface="宋体" panose="02010600030101010101" pitchFamily="2" charset="-122"/>
              </a:rPr>
              <a:t>毁。历代称宗者,皆方制海内,德泽可尊,列于昭穆,是谓不毁。孝敬皇帝未尝</a:t>
            </a:r>
            <a:r>
              <a:rPr lang="zh-CN" altLang="en-US" sz="1530" u="sng" kern="0" dirty="0" smtClean="0">
                <a:solidFill>
                  <a:srgbClr val="000000"/>
                </a:solidFill>
                <a:latin typeface="Times New Roman" panose="02020603050405020304" pitchFamily="65" charset="-122"/>
                <a:ea typeface="宋体" panose="02010600030101010101" pitchFamily="2" charset="-122"/>
              </a:rPr>
              <a:t>南面</a:t>
            </a:r>
            <a:r>
              <a:rPr lang="zh-CN" altLang="en-US" sz="1530" kern="0" dirty="0" smtClean="0">
                <a:solidFill>
                  <a:srgbClr val="000000"/>
                </a:solidFill>
                <a:latin typeface="Times New Roman" panose="02020603050405020304" pitchFamily="65" charset="-122"/>
                <a:ea typeface="宋体" panose="02010600030101010101" pitchFamily="2" charset="-122"/>
              </a:rPr>
              <a:t>,且别立寝庙,</a:t>
            </a:r>
            <a:br/>
            <a:r>
              <a:rPr lang="zh-CN" altLang="en-US" sz="1530" kern="0" dirty="0" smtClean="0">
                <a:solidFill>
                  <a:srgbClr val="000000"/>
                </a:solidFill>
                <a:latin typeface="Times New Roman" panose="02020603050405020304" pitchFamily="65" charset="-122"/>
                <a:ea typeface="宋体" panose="02010600030101010101" pitchFamily="2" charset="-122"/>
              </a:rPr>
              <a:t>无称宗之义。”遂罢。迁右卫大将军,玄宗谓曰:“</a:t>
            </a:r>
            <a:r>
              <a:rPr lang="zh-CN" altLang="en-US" sz="1530" u="sng" kern="0" dirty="0" smtClean="0">
                <a:solidFill>
                  <a:srgbClr val="000000"/>
                </a:solidFill>
                <a:latin typeface="Times New Roman" panose="02020603050405020304" pitchFamily="65" charset="-122"/>
                <a:ea typeface="宋体" panose="02010600030101010101" pitchFamily="2" charset="-122"/>
              </a:rPr>
              <a:t>故事</a:t>
            </a:r>
            <a:r>
              <a:rPr lang="zh-CN" altLang="en-US" sz="1530" kern="0" dirty="0" smtClean="0">
                <a:solidFill>
                  <a:srgbClr val="000000"/>
                </a:solidFill>
                <a:latin typeface="Times New Roman" panose="02020603050405020304" pitchFamily="65" charset="-122"/>
                <a:ea typeface="宋体" panose="02010600030101010101" pitchFamily="2" charset="-122"/>
              </a:rPr>
              <a:t>,诸卫大将军与尚书更为之,</a:t>
            </a:r>
            <a:r>
              <a:rPr lang="zh-CN" altLang="en-US" sz="1530" u="sng" kern="0" dirty="0" smtClean="0">
                <a:solidFill>
                  <a:srgbClr val="000000"/>
                </a:solidFill>
                <a:latin typeface="Times New Roman" panose="02020603050405020304" pitchFamily="65" charset="-122"/>
                <a:ea typeface="宋体" panose="02010600030101010101" pitchFamily="2" charset="-122"/>
              </a:rPr>
              <a:t>近时职轻,</a:t>
            </a:r>
            <a:br/>
            <a:r>
              <a:rPr lang="zh-CN" altLang="en-US" sz="1530" u="sng" kern="0" dirty="0" smtClean="0">
                <a:solidFill>
                  <a:srgbClr val="000000"/>
                </a:solidFill>
                <a:latin typeface="Times New Roman" panose="02020603050405020304" pitchFamily="65" charset="-122"/>
                <a:ea typeface="宋体" panose="02010600030101010101" pitchFamily="2" charset="-122"/>
              </a:rPr>
              <a:t>故用卿以重此官,其毋辞!</a:t>
            </a:r>
            <a:r>
              <a:rPr lang="zh-CN" altLang="en-US" sz="1530" kern="0" dirty="0" smtClean="0">
                <a:solidFill>
                  <a:srgbClr val="000000"/>
                </a:solidFill>
                <a:latin typeface="Times New Roman" panose="02020603050405020304" pitchFamily="65" charset="-122"/>
                <a:ea typeface="宋体" panose="02010600030101010101" pitchFamily="2" charset="-122"/>
              </a:rPr>
              <a:t>”寻徙河南尹,封彭城郡公。会洛阳主簿王钧以赇抵死,诏曰:“两台</a:t>
            </a:r>
            <a:br/>
            <a:r>
              <a:rPr lang="zh-CN" altLang="en-US" sz="1530" kern="0" dirty="0" smtClean="0">
                <a:solidFill>
                  <a:srgbClr val="000000"/>
                </a:solidFill>
                <a:latin typeface="Times New Roman" panose="02020603050405020304" pitchFamily="65" charset="-122"/>
                <a:ea typeface="宋体" panose="02010600030101010101" pitchFamily="2" charset="-122"/>
              </a:rPr>
              <a:t>御史、河南尹纵吏侵渔,《</a:t>
            </a:r>
            <a:r>
              <a:rPr lang="zh-CN" altLang="en-US" sz="1530" u="sng" kern="0" dirty="0" smtClean="0">
                <a:solidFill>
                  <a:srgbClr val="000000"/>
                </a:solidFill>
                <a:latin typeface="Times New Roman" panose="02020603050405020304" pitchFamily="65" charset="-122"/>
                <a:ea typeface="宋体" panose="02010600030101010101" pitchFamily="2" charset="-122"/>
              </a:rPr>
              <a:t>春秋</a:t>
            </a:r>
            <a:r>
              <a:rPr lang="zh-CN" altLang="en-US" sz="1530" kern="0" dirty="0" smtClean="0">
                <a:solidFill>
                  <a:srgbClr val="000000"/>
                </a:solidFill>
                <a:latin typeface="Times New Roman" panose="02020603050405020304" pitchFamily="65" charset="-122"/>
                <a:ea typeface="宋体" panose="02010600030101010101" pitchFamily="2" charset="-122"/>
              </a:rPr>
              <a:t>》重责帅,其出凑曹州刺史,侍御史张洽通州司马。”久之,迁</a:t>
            </a:r>
            <a:endParaRPr lang="zh-CN" altLang="en-US"/>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太原尹,兼北都军器监,边备修举,诏赐时服劳勉之。及病,遣上医临治。卒,年六十五。</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(节选自《新唐书·韦凑传》)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1.对下列句子中加点的词的解释,不正确的一项是(3分)(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A.罢仁寿令,豪纵,</a:t>
            </a:r>
            <a:r>
              <a:rPr lang="zh-CN" altLang="en-US" sz="1530" u="sng" kern="0" dirty="0" smtClean="0">
                <a:solidFill>
                  <a:srgbClr val="000000"/>
                </a:solidFill>
                <a:latin typeface="Times New Roman" panose="02020603050405020304" pitchFamily="65" charset="-122"/>
                <a:ea typeface="宋体" panose="02010600030101010101" pitchFamily="2" charset="-122"/>
              </a:rPr>
              <a:t>数</a:t>
            </a:r>
            <a:r>
              <a:rPr lang="zh-CN" altLang="en-US" sz="1530" kern="0" dirty="0" smtClean="0">
                <a:solidFill>
                  <a:srgbClr val="000000"/>
                </a:solidFill>
                <a:latin typeface="Times New Roman" panose="02020603050405020304" pitchFamily="65" charset="-122"/>
                <a:ea typeface="宋体" panose="02010600030101010101" pitchFamily="2" charset="-122"/>
              </a:rPr>
              <a:t>犯法　　　　　　数:屡次。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B.交通贵戚,吏莫敢</a:t>
            </a:r>
            <a:r>
              <a:rPr lang="zh-CN" altLang="en-US" sz="1530" u="sng" kern="0" dirty="0" smtClean="0">
                <a:solidFill>
                  <a:srgbClr val="000000"/>
                </a:solidFill>
                <a:latin typeface="Times New Roman" panose="02020603050405020304" pitchFamily="65" charset="-122"/>
                <a:ea typeface="宋体" panose="02010600030101010101" pitchFamily="2" charset="-122"/>
              </a:rPr>
              <a:t>绳</a:t>
            </a:r>
            <a:r>
              <a:rPr lang="zh-CN" altLang="en-US" sz="1530" kern="0" dirty="0" smtClean="0">
                <a:solidFill>
                  <a:srgbClr val="000000"/>
                </a:solidFill>
                <a:latin typeface="Times New Roman" panose="02020603050405020304" pitchFamily="65" charset="-122"/>
                <a:ea typeface="宋体" panose="02010600030101010101" pitchFamily="2" charset="-122"/>
              </a:rPr>
              <a:t>　　绳:制裁。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C.凑按治,杖杀之,远近称</a:t>
            </a:r>
            <a:r>
              <a:rPr lang="zh-CN" altLang="en-US" sz="1530" u="sng" kern="0" dirty="0" smtClean="0">
                <a:solidFill>
                  <a:srgbClr val="000000"/>
                </a:solidFill>
                <a:latin typeface="Times New Roman" panose="02020603050405020304" pitchFamily="65" charset="-122"/>
                <a:ea typeface="宋体" panose="02010600030101010101" pitchFamily="2" charset="-122"/>
              </a:rPr>
              <a:t>伏</a:t>
            </a:r>
            <a:r>
              <a:rPr lang="zh-CN" altLang="en-US" sz="1530" kern="0" dirty="0" smtClean="0">
                <a:solidFill>
                  <a:srgbClr val="000000"/>
                </a:solidFill>
                <a:latin typeface="Times New Roman" panose="02020603050405020304" pitchFamily="65" charset="-122"/>
                <a:ea typeface="宋体" panose="02010600030101010101" pitchFamily="2" charset="-122"/>
              </a:rPr>
              <a:t>　　伏:认罪。</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a:t>
            </a:r>
            <a:r>
              <a:rPr lang="zh-CN" altLang="en-US" sz="1530" u="sng" kern="0" dirty="0" smtClean="0">
                <a:solidFill>
                  <a:srgbClr val="000000"/>
                </a:solidFill>
                <a:latin typeface="Times New Roman" panose="02020603050405020304" pitchFamily="65" charset="-122"/>
                <a:ea typeface="宋体" panose="02010600030101010101" pitchFamily="2" charset="-122"/>
              </a:rPr>
              <a:t>忤</a:t>
            </a:r>
            <a:r>
              <a:rPr lang="zh-CN" altLang="en-US" sz="1530" kern="0" dirty="0" smtClean="0">
                <a:solidFill>
                  <a:srgbClr val="000000"/>
                </a:solidFill>
                <a:latin typeface="Times New Roman" panose="02020603050405020304" pitchFamily="65" charset="-122"/>
                <a:ea typeface="宋体" panose="02010600030101010101" pitchFamily="2" charset="-122"/>
              </a:rPr>
              <a:t>宗楚客,出为贝州刺史　　忤:触犯。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2.下列对文中相关内容的解说,不正确的一项是(3分)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A.“解褐”指脱去平民穿着的粗布衣服,换上官员服饰,比喻开始进入仕途。</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B.“南面”指担任大臣,因为古代坐北朝南为尊位,大臣朝见天子时立于南面。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C.“故事”有多种含义,也指一种文学体裁,文中用以表示旧日的典章制度。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D.《春秋》是儒家的经典,叙事简要,深寓褒贬,是我国现存最早的编年体史书。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A.韦凑富有胆识,深受长官好评。任扬州法曹时,孟神爽触犯法令,勾结权要,韦凑果断处置,依</a:t>
            </a: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天水太守。天水郡和蜀国相邻,常被蜀军侵犯掠夺,人口减少,盗贼四起,鲁芝竭力镇守防卫,改</a:t>
            </a:r>
            <a:br/>
            <a:r>
              <a:rPr lang="zh-CN" altLang="en-US" sz="1530" kern="0" dirty="0" smtClean="0">
                <a:solidFill>
                  <a:srgbClr val="000000"/>
                </a:solidFill>
                <a:latin typeface="Times New Roman" panose="02020603050405020304" pitchFamily="65" charset="-122"/>
                <a:ea typeface="宋体" panose="02010600030101010101" pitchFamily="2" charset="-122"/>
              </a:rPr>
              <a:t>造城市,几年的时间,被掠夺的土地都被收复了。又调任广平太守。天水各族百姓都非常仰慕</a:t>
            </a:r>
            <a:br/>
            <a:r>
              <a:rPr lang="zh-CN" altLang="en-US" sz="1530" kern="0" dirty="0" smtClean="0">
                <a:solidFill>
                  <a:srgbClr val="000000"/>
                </a:solidFill>
                <a:latin typeface="Times New Roman" panose="02020603050405020304" pitchFamily="65" charset="-122"/>
                <a:ea typeface="宋体" panose="02010600030101010101" pitchFamily="2" charset="-122"/>
              </a:rPr>
              <a:t>他的美德,老人和小孩到朝廷上书,请求留下鲁芝。魏明帝答应了这一请求。曹爽辅政的时候,</a:t>
            </a:r>
            <a:br/>
            <a:r>
              <a:rPr lang="zh-CN" altLang="en-US" sz="1530" kern="0" dirty="0" smtClean="0">
                <a:solidFill>
                  <a:srgbClr val="000000"/>
                </a:solidFill>
                <a:latin typeface="Times New Roman" panose="02020603050405020304" pitchFamily="65" charset="-122"/>
                <a:ea typeface="宋体" panose="02010600030101010101" pitchFamily="2" charset="-122"/>
              </a:rPr>
              <a:t>鲁芝被授任司马。鲁芝多次提出正直的言论和绝妙的计策,曹爽却不采纳。等到宣帝起兵要</a:t>
            </a:r>
            <a:br/>
            <a:r>
              <a:rPr lang="zh-CN" altLang="en-US" sz="1530" kern="0" dirty="0" smtClean="0">
                <a:solidFill>
                  <a:srgbClr val="000000"/>
                </a:solidFill>
                <a:latin typeface="Times New Roman" panose="02020603050405020304" pitchFamily="65" charset="-122"/>
                <a:ea typeface="宋体" panose="02010600030101010101" pitchFamily="2" charset="-122"/>
              </a:rPr>
              <a:t>杀曹爽的时候,鲁芝率领他的手下攻门闯关,赶赴曹爽处,劝诫曹爽说:“先生您处在伊尹、周</a:t>
            </a:r>
            <a:br/>
            <a:r>
              <a:rPr lang="zh-CN" altLang="en-US" sz="1530" kern="0" dirty="0" smtClean="0">
                <a:solidFill>
                  <a:srgbClr val="000000"/>
                </a:solidFill>
                <a:latin typeface="Times New Roman" panose="02020603050405020304" pitchFamily="65" charset="-122"/>
                <a:ea typeface="宋体" panose="02010600030101010101" pitchFamily="2" charset="-122"/>
              </a:rPr>
              <a:t>公的高位,一旦因为获罪被罢免,(就像李斯一样)即使想牵黄犬,也不可能再做到了。如果挟制</a:t>
            </a:r>
            <a:br/>
            <a:r>
              <a:rPr lang="zh-CN" altLang="en-US" sz="1530" kern="0" dirty="0" smtClean="0">
                <a:solidFill>
                  <a:srgbClr val="000000"/>
                </a:solidFill>
                <a:latin typeface="Times New Roman" panose="02020603050405020304" pitchFamily="65" charset="-122"/>
                <a:ea typeface="宋体" panose="02010600030101010101" pitchFamily="2" charset="-122"/>
              </a:rPr>
              <a:t>天子保住许昌,依仗帝王的威势,发文书征调四方兵马,谁敢不听从您呢?如果放弃这些离去,(那</a:t>
            </a:r>
            <a:br/>
            <a:r>
              <a:rPr lang="zh-CN" altLang="en-US" sz="1530" kern="0" dirty="0" smtClean="0">
                <a:solidFill>
                  <a:srgbClr val="000000"/>
                </a:solidFill>
                <a:latin typeface="Times New Roman" panose="02020603050405020304" pitchFamily="65" charset="-122"/>
                <a:ea typeface="宋体" panose="02010600030101010101" pitchFamily="2" charset="-122"/>
              </a:rPr>
              <a:t>就是)想要前往东市被杀头,难道不令人痛惜吗?”曹爽懦弱又糊涂,没有听取鲁芝的意见,于是</a:t>
            </a:r>
            <a:br/>
            <a:r>
              <a:rPr lang="zh-CN" altLang="en-US" sz="1530" kern="0" dirty="0" smtClean="0">
                <a:solidFill>
                  <a:srgbClr val="000000"/>
                </a:solidFill>
                <a:latin typeface="Times New Roman" panose="02020603050405020304" pitchFamily="65" charset="-122"/>
                <a:ea typeface="宋体" panose="02010600030101010101" pitchFamily="2" charset="-122"/>
              </a:rPr>
              <a:t>束手就擒被杀。鲁芝因曹爽而被捕入狱,论罪当死,但他不争辩曲直,不苟且求取赦免。宣帝赞</a:t>
            </a:r>
            <a:br/>
            <a:r>
              <a:rPr lang="zh-CN" altLang="en-US" sz="1530" kern="0" dirty="0" smtClean="0">
                <a:solidFill>
                  <a:srgbClr val="000000"/>
                </a:solidFill>
                <a:latin typeface="Times New Roman" panose="02020603050405020304" pitchFamily="65" charset="-122"/>
                <a:ea typeface="宋体" panose="02010600030101010101" pitchFamily="2" charset="-122"/>
              </a:rPr>
              <a:t>许他,于是赦免而不杀他。不久被起用为并州刺史。诸葛诞凭借寿春起兵反叛,魏帝出征,鲁芝</a:t>
            </a:r>
            <a:br/>
            <a:r>
              <a:rPr lang="zh-CN" altLang="en-US" sz="1530" kern="0" dirty="0" smtClean="0">
                <a:solidFill>
                  <a:srgbClr val="000000"/>
                </a:solidFill>
                <a:latin typeface="Times New Roman" panose="02020603050405020304" pitchFamily="65" charset="-122"/>
                <a:ea typeface="宋体" panose="02010600030101010101" pitchFamily="2" charset="-122"/>
              </a:rPr>
              <a:t>率领荆州文武官兵作为先锋。诸葛诞叛乱被平定以后,鲁芝升任大尚书,掌管刑狱审理。武帝</a:t>
            </a:r>
            <a:br/>
            <a:r>
              <a:rPr lang="zh-CN" altLang="en-US" sz="1530" kern="0" dirty="0" smtClean="0">
                <a:solidFill>
                  <a:srgbClr val="000000"/>
                </a:solidFill>
                <a:latin typeface="Times New Roman" panose="02020603050405020304" pitchFamily="65" charset="-122"/>
                <a:ea typeface="宋体" panose="02010600030101010101" pitchFamily="2" charset="-122"/>
              </a:rPr>
              <a:t>登基后,鲁芝调任镇东将军,升爵为侯。皇上因为鲁芝清廉忠诚行为端正,一向没有私宅,让士</a:t>
            </a:r>
            <a:br/>
            <a:r>
              <a:rPr lang="zh-CN" altLang="en-US" sz="1530" kern="0" dirty="0" smtClean="0">
                <a:solidFill>
                  <a:srgbClr val="000000"/>
                </a:solidFill>
                <a:latin typeface="Times New Roman" panose="02020603050405020304" pitchFamily="65" charset="-122"/>
                <a:ea typeface="宋体" panose="02010600030101010101" pitchFamily="2" charset="-122"/>
              </a:rPr>
              <a:t>兵为他建造五十间房屋。鲁芝因年已七十,告老退休,章表上奏了十多次,于是被征召为光禄大</a:t>
            </a:r>
            <a:br/>
            <a:r>
              <a:rPr lang="zh-CN" altLang="en-US" sz="1530" kern="0" dirty="0" smtClean="0">
                <a:solidFill>
                  <a:srgbClr val="000000"/>
                </a:solidFill>
                <a:latin typeface="Times New Roman" panose="02020603050405020304" pitchFamily="65" charset="-122"/>
                <a:ea typeface="宋体" panose="02010600030101010101" pitchFamily="2" charset="-122"/>
              </a:rPr>
              <a:t>夫,加官特进,配给吏卒,门前像官署一样设置木栅。羊祜为车骑将军,于是要把自己的位置让</a:t>
            </a:r>
            <a:endParaRPr lang="zh-CN" altLang="en-US"/>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法杖杀;入为相王府属吏,上司遗憾与他相见太晚。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B.韦凑参议朝政,敢于据理力争。景云初年,朝廷议建金仙观,他认为农事季节,建观必使农民</a:t>
            </a:r>
            <a:br/>
            <a:r>
              <a:rPr lang="zh-CN" altLang="en-US" sz="1530" kern="0" dirty="0" smtClean="0">
                <a:solidFill>
                  <a:srgbClr val="000000"/>
                </a:solidFill>
                <a:latin typeface="Times New Roman" panose="02020603050405020304" pitchFamily="65" charset="-122"/>
                <a:ea typeface="宋体" panose="02010600030101010101" pitchFamily="2" charset="-122"/>
              </a:rPr>
              <a:t>抛弃耕作;皇上不听从,他又会同其他官员一同谏诤。</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C.韦凑学识渊博,善于以古证今。开元初年,朝廷议在靖陵建碑,他上奏说明古代园陵不立碑;</a:t>
            </a:r>
            <a:br/>
            <a:r>
              <a:rPr lang="zh-CN" altLang="en-US" sz="1530" kern="0" dirty="0" smtClean="0">
                <a:solidFill>
                  <a:srgbClr val="000000"/>
                </a:solidFill>
                <a:latin typeface="Times New Roman" panose="02020603050405020304" pitchFamily="65" charset="-122"/>
                <a:ea typeface="宋体" panose="02010600030101010101" pitchFamily="2" charset="-122"/>
              </a:rPr>
              <a:t>议论孝敬皇帝庙号时,他又引经据典说不可称“宗”。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D.韦凑因受株连,遭到皇上责罚。在河南尹任上,部属洛阳主簿王钧犯事,皇上认为韦凑放纵属</a:t>
            </a:r>
            <a:br/>
            <a:r>
              <a:rPr lang="zh-CN" altLang="en-US" sz="1530" kern="0" dirty="0" smtClean="0">
                <a:solidFill>
                  <a:srgbClr val="000000"/>
                </a:solidFill>
                <a:latin typeface="Times New Roman" panose="02020603050405020304" pitchFamily="65" charset="-122"/>
                <a:ea typeface="宋体" panose="02010600030101010101" pitchFamily="2" charset="-122"/>
              </a:rPr>
              <a:t>吏侵吞牟利,理应负责,于是将韦凑降职为曹州刺史。</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(1)食厚禄,死不敢顾,况圣世必无死乎?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(2)近时职轻,故用卿以重此官,其毋辞!</a:t>
            </a:r>
            <a:endParaRPr lang="zh-CN" altLang="en-US"/>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伏:佩服,信服。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“南面”指坐北朝南之位。古代天子、诸侯、卿大夫理政时皆南向坐,因此称居</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帝王之位或其他尊位为“南面”。文中是说孝敬皇帝生前并没有称帝。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“他又会同其他官员一同谏诤”不正确。中书令、侍中两人只是问韦凑“公敢</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是耶”,他们没有参与谏诤行动。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4.答案　(1)吃着丰厚的俸禄,连死都不敢顾惜,更何况圣明时代肯定不会死人呢?(译出大意给2</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分;“厚禄”“顾”“必”三处,每译对一处给1分)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(2)近期职权较轻,所以任用你以加重这一官位,还是不要推辞吧!(译出大意给3分;“重”</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“毋”两处,每译对一处给1分)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(1)厚禄:丰厚的俸禄。顾:顾惜。必:肯定。死:死人。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(2)重:动词,加重。毋:不要。其:表示祈使语气。</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[参考译文]</a:t>
            </a:r>
            <a:endParaRPr lang="zh-CN" altLang="en-US" b="1"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韦凑,字彦宗,是京兆万年人。永淳初年,脱去粗布衣服开始做婺州参军。后调任资州司兵,观</a:t>
            </a:r>
            <a:endParaRPr lang="zh-CN" altLang="en-US" dirty="0"/>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察使房昶认为他有才华,向朝廷表奏,升任扬州法曹。扬州人孟神爽被罢免仁寿令,逞强放纵,</a:t>
            </a:r>
            <a:br/>
            <a:r>
              <a:rPr lang="zh-CN" altLang="en-US" sz="1530" kern="0" dirty="0" smtClean="0">
                <a:solidFill>
                  <a:srgbClr val="000000"/>
                </a:solidFill>
                <a:latin typeface="Times New Roman" panose="02020603050405020304" pitchFamily="65" charset="-122"/>
                <a:ea typeface="宋体" panose="02010600030101010101" pitchFamily="2" charset="-122"/>
              </a:rPr>
              <a:t>屡次触犯法令,和皇帝的内外亲戚往来勾结,官员们不敢制裁他。韦凑依照法律治罪,杖刑杀死</a:t>
            </a:r>
            <a:br/>
            <a:r>
              <a:rPr lang="zh-CN" altLang="en-US" sz="1530" kern="0" dirty="0" smtClean="0">
                <a:solidFill>
                  <a:srgbClr val="000000"/>
                </a:solidFill>
                <a:latin typeface="Times New Roman" panose="02020603050405020304" pitchFamily="65" charset="-122"/>
                <a:ea typeface="宋体" panose="02010600030101010101" pitchFamily="2" charset="-122"/>
              </a:rPr>
              <a:t>了他,远近之人都称道敬服。韦凑入朝做相王府的属官,当时姚崇兼任相王府长史,曾说:“韦</a:t>
            </a:r>
            <a:br/>
            <a:r>
              <a:rPr lang="zh-CN" altLang="en-US" sz="1530" kern="0" dirty="0" smtClean="0">
                <a:solidFill>
                  <a:srgbClr val="000000"/>
                </a:solidFill>
                <a:latin typeface="Times New Roman" panose="02020603050405020304" pitchFamily="65" charset="-122"/>
                <a:ea typeface="宋体" panose="02010600030101010101" pitchFamily="2" charset="-122"/>
              </a:rPr>
              <a:t>子见识卓远,外表庄重,我很遗憾这么晚见到他。”六次提拔,他做了司农少卿。韦凑触犯了宗</a:t>
            </a:r>
            <a:br/>
            <a:r>
              <a:rPr lang="zh-CN" altLang="en-US" sz="1530" kern="0" dirty="0" smtClean="0">
                <a:solidFill>
                  <a:srgbClr val="000000"/>
                </a:solidFill>
                <a:latin typeface="Times New Roman" panose="02020603050405020304" pitchFamily="65" charset="-122"/>
                <a:ea typeface="宋体" panose="02010600030101010101" pitchFamily="2" charset="-122"/>
              </a:rPr>
              <a:t>楚客,外放为贝州刺史。睿宗登上帝位,调任他到太府任职,兼任通事舍人。景云初年,朝廷要</a:t>
            </a:r>
            <a:br/>
            <a:r>
              <a:rPr lang="zh-CN" altLang="en-US" sz="1530" kern="0" dirty="0" smtClean="0">
                <a:solidFill>
                  <a:srgbClr val="000000"/>
                </a:solidFill>
                <a:latin typeface="Times New Roman" panose="02020603050405020304" pitchFamily="65" charset="-122"/>
                <a:ea typeface="宋体" panose="02010600030101010101" pitchFamily="2" charset="-122"/>
              </a:rPr>
              <a:t>建造金仙等观,韦凑进谏,他认为:“赶在农忙之季动工,虽然钱财从公主那里支出,但是用高的</a:t>
            </a:r>
            <a:br/>
            <a:r>
              <a:rPr lang="zh-CN" altLang="en-US" sz="1530" kern="0" dirty="0" smtClean="0">
                <a:solidFill>
                  <a:srgbClr val="000000"/>
                </a:solidFill>
                <a:latin typeface="Times New Roman" panose="02020603050405020304" pitchFamily="65" charset="-122"/>
                <a:ea typeface="宋体" panose="02010600030101010101" pitchFamily="2" charset="-122"/>
              </a:rPr>
              <a:t>报酬招用劳动力,那么农民就会放弃耕作,考虑来干活,这样是舍本逐末,恐怕天下就会有挨饿</a:t>
            </a:r>
            <a:br/>
            <a:r>
              <a:rPr lang="zh-CN" altLang="en-US" sz="1530" kern="0" dirty="0" smtClean="0">
                <a:solidFill>
                  <a:srgbClr val="000000"/>
                </a:solidFill>
                <a:latin typeface="Times New Roman" panose="02020603050405020304" pitchFamily="65" charset="-122"/>
                <a:ea typeface="宋体" panose="02010600030101010101" pitchFamily="2" charset="-122"/>
              </a:rPr>
              <a:t>的人了。”皇帝不听他的意见。韦凑坚持力争,认为“在万物生长时节建造金仙观,必定使草</a:t>
            </a:r>
            <a:br/>
            <a:r>
              <a:rPr lang="zh-CN" altLang="en-US" sz="1530" kern="0" dirty="0" smtClean="0">
                <a:solidFill>
                  <a:srgbClr val="000000"/>
                </a:solidFill>
                <a:latin typeface="Times New Roman" panose="02020603050405020304" pitchFamily="65" charset="-122"/>
                <a:ea typeface="宋体" panose="02010600030101010101" pitchFamily="2" charset="-122"/>
              </a:rPr>
              <a:t>木昆虫动物受到的伤害增多,这不是仁慈的圣上的本意”。皇帝下诏以后再议。中书令崔</a:t>
            </a:r>
            <a:br/>
            <a:r>
              <a:rPr lang="zh-CN" altLang="en-US" sz="1530" kern="0" dirty="0" smtClean="0">
                <a:solidFill>
                  <a:srgbClr val="000000"/>
                </a:solidFill>
                <a:latin typeface="Times New Roman" panose="02020603050405020304" pitchFamily="65" charset="-122"/>
                <a:ea typeface="宋体" panose="02010600030101010101" pitchFamily="2" charset="-122"/>
              </a:rPr>
              <a:t>湜、侍中岑羲问:“你怎么敢这样做?”韦凑说:“吃着丰厚的俸禄,连死都不敢顾惜,更何况圣</a:t>
            </a:r>
            <a:br/>
            <a:r>
              <a:rPr lang="zh-CN" altLang="en-US" sz="1530" kern="0" dirty="0" smtClean="0">
                <a:solidFill>
                  <a:srgbClr val="000000"/>
                </a:solidFill>
                <a:latin typeface="Times New Roman" panose="02020603050405020304" pitchFamily="65" charset="-122"/>
                <a:ea typeface="宋体" panose="02010600030101010101" pitchFamily="2" charset="-122"/>
              </a:rPr>
              <a:t>明时代肯定不会死人呢?”朝廷因此减去的费用以万计。韦凑外调做陕、汝、岐三州刺史。</a:t>
            </a:r>
            <a:br/>
            <a:r>
              <a:rPr lang="zh-CN" altLang="en-US" sz="1530" kern="0" dirty="0" smtClean="0">
                <a:solidFill>
                  <a:srgbClr val="000000"/>
                </a:solidFill>
                <a:latin typeface="Times New Roman" panose="02020603050405020304" pitchFamily="65" charset="-122"/>
                <a:ea typeface="宋体" panose="02010600030101010101" pitchFamily="2" charset="-122"/>
              </a:rPr>
              <a:t>开元初年,朝廷想在靖陵建碑,韦凑认为古代园陵不建碑,加上正值旱灾不可动工,他向朝廷进</a:t>
            </a:r>
            <a:br/>
            <a:r>
              <a:rPr lang="zh-CN" altLang="en-US" sz="1530" kern="0" dirty="0" smtClean="0">
                <a:solidFill>
                  <a:srgbClr val="000000"/>
                </a:solidFill>
                <a:latin typeface="Times New Roman" panose="02020603050405020304" pitchFamily="65" charset="-122"/>
                <a:ea typeface="宋体" panose="02010600030101010101" pitchFamily="2" charset="-122"/>
              </a:rPr>
              <a:t>谏,建碑的计划就废止了。韦凑升任将作大匠。皇帝下诏立孝敬皇帝的庙号为义宗,韦凑进谏</a:t>
            </a:r>
            <a:br/>
            <a:r>
              <a:rPr lang="zh-CN" altLang="en-US" sz="1530" kern="0" dirty="0" smtClean="0">
                <a:solidFill>
                  <a:srgbClr val="000000"/>
                </a:solidFill>
                <a:latin typeface="Times New Roman" panose="02020603050405020304" pitchFamily="65" charset="-122"/>
                <a:ea typeface="宋体" panose="02010600030101010101" pitchFamily="2" charset="-122"/>
              </a:rPr>
              <a:t>说:“经书说‘必也正名。’礼记说:称为祖一定要有功业,称为宗一定要有德行,他们的宗庙</a:t>
            </a:r>
            <a:endParaRPr lang="zh-CN" altLang="en-US"/>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百年不毁。历代称为宗的帝王,都是法令可控制海内,德行恩泽值得尊崇,列位于祖先宗庙,这</a:t>
            </a:r>
            <a:br/>
            <a:r>
              <a:rPr lang="zh-CN" altLang="en-US" sz="1530" kern="0" dirty="0" smtClean="0">
                <a:solidFill>
                  <a:srgbClr val="000000"/>
                </a:solidFill>
                <a:latin typeface="Times New Roman" panose="02020603050405020304" pitchFamily="65" charset="-122"/>
                <a:ea typeface="宋体" panose="02010600030101010101" pitchFamily="2" charset="-122"/>
              </a:rPr>
              <a:t>就叫作不毁。孝敬皇帝没有登帝位,姑且另立寝宫,没有称为宗的道理。”皇帝就此作罢。韦</a:t>
            </a:r>
            <a:br/>
            <a:r>
              <a:rPr lang="zh-CN" altLang="en-US" sz="1530" kern="0" dirty="0" smtClean="0">
                <a:solidFill>
                  <a:srgbClr val="000000"/>
                </a:solidFill>
                <a:latin typeface="Times New Roman" panose="02020603050405020304" pitchFamily="65" charset="-122"/>
                <a:ea typeface="宋体" panose="02010600030101010101" pitchFamily="2" charset="-122"/>
              </a:rPr>
              <a:t>凑升任右卫大将军,玄宗对他说:“按以前惯例,诸卫大将军和尚书交替为官,近期职权较轻,所</a:t>
            </a:r>
            <a:br/>
            <a:r>
              <a:rPr lang="zh-CN" altLang="en-US" sz="1530" kern="0" dirty="0" smtClean="0">
                <a:solidFill>
                  <a:srgbClr val="000000"/>
                </a:solidFill>
                <a:latin typeface="Times New Roman" panose="02020603050405020304" pitchFamily="65" charset="-122"/>
                <a:ea typeface="宋体" panose="02010600030101010101" pitchFamily="2" charset="-122"/>
              </a:rPr>
              <a:t>以任用你以加重这一官位,还是不要推辞吧!”不久他调任河南尹,封为彭城郡公。碰上洛阳</a:t>
            </a:r>
            <a:br/>
            <a:r>
              <a:rPr lang="zh-CN" altLang="en-US" sz="1530" kern="0" dirty="0" smtClean="0">
                <a:solidFill>
                  <a:srgbClr val="000000"/>
                </a:solidFill>
                <a:latin typeface="Times New Roman" panose="02020603050405020304" pitchFamily="65" charset="-122"/>
                <a:ea typeface="宋体" panose="02010600030101010101" pitchFamily="2" charset="-122"/>
              </a:rPr>
              <a:t>主簿王钧行贿来抵偿死罪,皇帝下诏:“两台御史、河南尹放任属吏侵吞牟利,按《春秋》记载</a:t>
            </a:r>
            <a:br/>
            <a:r>
              <a:rPr lang="zh-CN" altLang="en-US" sz="1530" kern="0" dirty="0" smtClean="0">
                <a:solidFill>
                  <a:srgbClr val="000000"/>
                </a:solidFill>
                <a:latin typeface="Times New Roman" panose="02020603050405020304" pitchFamily="65" charset="-122"/>
                <a:ea typeface="宋体" panose="02010600030101010101" pitchFamily="2" charset="-122"/>
              </a:rPr>
              <a:t>要重责主帅,应该放逐韦凑做曹州刺史,放逐侍御史张洽做通州司马。”过了很久,韦凑升任太</a:t>
            </a:r>
            <a:br/>
            <a:r>
              <a:rPr lang="zh-CN" altLang="en-US" sz="1530" kern="0" dirty="0" smtClean="0">
                <a:solidFill>
                  <a:srgbClr val="000000"/>
                </a:solidFill>
                <a:latin typeface="Times New Roman" panose="02020603050405020304" pitchFamily="65" charset="-122"/>
                <a:ea typeface="宋体" panose="02010600030101010101" pitchFamily="2" charset="-122"/>
              </a:rPr>
              <a:t>原尹,兼任北都军器监,边境战备得到整治振兴,皇帝下诏赐给他时令衣服来慰劳勉励他。到韦</a:t>
            </a:r>
            <a:br/>
            <a:r>
              <a:rPr lang="zh-CN" altLang="en-US" sz="1530" kern="0" dirty="0" smtClean="0">
                <a:solidFill>
                  <a:srgbClr val="000000"/>
                </a:solidFill>
                <a:latin typeface="Times New Roman" panose="02020603050405020304" pitchFamily="65" charset="-122"/>
                <a:ea typeface="宋体" panose="02010600030101010101" pitchFamily="2" charset="-122"/>
              </a:rPr>
              <a:t>凑生病时,皇帝派御医去治疗。韦凑死,时年六十五。</a:t>
            </a:r>
            <a:endParaRPr lang="zh-CN" altLang="en-US"/>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九、(2013大纲全国,8—11)阅读下面的文言文,回答问题。(19分)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杜慧度,交阯人也。本属京兆。曾祖元,为宁浦太守,</a:t>
            </a:r>
            <a:r>
              <a:rPr lang="zh-CN" altLang="en-US" sz="1530" u="sng" kern="0" dirty="0" smtClean="0">
                <a:solidFill>
                  <a:srgbClr val="000000"/>
                </a:solidFill>
                <a:latin typeface="Times New Roman" panose="02020603050405020304" pitchFamily="65" charset="-122"/>
                <a:ea typeface="宋体" panose="02010600030101010101" pitchFamily="2" charset="-122"/>
              </a:rPr>
              <a:t>遂</a:t>
            </a:r>
            <a:r>
              <a:rPr lang="zh-CN" altLang="en-US" sz="1530" kern="0" dirty="0" smtClean="0">
                <a:solidFill>
                  <a:srgbClr val="000000"/>
                </a:solidFill>
                <a:latin typeface="Times New Roman" panose="02020603050405020304" pitchFamily="65" charset="-122"/>
                <a:ea typeface="宋体" panose="02010600030101010101" pitchFamily="2" charset="-122"/>
              </a:rPr>
              <a:t>居交阯。父瑗,字道言,仕州府为日南、</a:t>
            </a:r>
            <a:br/>
            <a:r>
              <a:rPr lang="zh-CN" altLang="en-US" sz="1530" kern="0" dirty="0" smtClean="0">
                <a:solidFill>
                  <a:srgbClr val="000000"/>
                </a:solidFill>
                <a:latin typeface="Times New Roman" panose="02020603050405020304" pitchFamily="65" charset="-122"/>
                <a:ea typeface="宋体" panose="02010600030101010101" pitchFamily="2" charset="-122"/>
              </a:rPr>
              <a:t>九德、交阯太守。初,九真太守李逊父子勇壮有权力,威制交土,闻刺史滕遯之当至,分遣二子</a:t>
            </a:r>
            <a:br/>
            <a:r>
              <a:rPr lang="zh-CN" altLang="en-US" sz="1530" kern="0" dirty="0" smtClean="0">
                <a:solidFill>
                  <a:srgbClr val="000000"/>
                </a:solidFill>
                <a:latin typeface="Times New Roman" panose="02020603050405020304" pitchFamily="65" charset="-122"/>
                <a:ea typeface="宋体" panose="02010600030101010101" pitchFamily="2" charset="-122"/>
              </a:rPr>
              <a:t>断</a:t>
            </a:r>
            <a:r>
              <a:rPr lang="zh-CN" altLang="en-US" sz="1530" u="sng" kern="0" dirty="0" smtClean="0">
                <a:solidFill>
                  <a:srgbClr val="000000"/>
                </a:solidFill>
                <a:latin typeface="Times New Roman" panose="02020603050405020304" pitchFamily="65" charset="-122"/>
                <a:ea typeface="宋体" panose="02010600030101010101" pitchFamily="2" charset="-122"/>
              </a:rPr>
              <a:t>遏</a:t>
            </a:r>
            <a:r>
              <a:rPr lang="zh-CN" altLang="en-US" sz="1530" kern="0" dirty="0" smtClean="0">
                <a:solidFill>
                  <a:srgbClr val="000000"/>
                </a:solidFill>
                <a:latin typeface="Times New Roman" panose="02020603050405020304" pitchFamily="65" charset="-122"/>
                <a:ea typeface="宋体" panose="02010600030101010101" pitchFamily="2" charset="-122"/>
              </a:rPr>
              <a:t>水陆津要,瑗收众斩逊,州境获宁。除龙骧将军。遯之在州十余年,与林邑</a:t>
            </a:r>
            <a:r>
              <a:rPr lang="zh-CN" altLang="en-US" sz="1530" u="sng" kern="0" dirty="0" smtClean="0">
                <a:solidFill>
                  <a:srgbClr val="000000"/>
                </a:solidFill>
                <a:latin typeface="Times New Roman" panose="02020603050405020304" pitchFamily="65" charset="-122"/>
                <a:ea typeface="宋体" panose="02010600030101010101" pitchFamily="2" charset="-122"/>
              </a:rPr>
              <a:t>累</a:t>
            </a:r>
            <a:r>
              <a:rPr lang="zh-CN" altLang="en-US" sz="1530" kern="0" dirty="0" smtClean="0">
                <a:solidFill>
                  <a:srgbClr val="000000"/>
                </a:solidFill>
                <a:latin typeface="Times New Roman" panose="02020603050405020304" pitchFamily="65" charset="-122"/>
                <a:ea typeface="宋体" panose="02010600030101010101" pitchFamily="2" charset="-122"/>
              </a:rPr>
              <a:t>相攻伐。遯之</a:t>
            </a:r>
            <a:br/>
            <a:r>
              <a:rPr lang="zh-CN" altLang="en-US" sz="1530" kern="0" dirty="0" smtClean="0">
                <a:solidFill>
                  <a:srgbClr val="000000"/>
                </a:solidFill>
                <a:latin typeface="Times New Roman" panose="02020603050405020304" pitchFamily="65" charset="-122"/>
                <a:ea typeface="宋体" panose="02010600030101010101" pitchFamily="2" charset="-122"/>
              </a:rPr>
              <a:t>将北还,林邑王范胡达攻破日南、九德、九真三郡,遂围州城。时遯之去已远,瑗与第三子玄之</a:t>
            </a:r>
            <a:br/>
            <a:r>
              <a:rPr lang="zh-CN" altLang="en-US" sz="1530" kern="0" dirty="0" smtClean="0">
                <a:solidFill>
                  <a:srgbClr val="000000"/>
                </a:solidFill>
                <a:latin typeface="Times New Roman" panose="02020603050405020304" pitchFamily="65" charset="-122"/>
                <a:ea typeface="宋体" panose="02010600030101010101" pitchFamily="2" charset="-122"/>
              </a:rPr>
              <a:t>悉力固守,多设权策,累战,大破之。连捷,故胡达走还林邑。乃以瑗为龙骧将军、交州刺史。</a:t>
            </a:r>
            <a:br/>
            <a:r>
              <a:rPr lang="zh-CN" altLang="en-US" sz="1530" kern="0" dirty="0" smtClean="0">
                <a:solidFill>
                  <a:srgbClr val="000000"/>
                </a:solidFill>
                <a:latin typeface="Times New Roman" panose="02020603050405020304" pitchFamily="65" charset="-122"/>
                <a:ea typeface="宋体" panose="02010600030101010101" pitchFamily="2" charset="-122"/>
              </a:rPr>
              <a:t>卢循窃据广州,遣使通好,瑗斩之。义熙六年,年八十四,卒。慧度,瑗第五子也。初为州主簿,流</a:t>
            </a:r>
            <a:br/>
            <a:r>
              <a:rPr lang="zh-CN" altLang="en-US" sz="1530" kern="0" dirty="0" smtClean="0">
                <a:solidFill>
                  <a:srgbClr val="000000"/>
                </a:solidFill>
                <a:latin typeface="Times New Roman" panose="02020603050405020304" pitchFamily="65" charset="-122"/>
                <a:ea typeface="宋体" panose="02010600030101010101" pitchFamily="2" charset="-122"/>
              </a:rPr>
              <a:t>民督护,迁九真太守。瑗卒,府州纲佐以交土接寇,不宜</a:t>
            </a:r>
            <a:r>
              <a:rPr lang="zh-CN" altLang="en-US" sz="1530" u="sng" kern="0" dirty="0" smtClean="0">
                <a:solidFill>
                  <a:srgbClr val="000000"/>
                </a:solidFill>
                <a:latin typeface="Times New Roman" panose="02020603050405020304" pitchFamily="65" charset="-122"/>
                <a:ea typeface="宋体" panose="02010600030101010101" pitchFamily="2" charset="-122"/>
              </a:rPr>
              <a:t>旷</a:t>
            </a:r>
            <a:r>
              <a:rPr lang="zh-CN" altLang="en-US" sz="1530" kern="0" dirty="0" smtClean="0">
                <a:solidFill>
                  <a:srgbClr val="000000"/>
                </a:solidFill>
                <a:latin typeface="Times New Roman" panose="02020603050405020304" pitchFamily="65" charset="-122"/>
                <a:ea typeface="宋体" panose="02010600030101010101" pitchFamily="2" charset="-122"/>
              </a:rPr>
              <a:t>职,共推慧度行州府事,辞不就。七年,</a:t>
            </a:r>
            <a:br/>
            <a:r>
              <a:rPr lang="zh-CN" altLang="en-US" sz="1530" kern="0" dirty="0" smtClean="0">
                <a:solidFill>
                  <a:srgbClr val="000000"/>
                </a:solidFill>
                <a:latin typeface="Times New Roman" panose="02020603050405020304" pitchFamily="65" charset="-122"/>
                <a:ea typeface="宋体" panose="02010600030101010101" pitchFamily="2" charset="-122"/>
              </a:rPr>
              <a:t>除使持节、督交州诸军事、交州刺史。诏书未至,其年春,卢循袭破合浦,径向交州。慧度乃率</a:t>
            </a:r>
            <a:br/>
            <a:r>
              <a:rPr lang="zh-CN" altLang="en-US" sz="1530" kern="0" dirty="0" smtClean="0">
                <a:solidFill>
                  <a:srgbClr val="000000"/>
                </a:solidFill>
                <a:latin typeface="Times New Roman" panose="02020603050405020304" pitchFamily="65" charset="-122"/>
                <a:ea typeface="宋体" panose="02010600030101010101" pitchFamily="2" charset="-122"/>
              </a:rPr>
              <a:t>文武六千人距循,禽循长史孙建之。循虽败,馀党犹有三千人,皆习练兵事。</a:t>
            </a:r>
            <a:r>
              <a:rPr lang="zh-CN" altLang="en-US" sz="1530" u="sng" kern="0" dirty="0" smtClean="0">
                <a:solidFill>
                  <a:srgbClr val="000000"/>
                </a:solidFill>
                <a:latin typeface="Times New Roman" panose="02020603050405020304" pitchFamily="65" charset="-122"/>
                <a:ea typeface="宋体" panose="02010600030101010101" pitchFamily="2" charset="-122"/>
              </a:rPr>
              <a:t>六月庚子,循晨造</a:t>
            </a:r>
            <a:br/>
            <a:r>
              <a:rPr lang="zh-CN" altLang="en-US" sz="1530" u="sng" kern="0" dirty="0" smtClean="0">
                <a:solidFill>
                  <a:srgbClr val="000000"/>
                </a:solidFill>
                <a:latin typeface="Times New Roman" panose="02020603050405020304" pitchFamily="65" charset="-122"/>
                <a:ea typeface="宋体" panose="02010600030101010101" pitchFamily="2" charset="-122"/>
              </a:rPr>
              <a:t>南津,命三军入城乃食。</a:t>
            </a:r>
            <a:r>
              <a:rPr lang="zh-CN" altLang="en-US" sz="1530" kern="0" dirty="0" smtClean="0">
                <a:solidFill>
                  <a:srgbClr val="000000"/>
                </a:solidFill>
                <a:latin typeface="Times New Roman" panose="02020603050405020304" pitchFamily="65" charset="-122"/>
                <a:ea typeface="宋体" panose="02010600030101010101" pitchFamily="2" charset="-122"/>
              </a:rPr>
              <a:t>慧度悉出宗族私财,以充劝赏。慧度自登高舰,合战,放火箭雉尾炬,步</a:t>
            </a:r>
            <a:br/>
            <a:r>
              <a:rPr lang="zh-CN" altLang="en-US" sz="1530" kern="0" dirty="0" smtClean="0">
                <a:solidFill>
                  <a:srgbClr val="000000"/>
                </a:solidFill>
                <a:latin typeface="Times New Roman" panose="02020603050405020304" pitchFamily="65" charset="-122"/>
                <a:ea typeface="宋体" panose="02010600030101010101" pitchFamily="2" charset="-122"/>
              </a:rPr>
              <a:t>军夹两岸射之,循众舰俱然,一时散溃,循中箭赴水死。斩循及父嘏,并循二子,传首京邑。封慧</a:t>
            </a:r>
            <a:br/>
            <a:r>
              <a:rPr lang="zh-CN" altLang="en-US" sz="1530" kern="0" dirty="0" smtClean="0">
                <a:solidFill>
                  <a:srgbClr val="000000"/>
                </a:solidFill>
                <a:latin typeface="Times New Roman" panose="02020603050405020304" pitchFamily="65" charset="-122"/>
                <a:ea typeface="宋体" panose="02010600030101010101" pitchFamily="2" charset="-122"/>
              </a:rPr>
              <a:t>度龙编县侯,食邑千户。高祖践阼,进号辅国将军。其年,率文武万人南讨林邑,所杀过半,前后</a:t>
            </a:r>
            <a:br/>
            <a:r>
              <a:rPr lang="zh-CN" altLang="en-US" sz="1530" kern="0" dirty="0" smtClean="0">
                <a:solidFill>
                  <a:srgbClr val="000000"/>
                </a:solidFill>
                <a:latin typeface="Times New Roman" panose="02020603050405020304" pitchFamily="65" charset="-122"/>
                <a:ea typeface="宋体" panose="02010600030101010101" pitchFamily="2" charset="-122"/>
              </a:rPr>
              <a:t>被抄略,悉得还本。林邑乞降,输生口、大象、金银、古贝等,乃释之。慧度布衣蔬食,俭约质</a:t>
            </a:r>
            <a:endParaRPr lang="zh-CN" altLang="en-US"/>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素,能弹琴,颇好《庄》《老》。禁断淫祀,崇修学校,岁荒民饥,则以私禄赈给。为政纤密,有如</a:t>
            </a:r>
            <a:br/>
            <a:r>
              <a:rPr lang="zh-CN" altLang="en-US" sz="1530" kern="0" dirty="0" smtClean="0">
                <a:solidFill>
                  <a:srgbClr val="000000"/>
                </a:solidFill>
                <a:latin typeface="Times New Roman" panose="02020603050405020304" pitchFamily="65" charset="-122"/>
                <a:ea typeface="宋体" panose="02010600030101010101" pitchFamily="2" charset="-122"/>
              </a:rPr>
              <a:t>治家,</a:t>
            </a:r>
            <a:r>
              <a:rPr lang="zh-CN" altLang="en-US" sz="1530" u="sng" kern="0" dirty="0" smtClean="0">
                <a:solidFill>
                  <a:srgbClr val="000000"/>
                </a:solidFill>
                <a:latin typeface="Times New Roman" panose="02020603050405020304" pitchFamily="65" charset="-122"/>
                <a:ea typeface="宋体" panose="02010600030101010101" pitchFamily="2" charset="-122"/>
              </a:rPr>
              <a:t>由是威惠沾洽,奸盗不起,乃至城门不夜闭,道不拾遗。</a:t>
            </a:r>
            <a:r>
              <a:rPr lang="zh-CN" altLang="en-US" sz="1530" kern="0" dirty="0" smtClean="0">
                <a:solidFill>
                  <a:srgbClr val="000000"/>
                </a:solidFill>
                <a:latin typeface="Times New Roman" panose="02020603050405020304" pitchFamily="65" charset="-122"/>
                <a:ea typeface="宋体" panose="02010600030101010101" pitchFamily="2" charset="-122"/>
              </a:rPr>
              <a:t>少帝景平元年,卒,时年五十。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(节选自《宋书·杜慧度传》)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1.对下列句子中加点的词的解释,不正确的一项是(3分)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A.为宁浦太守,</a:t>
            </a:r>
            <a:r>
              <a:rPr lang="zh-CN" altLang="en-US" sz="1530" u="sng" kern="0" dirty="0" smtClean="0">
                <a:solidFill>
                  <a:srgbClr val="000000"/>
                </a:solidFill>
                <a:latin typeface="Times New Roman" panose="02020603050405020304" pitchFamily="65" charset="-122"/>
                <a:ea typeface="宋体" panose="02010600030101010101" pitchFamily="2" charset="-122"/>
              </a:rPr>
              <a:t>遂</a:t>
            </a:r>
            <a:r>
              <a:rPr lang="zh-CN" altLang="en-US" sz="1530" kern="0" dirty="0" smtClean="0">
                <a:solidFill>
                  <a:srgbClr val="000000"/>
                </a:solidFill>
                <a:latin typeface="Times New Roman" panose="02020603050405020304" pitchFamily="65" charset="-122"/>
                <a:ea typeface="宋体" panose="02010600030101010101" pitchFamily="2" charset="-122"/>
              </a:rPr>
              <a:t>居交阯　　　　　　遂:于是。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B.分遣二子断</a:t>
            </a:r>
            <a:r>
              <a:rPr lang="zh-CN" altLang="en-US" sz="1530" u="sng" kern="0" dirty="0" smtClean="0">
                <a:solidFill>
                  <a:srgbClr val="000000"/>
                </a:solidFill>
                <a:latin typeface="Times New Roman" panose="02020603050405020304" pitchFamily="65" charset="-122"/>
                <a:ea typeface="宋体" panose="02010600030101010101" pitchFamily="2" charset="-122"/>
              </a:rPr>
              <a:t>遏</a:t>
            </a:r>
            <a:r>
              <a:rPr lang="zh-CN" altLang="en-US" sz="1530" kern="0" dirty="0" smtClean="0">
                <a:solidFill>
                  <a:srgbClr val="000000"/>
                </a:solidFill>
                <a:latin typeface="Times New Roman" panose="02020603050405020304" pitchFamily="65" charset="-122"/>
                <a:ea typeface="宋体" panose="02010600030101010101" pitchFamily="2" charset="-122"/>
              </a:rPr>
              <a:t>水陆津要　　遏:禁绝。</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C.与林邑</a:t>
            </a:r>
            <a:r>
              <a:rPr lang="zh-CN" altLang="en-US" sz="1530" u="sng" kern="0" dirty="0" smtClean="0">
                <a:solidFill>
                  <a:srgbClr val="000000"/>
                </a:solidFill>
                <a:latin typeface="Times New Roman" panose="02020603050405020304" pitchFamily="65" charset="-122"/>
                <a:ea typeface="宋体" panose="02010600030101010101" pitchFamily="2" charset="-122"/>
              </a:rPr>
              <a:t>累</a:t>
            </a:r>
            <a:r>
              <a:rPr lang="zh-CN" altLang="en-US" sz="1530" kern="0" dirty="0" smtClean="0">
                <a:solidFill>
                  <a:srgbClr val="000000"/>
                </a:solidFill>
                <a:latin typeface="Times New Roman" panose="02020603050405020304" pitchFamily="65" charset="-122"/>
                <a:ea typeface="宋体" panose="02010600030101010101" pitchFamily="2" charset="-122"/>
              </a:rPr>
              <a:t>相攻伐　　累:屡次。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D.以交土接寇,不宜</a:t>
            </a:r>
            <a:r>
              <a:rPr lang="zh-CN" altLang="en-US" sz="1530" u="sng" kern="0" dirty="0" smtClean="0">
                <a:solidFill>
                  <a:srgbClr val="000000"/>
                </a:solidFill>
                <a:latin typeface="Times New Roman" panose="02020603050405020304" pitchFamily="65" charset="-122"/>
                <a:ea typeface="宋体" panose="02010600030101010101" pitchFamily="2" charset="-122"/>
              </a:rPr>
              <a:t>旷</a:t>
            </a:r>
            <a:r>
              <a:rPr lang="zh-CN" altLang="en-US" sz="1530" kern="0" dirty="0" smtClean="0">
                <a:solidFill>
                  <a:srgbClr val="000000"/>
                </a:solidFill>
                <a:latin typeface="Times New Roman" panose="02020603050405020304" pitchFamily="65" charset="-122"/>
                <a:ea typeface="宋体" panose="02010600030101010101" pitchFamily="2" charset="-122"/>
              </a:rPr>
              <a:t>职　　旷:空缺。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2.以下各组句子中,表明杜瑗、慧度父子军政才干的一组是(3分)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①多设权策,累战,大破之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②窃据广州,遣使通好,瑗斩之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③乃率文武六千人距循</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④放火箭雉尾炬,步军夹两岸射之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⑤一时散溃,循中箭赴水死</a:t>
            </a:r>
            <a:endParaRPr lang="zh-CN" altLang="en-US"/>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⑥禁断淫祀,崇修学校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A.①②③　　B.①④⑥　　C.②④⑤　　D.③⑤⑥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A.杜瑗处事果决而有计谋。他担任太守时两次平定骚乱,先是斩杀作乱的九真太守李逊,境内</a:t>
            </a:r>
            <a:br/>
            <a:r>
              <a:rPr lang="zh-CN" altLang="en-US" sz="1530" kern="0" dirty="0" smtClean="0">
                <a:solidFill>
                  <a:srgbClr val="000000"/>
                </a:solidFill>
                <a:latin typeface="Times New Roman" panose="02020603050405020304" pitchFamily="65" charset="-122"/>
                <a:ea typeface="宋体" panose="02010600030101010101" pitchFamily="2" charset="-122"/>
              </a:rPr>
              <a:t>得到安宁;继而与玄之击退来犯的胡达,使之退回林邑。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B.杜慧度为人谦逊而顾大局。杜瑗死,府州官吏推举慧度主持州府事,他未接受;而当卢循来</a:t>
            </a:r>
            <a:br/>
            <a:r>
              <a:rPr lang="zh-CN" altLang="en-US" sz="1530" kern="0" dirty="0" smtClean="0">
                <a:solidFill>
                  <a:srgbClr val="000000"/>
                </a:solidFill>
                <a:latin typeface="Times New Roman" panose="02020603050405020304" pitchFamily="65" charset="-122"/>
                <a:ea typeface="宋体" panose="02010600030101010101" pitchFamily="2" charset="-122"/>
              </a:rPr>
              <a:t>犯,虽然任命他的诏书尚未到达,他还是率众抗敌。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C.杜慧度一心向公而又谙熟战略。与卢循决战前,为激励将士他拿出家族全部财产作为奖赏;</a:t>
            </a:r>
            <a:br/>
            <a:r>
              <a:rPr lang="zh-CN" altLang="en-US" sz="1530" kern="0" dirty="0" smtClean="0">
                <a:solidFill>
                  <a:srgbClr val="000000"/>
                </a:solidFill>
                <a:latin typeface="Times New Roman" panose="02020603050405020304" pitchFamily="65" charset="-122"/>
                <a:ea typeface="宋体" panose="02010600030101010101" pitchFamily="2" charset="-122"/>
              </a:rPr>
              <a:t>交战时他又巧用火攻烧毁敌方一应战舰,大获全胜。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D.杜慧度生活俭朴,治事有方。平日里他布衣蔬食,只管弹弹琴,读读《庄》《老》。而为政却</a:t>
            </a:r>
            <a:br/>
            <a:r>
              <a:rPr lang="zh-CN" altLang="en-US" sz="1530" kern="0" dirty="0" smtClean="0">
                <a:solidFill>
                  <a:srgbClr val="000000"/>
                </a:solidFill>
                <a:latin typeface="Times New Roman" panose="02020603050405020304" pitchFamily="65" charset="-122"/>
                <a:ea typeface="宋体" panose="02010600030101010101" pitchFamily="2" charset="-122"/>
              </a:rPr>
              <a:t>细致绵密,有如治理家庭;遇上饥荒,常以私人薪俸赈济灾民。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(1)六月庚子,循晨造南津,命三军入城乃食。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(2)由是威惠沾洽,奸盗不起,乃至城门不夜闭,道不拾遗。</a:t>
            </a:r>
            <a:endParaRPr lang="zh-CN" altLang="en-US"/>
          </a:p>
        </p:txBody>
      </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遏:截断。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②说的是杜瑗斩杀窃据广州的卢循派来的使者,不能表明其军政才干;⑤说的是</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卢循败亡。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“只管弹弹琴,读读《庄》《老》”有误,原文为“能弹琴,颇好《庄》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(1)六月庚子这天,卢循清晨到达南津,命令三军攻入城中才能吃饭。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(2)从此声威恩泽及于全境,邪恶偷盗之事不再发生,以至于城门夜不关闭,路不拾遗。</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(1)造:到达。入城:攻入城中。乃:才能。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(2)威惠:声威恩泽。奸盗:邪恶偷盗之事。乃至:以至于。</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[参考译文]</a:t>
            </a:r>
            <a:endParaRPr lang="zh-CN" altLang="en-US" b="1"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杜慧度,是交阯人。祖籍京兆。他曾祖父杜元,担任宁浦太守一职,于是迁居交阯。他父亲杜</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瑗,字道言,在州府做官做到日南、九德、交阯太守。当初,九真太守李逊父子勇敢健壮有权</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力,用威力统治交州。李逊听说刺史滕遯之要到,便分派他的两个儿子截断水陆要道。杜瑗聚</a:t>
            </a:r>
            <a:endParaRPr lang="zh-CN" altLang="en-US" dirty="0"/>
          </a:p>
        </p:txBody>
      </p: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集人马杀掉李逊,交州得以安宁。被任命为龙骧将军。滕遯之在交州十余年,和林邑国之间多</a:t>
            </a:r>
            <a:br/>
            <a:r>
              <a:rPr lang="zh-CN" altLang="en-US" sz="1530" kern="0" dirty="0" smtClean="0">
                <a:solidFill>
                  <a:srgbClr val="000000"/>
                </a:solidFill>
                <a:latin typeface="Times New Roman" panose="02020603050405020304" pitchFamily="65" charset="-122"/>
                <a:ea typeface="宋体" panose="02010600030101010101" pitchFamily="2" charset="-122"/>
              </a:rPr>
              <a:t>次互相攻击。滕遯之将回到北方,林邑王范胡达攻克日南、九德、九真三郡,于是围攻州城,当</a:t>
            </a:r>
            <a:br/>
            <a:r>
              <a:rPr lang="zh-CN" altLang="en-US" sz="1530" kern="0" dirty="0" smtClean="0">
                <a:solidFill>
                  <a:srgbClr val="000000"/>
                </a:solidFill>
                <a:latin typeface="Times New Roman" panose="02020603050405020304" pitchFamily="65" charset="-122"/>
                <a:ea typeface="宋体" panose="02010600030101010101" pitchFamily="2" charset="-122"/>
              </a:rPr>
              <a:t>时滕遯之已走远了。杜瑗和他的第三个儿子杜玄之竭尽全力防守,设谋多用权宜之计,经多次</a:t>
            </a:r>
            <a:br/>
            <a:r>
              <a:rPr lang="zh-CN" altLang="en-US" sz="1530" kern="0" dirty="0" smtClean="0">
                <a:solidFill>
                  <a:srgbClr val="000000"/>
                </a:solidFill>
                <a:latin typeface="Times New Roman" panose="02020603050405020304" pitchFamily="65" charset="-122"/>
                <a:ea typeface="宋体" panose="02010600030101010101" pitchFamily="2" charset="-122"/>
              </a:rPr>
              <a:t>交战,大败敌人,连连获胜,所以范胡达逃回林邑。朝廷于是任命杜瑗为龙骧将军、交州刺史。</a:t>
            </a:r>
            <a:br/>
            <a:r>
              <a:rPr lang="zh-CN" altLang="en-US" sz="1530" kern="0" dirty="0" smtClean="0">
                <a:solidFill>
                  <a:srgbClr val="000000"/>
                </a:solidFill>
                <a:latin typeface="Times New Roman" panose="02020603050405020304" pitchFamily="65" charset="-122"/>
                <a:ea typeface="宋体" panose="02010600030101010101" pitchFamily="2" charset="-122"/>
              </a:rPr>
              <a:t>卢循非法占据广州,派使者交结他,杜瑗斩杀了来使。义熙六年,杜瑗八十四岁去世。杜慧度,</a:t>
            </a:r>
            <a:br/>
            <a:r>
              <a:rPr lang="zh-CN" altLang="en-US" sz="1530" kern="0" dirty="0" smtClean="0">
                <a:solidFill>
                  <a:srgbClr val="000000"/>
                </a:solidFill>
                <a:latin typeface="Times New Roman" panose="02020603050405020304" pitchFamily="65" charset="-122"/>
                <a:ea typeface="宋体" panose="02010600030101010101" pitchFamily="2" charset="-122"/>
              </a:rPr>
              <a:t>是杜瑗的第五个儿子,开始当州的主簿、流民督护,后升任九真太守。杜瑗去世,府州官吏们认</a:t>
            </a:r>
            <a:br/>
            <a:r>
              <a:rPr lang="zh-CN" altLang="en-US" sz="1530" kern="0" dirty="0" smtClean="0">
                <a:solidFill>
                  <a:srgbClr val="000000"/>
                </a:solidFill>
                <a:latin typeface="Times New Roman" panose="02020603050405020304" pitchFamily="65" charset="-122"/>
                <a:ea typeface="宋体" panose="02010600030101010101" pitchFamily="2" charset="-122"/>
              </a:rPr>
              <a:t>为交州与外国相邻,不应该让刺史之职空缺,共同推举杜慧度代管交州府中事务,杜慧度辞让不</a:t>
            </a:r>
            <a:br/>
            <a:r>
              <a:rPr lang="zh-CN" altLang="en-US" sz="1530" kern="0" dirty="0" smtClean="0">
                <a:solidFill>
                  <a:srgbClr val="000000"/>
                </a:solidFill>
                <a:latin typeface="Times New Roman" panose="02020603050405020304" pitchFamily="65" charset="-122"/>
                <a:ea typeface="宋体" panose="02010600030101010101" pitchFamily="2" charset="-122"/>
              </a:rPr>
              <a:t>接受。七年,朝廷任命他为持节使者、督交州诸军事、交州刺史。诏书还未抵达,这年春天,卢</a:t>
            </a:r>
            <a:br/>
            <a:r>
              <a:rPr lang="zh-CN" altLang="en-US" sz="1530" kern="0" dirty="0" smtClean="0">
                <a:solidFill>
                  <a:srgbClr val="000000"/>
                </a:solidFill>
                <a:latin typeface="Times New Roman" panose="02020603050405020304" pitchFamily="65" charset="-122"/>
                <a:ea typeface="宋体" panose="02010600030101010101" pitchFamily="2" charset="-122"/>
              </a:rPr>
              <a:t>循偷袭攻占合浦,直接向交州进发。慧度于是率领文武将士六千人抗拒卢循的军队,活捉卢循</a:t>
            </a:r>
            <a:br/>
            <a:r>
              <a:rPr lang="zh-CN" altLang="en-US" sz="1530" kern="0" dirty="0" smtClean="0">
                <a:solidFill>
                  <a:srgbClr val="000000"/>
                </a:solidFill>
                <a:latin typeface="Times New Roman" panose="02020603050405020304" pitchFamily="65" charset="-122"/>
                <a:ea typeface="宋体" panose="02010600030101010101" pitchFamily="2" charset="-122"/>
              </a:rPr>
              <a:t>长史孙建之。卢循虽然失败,其残余还有三千多人,都是久经战斗的老兵。六月庚子这天,卢循</a:t>
            </a:r>
            <a:br/>
            <a:r>
              <a:rPr lang="zh-CN" altLang="en-US" sz="1530" kern="0" dirty="0" smtClean="0">
                <a:solidFill>
                  <a:srgbClr val="000000"/>
                </a:solidFill>
                <a:latin typeface="Times New Roman" panose="02020603050405020304" pitchFamily="65" charset="-122"/>
                <a:ea typeface="宋体" panose="02010600030101010101" pitchFamily="2" charset="-122"/>
              </a:rPr>
              <a:t>早晨便抵达南津,命令三军攻入城后才能吃饭。杜慧度把宗族的私有财产全部拿出来,作为赏</a:t>
            </a:r>
            <a:br/>
            <a:r>
              <a:rPr lang="zh-CN" altLang="en-US" sz="1530" kern="0" dirty="0" smtClean="0">
                <a:solidFill>
                  <a:srgbClr val="000000"/>
                </a:solidFill>
                <a:latin typeface="Times New Roman" panose="02020603050405020304" pitchFamily="65" charset="-122"/>
                <a:ea typeface="宋体" panose="02010600030101010101" pitchFamily="2" charset="-122"/>
              </a:rPr>
              <a:t>赐部众的物资。杜慧度亲自攀上高船,与卢循的部队交战。在火箭的尾巴上点火射向敌人,步</a:t>
            </a:r>
            <a:br/>
            <a:r>
              <a:rPr lang="zh-CN" altLang="en-US" sz="1530" kern="0" dirty="0" smtClean="0">
                <a:solidFill>
                  <a:srgbClr val="000000"/>
                </a:solidFill>
                <a:latin typeface="Times New Roman" panose="02020603050405020304" pitchFamily="65" charset="-122"/>
                <a:ea typeface="宋体" panose="02010600030101010101" pitchFamily="2" charset="-122"/>
              </a:rPr>
              <a:t>兵则在两岸猛烈射击敌人,卢循的舰船都燃烧起来,卢军顷刻之间大败而逃,卢循被箭射中掉入</a:t>
            </a:r>
            <a:br/>
            <a:r>
              <a:rPr lang="zh-CN" altLang="en-US" sz="1530" kern="0" dirty="0" smtClean="0">
                <a:solidFill>
                  <a:srgbClr val="000000"/>
                </a:solidFill>
                <a:latin typeface="Times New Roman" panose="02020603050405020304" pitchFamily="65" charset="-122"/>
                <a:ea typeface="宋体" panose="02010600030101010101" pitchFamily="2" charset="-122"/>
              </a:rPr>
              <a:t>水中淹死。杜军将卢循和他的父亲卢嘏,以及卢循的两个儿子斩首。他们的脑袋被送到京</a:t>
            </a:r>
            <a:endParaRPr lang="zh-CN" altLang="en-US"/>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城。杜慧度被封为龙编县侯,享受一千户租税待遇。高祖刘裕做皇帝,杜慧度进号辅国将军。</a:t>
            </a:r>
            <a:br/>
            <a:r>
              <a:rPr lang="zh-CN" altLang="en-US" sz="1530" kern="0" dirty="0" smtClean="0">
                <a:solidFill>
                  <a:srgbClr val="000000"/>
                </a:solidFill>
                <a:latin typeface="Times New Roman" panose="02020603050405020304" pitchFamily="65" charset="-122"/>
                <a:ea typeface="宋体" panose="02010600030101010101" pitchFamily="2" charset="-122"/>
              </a:rPr>
              <a:t>当年,杜慧度率领文武将士一万人南征林邑国,杀死了林邑国的大半士兵,而宋军前前后后被林</a:t>
            </a:r>
            <a:br/>
            <a:r>
              <a:rPr lang="zh-CN" altLang="en-US" sz="1530" kern="0" dirty="0" smtClean="0">
                <a:solidFill>
                  <a:srgbClr val="000000"/>
                </a:solidFill>
                <a:latin typeface="Times New Roman" panose="02020603050405020304" pitchFamily="65" charset="-122"/>
                <a:ea typeface="宋体" panose="02010600030101010101" pitchFamily="2" charset="-122"/>
              </a:rPr>
              <a:t>邑国掠走的人财都归还了。林邑国王请求投降,并且输送牲口、大象、金银、古贝等,于是饶</a:t>
            </a:r>
            <a:br/>
            <a:r>
              <a:rPr lang="zh-CN" altLang="en-US" sz="1530" kern="0" dirty="0" smtClean="0">
                <a:solidFill>
                  <a:srgbClr val="000000"/>
                </a:solidFill>
                <a:latin typeface="Times New Roman" panose="02020603050405020304" pitchFamily="65" charset="-122"/>
                <a:ea typeface="宋体" panose="02010600030101010101" pitchFamily="2" charset="-122"/>
              </a:rPr>
              <a:t>了林邑国。杜慧度穿布衣,吃素菜,俭约朴素,会弹琴,很喜欢读《庄子》《老子》。在州内禁</a:t>
            </a:r>
            <a:br/>
            <a:r>
              <a:rPr lang="zh-CN" altLang="en-US" sz="1530" kern="0" dirty="0" smtClean="0">
                <a:solidFill>
                  <a:srgbClr val="000000"/>
                </a:solidFill>
                <a:latin typeface="Times New Roman" panose="02020603050405020304" pitchFamily="65" charset="-122"/>
                <a:ea typeface="宋体" panose="02010600030101010101" pitchFamily="2" charset="-122"/>
              </a:rPr>
              <a:t>止过分的、不合礼制的祭祀,广修学校,荒年之际百姓没饭吃,便用个人的俸禄赈济他们。在管</a:t>
            </a:r>
            <a:br/>
            <a:r>
              <a:rPr lang="zh-CN" altLang="en-US" sz="1530" kern="0" dirty="0" smtClean="0">
                <a:solidFill>
                  <a:srgbClr val="000000"/>
                </a:solidFill>
                <a:latin typeface="Times New Roman" panose="02020603050405020304" pitchFamily="65" charset="-122"/>
                <a:ea typeface="宋体" panose="02010600030101010101" pitchFamily="2" charset="-122"/>
              </a:rPr>
              <a:t>理上很严密,好像治家一样,因此他的恩惠威望人人感知,奸人盗贼也停息了,以至城门夜晚不</a:t>
            </a:r>
            <a:br/>
            <a:r>
              <a:rPr lang="zh-CN" altLang="en-US" sz="1530" kern="0" dirty="0" smtClean="0">
                <a:solidFill>
                  <a:srgbClr val="000000"/>
                </a:solidFill>
                <a:latin typeface="Times New Roman" panose="02020603050405020304" pitchFamily="65" charset="-122"/>
                <a:ea typeface="宋体" panose="02010600030101010101" pitchFamily="2" charset="-122"/>
              </a:rPr>
              <a:t>用关闭,人们不捡路人的东西。少帝景平元年去世,享年五十岁。</a:t>
            </a:r>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给鲁芝,说:“光禄大夫鲁芝洁身自好、清心寡欲,为人谦和而不盲目苟同,做官至头生白发,始</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终守礼,未曾被任选此官职,我反而超越了他,怎么能满足天下人的愿望呢!”皇帝没有听取。</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鲁芝就是如此被人敬重。泰始九年去世,时年八十四岁。武帝为他哀悼,赐谥号贞,并赐墓地百</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亩。</a:t>
            </a:r>
            <a:endParaRPr lang="zh-CN" altLang="en-US" dirty="0"/>
          </a:p>
        </p:txBody>
      </p:sp>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十、(2019天津,8—13)阅读下面的文言文,回答问题。(23分)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衡州新学记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[宋]张孝祥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先王之时,以学为政,学者政之出,政者学之施,学无异习,政无异术。自朝廷达之郡国,自郡国达</a:t>
            </a:r>
            <a:br/>
            <a:r>
              <a:rPr lang="zh-CN" altLang="en-US" sz="1530" kern="0" dirty="0" smtClean="0">
                <a:solidFill>
                  <a:srgbClr val="000000"/>
                </a:solidFill>
                <a:latin typeface="Times New Roman" panose="02020603050405020304" pitchFamily="65" charset="-122"/>
                <a:ea typeface="宋体" panose="02010600030101010101" pitchFamily="2" charset="-122"/>
              </a:rPr>
              <a:t>之天下,</a:t>
            </a:r>
            <a:r>
              <a:rPr lang="zh-CN" altLang="en-US" sz="1530" u="sng" kern="0" dirty="0" smtClean="0">
                <a:solidFill>
                  <a:srgbClr val="000000"/>
                </a:solidFill>
                <a:latin typeface="Times New Roman" panose="02020603050405020304" pitchFamily="65" charset="-122"/>
                <a:ea typeface="宋体" panose="02010600030101010101" pitchFamily="2" charset="-122"/>
              </a:rPr>
              <a:t>元</a:t>
            </a:r>
            <a:r>
              <a:rPr lang="zh-CN" altLang="en-US" sz="1530" kern="0" dirty="0" smtClean="0">
                <a:solidFill>
                  <a:srgbClr val="000000"/>
                </a:solidFill>
                <a:latin typeface="Times New Roman" panose="02020603050405020304" pitchFamily="65" charset="-122"/>
                <a:ea typeface="宋体" panose="02010600030101010101" pitchFamily="2" charset="-122"/>
              </a:rPr>
              <a:t>元本本,靡有二事。故士不于学,则为奇言异行;政不于学,则无道揆法守。君臣上下,</a:t>
            </a:r>
            <a:br/>
            <a:r>
              <a:rPr lang="zh-CN" altLang="en-US" sz="1530" kern="0" dirty="0" smtClean="0">
                <a:solidFill>
                  <a:srgbClr val="000000"/>
                </a:solidFill>
                <a:latin typeface="Times New Roman" panose="02020603050405020304" pitchFamily="65" charset="-122"/>
                <a:ea typeface="宋体" panose="02010600030101010101" pitchFamily="2" charset="-122"/>
              </a:rPr>
              <a:t>视吾之有学,犹农之有田,朝斯夕斯,不耕不耘,</a:t>
            </a:r>
            <a:r>
              <a:rPr lang="zh-CN" altLang="en-US" sz="1530" u="sng" kern="0" dirty="0" smtClean="0">
                <a:solidFill>
                  <a:srgbClr val="000000"/>
                </a:solidFill>
                <a:latin typeface="Times New Roman" panose="02020603050405020304" pitchFamily="65" charset="-122"/>
                <a:ea typeface="宋体" panose="02010600030101010101" pitchFamily="2" charset="-122"/>
              </a:rPr>
              <a:t>则</a:t>
            </a:r>
            <a:r>
              <a:rPr lang="zh-CN" altLang="en-US" sz="1530" kern="0" dirty="0" smtClean="0">
                <a:solidFill>
                  <a:srgbClr val="000000"/>
                </a:solidFill>
                <a:latin typeface="Times New Roman" panose="02020603050405020304" pitchFamily="65" charset="-122"/>
                <a:ea typeface="宋体" panose="02010600030101010101" pitchFamily="2" charset="-122"/>
              </a:rPr>
              <a:t>无所得食,而有卒岁之忧。</a:t>
            </a:r>
            <a:r>
              <a:rPr lang="zh-CN" altLang="en-US" sz="1530" u="sng" kern="0" dirty="0" smtClean="0">
                <a:solidFill>
                  <a:srgbClr val="000000"/>
                </a:solidFill>
                <a:latin typeface="Times New Roman" panose="02020603050405020304" pitchFamily="65" charset="-122"/>
                <a:ea typeface="宋体" panose="02010600030101010101" pitchFamily="2" charset="-122"/>
              </a:rPr>
              <a:t>此人伦所以明,教化</a:t>
            </a:r>
            <a:br/>
            <a:r>
              <a:rPr lang="zh-CN" altLang="en-US" sz="1530" u="sng" kern="0" dirty="0" smtClean="0">
                <a:solidFill>
                  <a:srgbClr val="000000"/>
                </a:solidFill>
                <a:latin typeface="Times New Roman" panose="02020603050405020304" pitchFamily="65" charset="-122"/>
                <a:ea typeface="宋体" panose="02010600030101010101" pitchFamily="2" charset="-122"/>
              </a:rPr>
              <a:t>所以成</a:t>
            </a:r>
            <a:r>
              <a:rPr lang="zh-CN" altLang="en-US" sz="1530" kern="0" dirty="0" smtClean="0">
                <a:solidFill>
                  <a:srgbClr val="000000"/>
                </a:solidFill>
                <a:latin typeface="Times New Roman" panose="02020603050405020304" pitchFamily="65" charset="-122"/>
                <a:ea typeface="宋体" panose="02010600030101010101" pitchFamily="2" charset="-122"/>
              </a:rPr>
              <a:t>。道德一而风俗同,惟是故也。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后世之学,盖盛</a:t>
            </a:r>
            <a:r>
              <a:rPr lang="zh-CN" altLang="en-US" sz="1530" u="sng" kern="0" dirty="0" smtClean="0">
                <a:solidFill>
                  <a:srgbClr val="000000"/>
                </a:solidFill>
                <a:latin typeface="Times New Roman" panose="02020603050405020304" pitchFamily="65" charset="-122"/>
                <a:ea typeface="宋体" panose="02010600030101010101" pitchFamily="2" charset="-122"/>
              </a:rPr>
              <a:t>于</a:t>
            </a:r>
            <a:r>
              <a:rPr lang="zh-CN" altLang="en-US" sz="1530" kern="0" dirty="0" smtClean="0">
                <a:solidFill>
                  <a:srgbClr val="000000"/>
                </a:solidFill>
                <a:latin typeface="Times New Roman" panose="02020603050405020304" pitchFamily="65" charset="-122"/>
                <a:ea typeface="宋体" panose="02010600030101010101" pitchFamily="2" charset="-122"/>
              </a:rPr>
              <a:t>先王之时矣。居处之安,饮食之丰,训约之严,先王之时未必有此;</a:t>
            </a:r>
            <a:r>
              <a:rPr lang="zh-CN" altLang="en-US" sz="1530" u="sng" kern="0" dirty="0" smtClean="0">
                <a:solidFill>
                  <a:srgbClr val="000000"/>
                </a:solidFill>
                <a:latin typeface="Times New Roman" panose="02020603050405020304" pitchFamily="65" charset="-122"/>
                <a:ea typeface="宋体" panose="02010600030101010101" pitchFamily="2" charset="-122"/>
              </a:rPr>
              <a:t>然学自为学</a:t>
            </a:r>
            <a:br/>
            <a:r>
              <a:rPr lang="zh-CN" altLang="en-US" sz="1530" u="sng" kern="0" dirty="0" smtClean="0">
                <a:solidFill>
                  <a:srgbClr val="000000"/>
                </a:solidFill>
                <a:latin typeface="Times New Roman" panose="02020603050405020304" pitchFamily="65" charset="-122"/>
                <a:ea typeface="宋体" panose="02010600030101010101" pitchFamily="2" charset="-122"/>
              </a:rPr>
              <a:t>政自为政群居玩岁自好者不过能通经缉文以取科第既得之则昔之所习者旋以废忘</a:t>
            </a:r>
            <a:r>
              <a:rPr lang="zh-CN" altLang="en-US" sz="1530" kern="0" dirty="0" smtClean="0">
                <a:solidFill>
                  <a:srgbClr val="000000"/>
                </a:solidFill>
                <a:latin typeface="Times New Roman" panose="02020603050405020304" pitchFamily="65" charset="-122"/>
                <a:ea typeface="宋体" panose="02010600030101010101" pitchFamily="2" charset="-122"/>
              </a:rPr>
              <a:t>。一视簿</a:t>
            </a:r>
            <a:br/>
            <a:r>
              <a:rPr lang="zh-CN" altLang="en-US" sz="1530" kern="0" dirty="0" smtClean="0">
                <a:solidFill>
                  <a:srgbClr val="000000"/>
                </a:solidFill>
                <a:latin typeface="Times New Roman" panose="02020603050405020304" pitchFamily="65" charset="-122"/>
                <a:ea typeface="宋体" panose="02010600030101010101" pitchFamily="2" charset="-122"/>
              </a:rPr>
              <a:t>书期会</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之事,则曰:“我方为政,学于何有?”嗟夫!后世言治者常不敢</a:t>
            </a:r>
            <a:r>
              <a:rPr lang="zh-CN" altLang="en-US" sz="1530" u="sng" kern="0" dirty="0" smtClean="0">
                <a:solidFill>
                  <a:srgbClr val="000000"/>
                </a:solidFill>
                <a:latin typeface="Times New Roman" panose="02020603050405020304" pitchFamily="65" charset="-122"/>
                <a:ea typeface="宋体" panose="02010600030101010101" pitchFamily="2" charset="-122"/>
              </a:rPr>
              <a:t>望</a:t>
            </a:r>
            <a:r>
              <a:rPr lang="zh-CN" altLang="en-US" sz="1530" kern="0" dirty="0" smtClean="0">
                <a:solidFill>
                  <a:srgbClr val="000000"/>
                </a:solidFill>
                <a:latin typeface="Times New Roman" panose="02020603050405020304" pitchFamily="65" charset="-122"/>
                <a:ea typeface="宋体" panose="02010600030101010101" pitchFamily="2" charset="-122"/>
              </a:rPr>
              <a:t>先王之时,其学与政之</a:t>
            </a:r>
            <a:br/>
            <a:r>
              <a:rPr lang="zh-CN" altLang="en-US" sz="1530" kern="0" dirty="0" smtClean="0">
                <a:solidFill>
                  <a:srgbClr val="000000"/>
                </a:solidFill>
                <a:latin typeface="Times New Roman" panose="02020603050405020304" pitchFamily="65" charset="-122"/>
                <a:ea typeface="宋体" panose="02010600030101010101" pitchFamily="2" charset="-122"/>
              </a:rPr>
              <a:t>分与!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国家之学至矣,十室之邑有师弟子,州县之吏以学名官,凡岂为是观美而已?盖欲还先王之旧,求</a:t>
            </a:r>
            <a:br/>
            <a:r>
              <a:rPr lang="zh-CN" altLang="en-US" sz="1530" kern="0" dirty="0" smtClean="0">
                <a:solidFill>
                  <a:srgbClr val="000000"/>
                </a:solidFill>
                <a:latin typeface="Times New Roman" panose="02020603050405020304" pitchFamily="65" charset="-122"/>
                <a:ea typeface="宋体" panose="02010600030101010101" pitchFamily="2" charset="-122"/>
              </a:rPr>
              <a:t>政于学。顾卒未有以</a:t>
            </a:r>
            <a:r>
              <a:rPr lang="zh-CN" altLang="en-US" sz="1530" u="sng" kern="0" dirty="0" smtClean="0">
                <a:solidFill>
                  <a:srgbClr val="000000"/>
                </a:solidFill>
                <a:latin typeface="Times New Roman" panose="02020603050405020304" pitchFamily="65" charset="-122"/>
                <a:ea typeface="宋体" panose="02010600030101010101" pitchFamily="2" charset="-122"/>
              </a:rPr>
              <a:t>当</a:t>
            </a:r>
            <a:r>
              <a:rPr lang="zh-CN" altLang="en-US" sz="1530" kern="0" dirty="0" smtClean="0">
                <a:solidFill>
                  <a:srgbClr val="000000"/>
                </a:solidFill>
                <a:latin typeface="Times New Roman" panose="02020603050405020304" pitchFamily="65" charset="-122"/>
                <a:ea typeface="宋体" panose="02010600030101010101" pitchFamily="2" charset="-122"/>
              </a:rPr>
              <a:t>上意者,则士大夫与学者之罪也。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衡之学曰石鼓书院云者,其来已久,中迁之城南,士不为便,</a:t>
            </a:r>
            <a:r>
              <a:rPr lang="zh-CN" altLang="en-US" sz="1530" u="sng" kern="0" dirty="0" smtClean="0">
                <a:solidFill>
                  <a:srgbClr val="000000"/>
                </a:solidFill>
                <a:latin typeface="Times New Roman" panose="02020603050405020304" pitchFamily="65" charset="-122"/>
                <a:ea typeface="宋体" panose="02010600030101010101" pitchFamily="2" charset="-122"/>
              </a:rPr>
              <a:t>而</a:t>
            </a:r>
            <a:r>
              <a:rPr lang="zh-CN" altLang="en-US" sz="1530" kern="0" dirty="0" smtClean="0">
                <a:solidFill>
                  <a:srgbClr val="000000"/>
                </a:solidFill>
                <a:latin typeface="Times New Roman" panose="02020603050405020304" pitchFamily="65" charset="-122"/>
                <a:ea typeface="宋体" panose="02010600030101010101" pitchFamily="2" charset="-122"/>
              </a:rPr>
              <a:t>还其故,则自前教授</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施君鼎。石鼓</a:t>
            </a:r>
            <a:endParaRPr lang="zh-CN" altLang="en-US"/>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之学,据潇、湘之会,挟山岳之胜。其迁也,新室屋未具。提点刑狱王君彦洪、提举常平郑君</a:t>
            </a:r>
            <a:br/>
            <a:r>
              <a:rPr lang="zh-CN" altLang="en-US" sz="1530" kern="0" dirty="0" smtClean="0">
                <a:solidFill>
                  <a:srgbClr val="000000"/>
                </a:solidFill>
                <a:latin typeface="Times New Roman" panose="02020603050405020304" pitchFamily="65" charset="-122"/>
                <a:ea typeface="宋体" panose="02010600030101010101" pitchFamily="2" charset="-122"/>
              </a:rPr>
              <a:t>丙、知州事张君松,皆</a:t>
            </a:r>
            <a:r>
              <a:rPr lang="zh-CN" altLang="en-US" sz="1530" u="sng" kern="0" dirty="0" smtClean="0">
                <a:solidFill>
                  <a:srgbClr val="000000"/>
                </a:solidFill>
                <a:latin typeface="Times New Roman" panose="02020603050405020304" pitchFamily="65" charset="-122"/>
                <a:ea typeface="宋体" panose="02010600030101010101" pitchFamily="2" charset="-122"/>
              </a:rPr>
              <a:t>以</a:t>
            </a:r>
            <a:r>
              <a:rPr lang="zh-CN" altLang="en-US" sz="1530" kern="0" dirty="0" smtClean="0">
                <a:solidFill>
                  <a:srgbClr val="000000"/>
                </a:solidFill>
                <a:latin typeface="Times New Roman" panose="02020603050405020304" pitchFamily="65" charset="-122"/>
                <a:ea typeface="宋体" panose="02010600030101010101" pitchFamily="2" charset="-122"/>
              </a:rPr>
              <a:t>乾道</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乙酉至官下,于是方有兵事,三君任不同而责均,虽日不遑暇,然知</a:t>
            </a:r>
            <a:br/>
            <a:r>
              <a:rPr lang="zh-CN" altLang="en-US" sz="1530" kern="0" dirty="0" smtClean="0">
                <a:solidFill>
                  <a:srgbClr val="000000"/>
                </a:solidFill>
                <a:latin typeface="Times New Roman" panose="02020603050405020304" pitchFamily="65" charset="-122"/>
                <a:ea typeface="宋体" panose="02010600030101010101" pitchFamily="2" charset="-122"/>
              </a:rPr>
              <a:t>夫学所以为政,兵其</a:t>
            </a:r>
            <a:r>
              <a:rPr lang="zh-CN" altLang="en-US" sz="1530" u="sng" kern="0" dirty="0" smtClean="0">
                <a:solidFill>
                  <a:srgbClr val="000000"/>
                </a:solidFill>
                <a:latin typeface="Times New Roman" panose="02020603050405020304" pitchFamily="65" charset="-122"/>
                <a:ea typeface="宋体" panose="02010600030101010101" pitchFamily="2" charset="-122"/>
              </a:rPr>
              <a:t>细</a:t>
            </a:r>
            <a:r>
              <a:rPr lang="zh-CN" altLang="en-US" sz="1530" kern="0" dirty="0" smtClean="0">
                <a:solidFill>
                  <a:srgbClr val="000000"/>
                </a:solidFill>
                <a:latin typeface="Times New Roman" panose="02020603050405020304" pitchFamily="65" charset="-122"/>
                <a:ea typeface="宋体" panose="02010600030101010101" pitchFamily="2" charset="-122"/>
              </a:rPr>
              <a:t>也,则谓教授苏君总龟,使遂葺之。居无何而学成,兵事亦已,环三君之巡</a:t>
            </a:r>
            <a:br/>
            <a:r>
              <a:rPr lang="zh-CN" altLang="en-US" sz="1530" kern="0" dirty="0" smtClean="0">
                <a:solidFill>
                  <a:srgbClr val="000000"/>
                </a:solidFill>
                <a:latin typeface="Times New Roman" panose="02020603050405020304" pitchFamily="65" charset="-122"/>
                <a:ea typeface="宋体" panose="02010600030101010101" pitchFamily="2" charset="-122"/>
              </a:rPr>
              <a:t>属,整整称治。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夫兵之已而治之效,未必遽由是学也,而余独表而出之,盖乐夫三君识先王所以为学之意,于羽</a:t>
            </a:r>
            <a:br/>
            <a:r>
              <a:rPr lang="zh-CN" altLang="en-US" sz="1530" kern="0" dirty="0" smtClean="0">
                <a:solidFill>
                  <a:srgbClr val="000000"/>
                </a:solidFill>
                <a:latin typeface="Times New Roman" panose="02020603050405020304" pitchFamily="65" charset="-122"/>
                <a:ea typeface="宋体" panose="02010600030101010101" pitchFamily="2" charset="-122"/>
              </a:rPr>
              <a:t>檄交驰之际,不敢忘学,学成而兵有功,治有绩,</a:t>
            </a:r>
            <a:r>
              <a:rPr lang="zh-CN" altLang="en-US" sz="1530" u="sng" kern="0" dirty="0" smtClean="0">
                <a:solidFill>
                  <a:srgbClr val="000000"/>
                </a:solidFill>
                <a:latin typeface="Times New Roman" panose="02020603050405020304" pitchFamily="65" charset="-122"/>
                <a:ea typeface="宋体" panose="02010600030101010101" pitchFamily="2" charset="-122"/>
              </a:rPr>
              <a:t>则余安得不为之言,以劝夫为政而不知学者耶</a:t>
            </a:r>
            <a:r>
              <a:rPr lang="zh-CN" altLang="en-US" sz="1530" kern="0" dirty="0" smtClean="0">
                <a:solidFill>
                  <a:srgbClr val="000000"/>
                </a:solidFill>
                <a:latin typeface="Times New Roman" panose="02020603050405020304" pitchFamily="65" charset="-122"/>
                <a:ea typeface="宋体" panose="02010600030101010101" pitchFamily="2" charset="-122"/>
              </a:rPr>
              <a:t>?凡</a:t>
            </a:r>
            <a:br/>
            <a:r>
              <a:rPr lang="zh-CN" altLang="en-US" sz="1530" kern="0" dirty="0" smtClean="0">
                <a:solidFill>
                  <a:srgbClr val="000000"/>
                </a:solidFill>
                <a:latin typeface="Times New Roman" panose="02020603050405020304" pitchFamily="65" charset="-122"/>
                <a:ea typeface="宋体" panose="02010600030101010101" pitchFamily="2" charset="-122"/>
              </a:rPr>
              <a:t>衡之士,知三君之心,则居是学也,不专章句之务,而亦习夫他日所以为政;不但为科第之得,而思</a:t>
            </a:r>
            <a:br/>
            <a:r>
              <a:rPr lang="zh-CN" altLang="en-US" sz="1530" kern="0" dirty="0" smtClean="0">
                <a:solidFill>
                  <a:srgbClr val="000000"/>
                </a:solidFill>
                <a:latin typeface="Times New Roman" panose="02020603050405020304" pitchFamily="65" charset="-122"/>
                <a:ea typeface="宋体" panose="02010600030101010101" pitchFamily="2" charset="-122"/>
              </a:rPr>
              <a:t>致君泽民之业。使政之与学复而为一,</a:t>
            </a:r>
            <a:r>
              <a:rPr lang="zh-CN" altLang="en-US" sz="1530" u="sng" kern="0" dirty="0" smtClean="0">
                <a:solidFill>
                  <a:srgbClr val="000000"/>
                </a:solidFill>
                <a:latin typeface="Times New Roman" panose="02020603050405020304" pitchFamily="65" charset="-122"/>
                <a:ea typeface="宋体" panose="02010600030101010101" pitchFamily="2" charset="-122"/>
              </a:rPr>
              <a:t>不惟三君之望如此,抑国家将于是而有获与!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明年八月旦,历阳张某记。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(选自《于湖居士文集》)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①期会:按规定的期限施行政令。②教授:学官名。③乾道:宋孝宗年号。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1.对下列各句中加点词的解释,</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1530" u="sng" kern="0" dirty="0" smtClean="0">
                <a:solidFill>
                  <a:srgbClr val="000000"/>
                </a:solidFill>
                <a:latin typeface="Times New Roman" panose="02020603050405020304" pitchFamily="65" charset="-122"/>
                <a:ea typeface="宋体" panose="02010600030101010101" pitchFamily="2" charset="-122"/>
              </a:rPr>
              <a:t>元</a:t>
            </a:r>
            <a:r>
              <a:rPr lang="zh-CN" altLang="en-US" sz="1530" kern="0" dirty="0" smtClean="0">
                <a:solidFill>
                  <a:srgbClr val="000000"/>
                </a:solidFill>
                <a:latin typeface="Times New Roman" panose="02020603050405020304" pitchFamily="65" charset="-122"/>
                <a:ea typeface="宋体" panose="02010600030101010101" pitchFamily="2" charset="-122"/>
              </a:rPr>
              <a:t>元本本　　　　　　　　　　　元:探索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B.后世言治者常不敢</a:t>
            </a:r>
            <a:r>
              <a:rPr lang="zh-CN" altLang="en-US" sz="1530" u="sng" kern="0" dirty="0" smtClean="0">
                <a:solidFill>
                  <a:srgbClr val="000000"/>
                </a:solidFill>
                <a:latin typeface="Times New Roman" panose="02020603050405020304" pitchFamily="65" charset="-122"/>
                <a:ea typeface="宋体" panose="02010600030101010101" pitchFamily="2" charset="-122"/>
              </a:rPr>
              <a:t>望</a:t>
            </a:r>
            <a:r>
              <a:rPr lang="zh-CN" altLang="en-US" sz="1530" kern="0" dirty="0" smtClean="0">
                <a:solidFill>
                  <a:srgbClr val="000000"/>
                </a:solidFill>
                <a:latin typeface="Times New Roman" panose="02020603050405020304" pitchFamily="65" charset="-122"/>
                <a:ea typeface="宋体" panose="02010600030101010101" pitchFamily="2" charset="-122"/>
              </a:rPr>
              <a:t>先王之时　　望:察看</a:t>
            </a:r>
            <a:endParaRPr lang="zh-CN" altLang="en-US"/>
          </a:p>
        </p:txBody>
      </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40000" y="1080000"/>
            <a:ext cx="8127000" cy="5220000"/>
            <a:chOff x="540000" y="1080000"/>
            <a:chExt cx="812700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C.顾卒未有以</a:t>
              </a:r>
              <a:r>
                <a:rPr lang="zh-CN" altLang="en-US" sz="1530" u="sng" kern="0" dirty="0" smtClean="0">
                  <a:solidFill>
                    <a:srgbClr val="000000"/>
                  </a:solidFill>
                  <a:latin typeface="Times New Roman" panose="02020603050405020304" pitchFamily="65" charset="-122"/>
                  <a:ea typeface="宋体" panose="02010600030101010101" pitchFamily="2" charset="-122"/>
                </a:rPr>
                <a:t>当</a:t>
              </a:r>
              <a:r>
                <a:rPr lang="zh-CN" altLang="en-US" sz="1530" kern="0" dirty="0" smtClean="0">
                  <a:solidFill>
                    <a:srgbClr val="000000"/>
                  </a:solidFill>
                  <a:latin typeface="Times New Roman" panose="02020603050405020304" pitchFamily="65" charset="-122"/>
                  <a:ea typeface="宋体" panose="02010600030101010101" pitchFamily="2" charset="-122"/>
                </a:rPr>
                <a:t>上意者　　当:符合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D.兵其</a:t>
              </a:r>
              <a:r>
                <a:rPr lang="zh-CN" altLang="en-US" sz="1530" u="sng" kern="0" dirty="0" smtClean="0">
                  <a:solidFill>
                    <a:srgbClr val="000000"/>
                  </a:solidFill>
                  <a:latin typeface="Times New Roman" panose="02020603050405020304" pitchFamily="65" charset="-122"/>
                  <a:ea typeface="宋体" panose="02010600030101010101" pitchFamily="2" charset="-122"/>
                </a:rPr>
                <a:t>细</a:t>
              </a:r>
              <a:r>
                <a:rPr lang="zh-CN" altLang="en-US" sz="1530" kern="0" dirty="0" smtClean="0">
                  <a:solidFill>
                    <a:srgbClr val="000000"/>
                  </a:solidFill>
                  <a:latin typeface="Times New Roman" panose="02020603050405020304" pitchFamily="65" charset="-122"/>
                  <a:ea typeface="宋体" panose="02010600030101010101" pitchFamily="2" charset="-122"/>
                </a:rPr>
                <a:t>也　　细:小事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2.下列各句中加点词的意义和用法,相同的一组是(3分)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2360" kern="0" spc="11365"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a:t>
              </a:r>
              <a:r>
                <a:rPr lang="zh-CN" altLang="en-US" sz="2360" kern="0" spc="24565"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2360" kern="0" spc="1534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a:t>
              </a:r>
              <a:r>
                <a:rPr lang="zh-CN" altLang="en-US" sz="2360" kern="0" spc="10765"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3.文中画波浪线的句子,断句最合理的一项是(3分)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A.然学自为学/政自为政/群居玩岁自好者/不过能通经缉文/以取科第/既得之/则昔之/所习者</a:t>
              </a:r>
              <a:br/>
              <a:r>
                <a:rPr lang="zh-CN" altLang="en-US" sz="1530" kern="0" dirty="0" smtClean="0">
                  <a:solidFill>
                    <a:srgbClr val="000000"/>
                  </a:solidFill>
                  <a:latin typeface="Times New Roman" panose="02020603050405020304" pitchFamily="65" charset="-122"/>
                  <a:ea typeface="宋体" panose="02010600030101010101" pitchFamily="2" charset="-122"/>
                </a:rPr>
                <a:t>旋以废忘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B.然学自为学/政自为政/群居玩岁/自好者不过能通经缉文/以取科第/既得之/则昔之所习者/</a:t>
              </a:r>
              <a:br/>
              <a:r>
                <a:rPr lang="zh-CN" altLang="en-US" sz="1530" kern="0" dirty="0" smtClean="0">
                  <a:solidFill>
                    <a:srgbClr val="000000"/>
                  </a:solidFill>
                  <a:latin typeface="Times New Roman" panose="02020603050405020304" pitchFamily="65" charset="-122"/>
                  <a:ea typeface="宋体" panose="02010600030101010101" pitchFamily="2" charset="-122"/>
                </a:rPr>
                <a:t>旋以废忘</a:t>
              </a:r>
              <a:endParaRPr lang="zh-CN" altLang="en-US"/>
            </a:p>
          </p:txBody>
        </p:sp>
        <p:graphicFrame>
          <p:nvGraphicFramePr>
            <p:cNvPr id="4" name="对象 3"/>
            <p:cNvGraphicFramePr>
              <a:graphicFrameLocks noChangeAspect="1"/>
            </p:cNvGraphicFramePr>
            <p:nvPr/>
          </p:nvGraphicFramePr>
          <p:xfrm>
            <a:off x="728989" y="2216432"/>
            <a:ext cx="1743075" cy="533399"/>
          </p:xfrm>
          <a:graphic>
            <a:graphicData uri="http://schemas.openxmlformats.org/presentationml/2006/ole">
              <mc:AlternateContent xmlns:mc="http://schemas.openxmlformats.org/markup-compatibility/2006">
                <mc:Choice xmlns:v="urn:schemas-microsoft-com:vml" Requires="v">
                  <p:oleObj spid="_x0000_s2049" name="Equation" r:id="rId1" imgW="46024800" imgH="14020800" progId="Equation.DSMT4">
                    <p:embed/>
                  </p:oleObj>
                </mc:Choice>
                <mc:Fallback>
                  <p:oleObj name="Equation" r:id="rId1" imgW="46024800" imgH="14020800" progId="Equation.DSMT4">
                    <p:embed/>
                    <p:pic>
                      <p:nvPicPr>
                        <p:cNvPr id="0" name="图片 2048"/>
                        <p:cNvPicPr>
                          <a:picLocks noChangeAspect="1"/>
                        </p:cNvPicPr>
                        <p:nvPr/>
                      </p:nvPicPr>
                      <p:blipFill>
                        <a:blip r:embed="rId2"/>
                        <a:stretch>
                          <a:fillRect/>
                        </a:stretch>
                      </p:blipFill>
                      <p:spPr>
                        <a:xfrm>
                          <a:off x="728989" y="2216432"/>
                          <a:ext cx="1743075" cy="533399"/>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718263" y="2784527"/>
            <a:ext cx="3419474" cy="533399"/>
          </p:xfrm>
          <a:graphic>
            <a:graphicData uri="http://schemas.openxmlformats.org/presentationml/2006/ole">
              <mc:AlternateContent xmlns:mc="http://schemas.openxmlformats.org/markup-compatibility/2006">
                <mc:Choice xmlns:v="urn:schemas-microsoft-com:vml" Requires="v">
                  <p:oleObj spid="_x0000_s2051" name="Equation" r:id="rId3" imgW="90525600" imgH="14020800" progId="Equation.DSMT4">
                    <p:embed/>
                  </p:oleObj>
                </mc:Choice>
                <mc:Fallback>
                  <p:oleObj name="Equation" r:id="rId3" imgW="90525600" imgH="14020800" progId="Equation.DSMT4">
                    <p:embed/>
                    <p:pic>
                      <p:nvPicPr>
                        <p:cNvPr id="0" name="图片 2050"/>
                        <p:cNvPicPr>
                          <a:picLocks noChangeAspect="1"/>
                        </p:cNvPicPr>
                        <p:nvPr/>
                      </p:nvPicPr>
                      <p:blipFill>
                        <a:blip r:embed="rId4"/>
                        <a:stretch>
                          <a:fillRect/>
                        </a:stretch>
                      </p:blipFill>
                      <p:spPr>
                        <a:xfrm>
                          <a:off x="718263" y="2784527"/>
                          <a:ext cx="3419474" cy="533399"/>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718263" y="3352622"/>
            <a:ext cx="2247900" cy="533399"/>
          </p:xfrm>
          <a:graphic>
            <a:graphicData uri="http://schemas.openxmlformats.org/presentationml/2006/ole">
              <mc:AlternateContent xmlns:mc="http://schemas.openxmlformats.org/markup-compatibility/2006">
                <mc:Choice xmlns:v="urn:schemas-microsoft-com:vml" Requires="v">
                  <p:oleObj spid="_x0000_s2052" name="Equation" r:id="rId5" imgW="59436000" imgH="14020800" progId="Equation.DSMT4">
                    <p:embed/>
                  </p:oleObj>
                </mc:Choice>
                <mc:Fallback>
                  <p:oleObj name="Equation" r:id="rId5" imgW="59436000" imgH="14020800" progId="Equation.DSMT4">
                    <p:embed/>
                    <p:pic>
                      <p:nvPicPr>
                        <p:cNvPr id="0" name="图片 2051"/>
                        <p:cNvPicPr>
                          <a:picLocks noChangeAspect="1"/>
                        </p:cNvPicPr>
                        <p:nvPr/>
                      </p:nvPicPr>
                      <p:blipFill>
                        <a:blip r:embed="rId6"/>
                        <a:stretch>
                          <a:fillRect/>
                        </a:stretch>
                      </p:blipFill>
                      <p:spPr>
                        <a:xfrm>
                          <a:off x="718263" y="3352622"/>
                          <a:ext cx="2247900" cy="533399"/>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728989" y="3920717"/>
            <a:ext cx="1666875" cy="533399"/>
          </p:xfrm>
          <a:graphic>
            <a:graphicData uri="http://schemas.openxmlformats.org/presentationml/2006/ole">
              <mc:AlternateContent xmlns:mc="http://schemas.openxmlformats.org/markup-compatibility/2006">
                <mc:Choice xmlns:v="urn:schemas-microsoft-com:vml" Requires="v">
                  <p:oleObj spid="_x0000_s2053" name="Equation" r:id="rId7" imgW="44196000" imgH="14020800" progId="Equation.DSMT4">
                    <p:embed/>
                  </p:oleObj>
                </mc:Choice>
                <mc:Fallback>
                  <p:oleObj name="Equation" r:id="rId7" imgW="44196000" imgH="14020800" progId="Equation.DSMT4">
                    <p:embed/>
                    <p:pic>
                      <p:nvPicPr>
                        <p:cNvPr id="0" name="图片 2052"/>
                        <p:cNvPicPr>
                          <a:picLocks noChangeAspect="1"/>
                        </p:cNvPicPr>
                        <p:nvPr/>
                      </p:nvPicPr>
                      <p:blipFill>
                        <a:blip r:embed="rId8"/>
                        <a:stretch>
                          <a:fillRect/>
                        </a:stretch>
                      </p:blipFill>
                      <p:spPr>
                        <a:xfrm>
                          <a:off x="728989" y="3920717"/>
                          <a:ext cx="1666875" cy="533399"/>
                        </a:xfrm>
                        <a:prstGeom prst="rect">
                          <a:avLst/>
                        </a:prstGeom>
                        <a:noFill/>
                        <a:ln w="9525">
                          <a:noFill/>
                        </a:ln>
                      </p:spPr>
                    </p:pic>
                  </p:oleObj>
                </mc:Fallback>
              </mc:AlternateContent>
            </a:graphicData>
          </a:graphic>
        </p:graphicFrame>
      </p:grpSp>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C.然学自为学/政自为政/群居玩岁/自好者不过能通经/缉文以取科第/既得之则昔之/所习者/</a:t>
            </a:r>
            <a:br/>
            <a:r>
              <a:rPr lang="zh-CN" altLang="en-US" sz="1530" kern="0" dirty="0" smtClean="0">
                <a:solidFill>
                  <a:srgbClr val="000000"/>
                </a:solidFill>
                <a:latin typeface="Times New Roman" panose="02020603050405020304" pitchFamily="65" charset="-122"/>
                <a:ea typeface="宋体" panose="02010600030101010101" pitchFamily="2" charset="-122"/>
              </a:rPr>
              <a:t>旋以废忘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D.然学自为学/政自为政/群居玩岁自好者/不过能通经缉文/以取科第/既得之则昔之/所习者/</a:t>
            </a:r>
            <a:br/>
            <a:r>
              <a:rPr lang="zh-CN" altLang="en-US" sz="1530" kern="0" dirty="0" smtClean="0">
                <a:solidFill>
                  <a:srgbClr val="000000"/>
                </a:solidFill>
                <a:latin typeface="Times New Roman" panose="02020603050405020304" pitchFamily="65" charset="-122"/>
                <a:ea typeface="宋体" panose="02010600030101010101" pitchFamily="2" charset="-122"/>
              </a:rPr>
              <a:t>旋以废忘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4.以下六句话分编为四组,全都属于作者赞赏的观点或做法的一组是(3分)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①学无异习,政无异术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②君臣上下,视吾之有学,犹农之有田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③我方为政,学于何有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④衡之学曰石鼓书院云者,其来已久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⑤夫兵之已而治之效,未必遽由是学也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⑥不专章句之务,而亦习夫他日所以为政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A.①②⑥　　B.①④⑥　　C.②③⑤　　D.③④⑤</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5.下列对文章的理解与分析,</a:t>
            </a:r>
            <a:r>
              <a:rPr lang="zh-CN" altLang="en-US" sz="1530" u="sng" kern="0" dirty="0" smtClean="0">
                <a:solidFill>
                  <a:srgbClr val="000000"/>
                </a:solidFill>
                <a:latin typeface="Times New Roman" panose="02020603050405020304" pitchFamily="65" charset="-122"/>
                <a:ea typeface="宋体" panose="02010600030101010101" pitchFamily="2" charset="-122"/>
              </a:rPr>
              <a:t>不恰当</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A.作者认为先王之时,学习是施政的基础,学政一体,紧密结合,君臣上下都重视学习,就像农民</a:t>
            </a:r>
            <a:endParaRPr lang="zh-CN" altLang="en-US"/>
          </a:p>
        </p:txBody>
      </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重视耕耘一样。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B.石鼓书院搬迁之初,新屋尚未建好,兵事又起,王彦洪、郑丙、张松三位官员克服困难,为重</a:t>
            </a:r>
            <a:br/>
            <a:r>
              <a:rPr lang="zh-CN" altLang="en-US" sz="1530" kern="0" dirty="0" smtClean="0">
                <a:solidFill>
                  <a:srgbClr val="000000"/>
                </a:solidFill>
                <a:latin typeface="Times New Roman" panose="02020603050405020304" pitchFamily="65" charset="-122"/>
                <a:ea typeface="宋体" panose="02010600030101010101" pitchFamily="2" charset="-122"/>
              </a:rPr>
              <a:t>新修建书院做出了重要贡献。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C.作者主张为学者不能把科第成功作为读书的唯一目标,而应研习经世致用之学,为官后施行</a:t>
            </a:r>
            <a:br/>
            <a:r>
              <a:rPr lang="zh-CN" altLang="en-US" sz="1530" kern="0" dirty="0" smtClean="0">
                <a:solidFill>
                  <a:srgbClr val="000000"/>
                </a:solidFill>
                <a:latin typeface="Times New Roman" panose="02020603050405020304" pitchFamily="65" charset="-122"/>
                <a:ea typeface="宋体" panose="02010600030101010101" pitchFamily="2" charset="-122"/>
              </a:rPr>
              <a:t>有益于国计民生之政。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D.文章以驳论为主,采用正反对比的论证方法,批评了后世学者获取科第做官后废忘所学、政</a:t>
            </a:r>
            <a:br/>
            <a:r>
              <a:rPr lang="zh-CN" altLang="en-US" sz="1530" kern="0" dirty="0" smtClean="0">
                <a:solidFill>
                  <a:srgbClr val="000000"/>
                </a:solidFill>
                <a:latin typeface="Times New Roman" panose="02020603050405020304" pitchFamily="65" charset="-122"/>
                <a:ea typeface="宋体" panose="02010600030101010101" pitchFamily="2" charset="-122"/>
              </a:rPr>
              <a:t>学分裂的现象。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6.把文言文阅读材料中画横线的句子翻译成现代汉语。(8分)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(1)此人伦所以明,教化所以成。(2分)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(2)则余安得不为之言,以劝夫为政而不知学者耶?(3分)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(3)不惟三君之望如此,抑国家将于是而有获与!(3分)</a:t>
            </a:r>
            <a:endParaRPr lang="zh-CN" altLang="en-US"/>
          </a:p>
        </p:txBody>
      </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本题考查理解文言实词的能力,着重指导学生培养语言建构与运用的能力,体现</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把握语言文字特点及其运用规律的学科素养,培养热爱祖国语言文字的价值观念。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望:同“方”,比较。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本题考查理解文言虚词的能力,体现语言建构与运用的学科素养,能在语言情景</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中运用语言文字进行交流沟通。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A项,均表示承接关系,可翻译为“就”。B项,前者一般放在形容词后,翻译为“比”;后者引出</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叙述对象,可不译。C项,前者表承接关系,后者表转折关系。D项,前者为介词,翻译为“在”;</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后者是表目的的连词,翻译为“来”。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本题考查文言断句的能力,着重培养把握语言文字特点及其运用规律的学科素</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养,树立热爱祖国语言文字、热爱中华文化的意识。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原文标点为:然学自为学,政自为政,群居玩岁,自好者不过能通经缉文,以取科第,既得之,则昔之</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所习者,旋以废忘。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“自好者”为“通经缉文”“取科第”的主语,应该与后句相连,不能在其后断开,故排除A、</a:t>
            </a:r>
            <a:endParaRPr lang="zh-CN" altLang="en-US" dirty="0"/>
          </a:p>
        </p:txBody>
      </p:sp>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D两项;“昔之所习者”意思是“以前所学得的知识”,中间不断开,故排除C项。</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  </a:t>
            </a:r>
            <a:r>
              <a:rPr lang="zh-CN" altLang="en-US" sz="1530" kern="0" dirty="0" smtClean="0">
                <a:solidFill>
                  <a:srgbClr val="000000"/>
                </a:solidFill>
                <a:latin typeface="Times New Roman" panose="02020603050405020304" pitchFamily="65" charset="-122"/>
                <a:ea typeface="宋体" panose="02010600030101010101" pitchFamily="2" charset="-122"/>
              </a:rPr>
              <a:t>  文言文断句方法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(1)虚词标志法:句首常有“盖、夫、惟、凡、故、今、若夫、且夫、至于、至若”等虚词;句</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尾常有“也、乎、焉、矣、耳、哉、与(欤)”等虚词。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(2)动词标志法:对话、引文常常以“曰”“云”“言”为标志,一般情况下碰到它们都要停</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顿;文言文常用动词充当谓语,可利用这个特点在它前面找主语,后面找宾语。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(3)修辞标志法:为使文章达到句式整齐、语言连贯的效果,古人经常运用对偶、排比、顶真、</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反复等修辞手法,如果以这个特点为依据,断句准确率会更高。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(4)名词标志法:名词和代词常作主语(句首)和宾语(句尾),可以此来断句。还要懂得古代文化</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常识,如年龄、称谓、纪年纪日、官职等方面的知识,出现这类词时,中间不能断开。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本题考查分析概括作者观点的能力,体现提升批判性、独创性思维品质的学科素</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养,树立正确发展观。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①是先王之时的状况,作者对此高度赞赏;②强调先王时君臣对为学的重视和农人对农田的重</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视一样,表达了作者肯定提倡的态度;③是作者模仿为政者鄙弃为学之道说的话,是反面事例,</a:t>
            </a:r>
            <a:endParaRPr lang="zh-CN" altLang="en-US" dirty="0"/>
          </a:p>
        </p:txBody>
      </p:sp>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暗含批评;④是说石鼓书院由来已久,没有表示态度;⑤是客观评价学院的作用,也没有表示赞</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赏;⑥提到的做法是作者提倡的。故①②⑥符合题目要求。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本题考查理解分析文言文内容的能力,体现养成健康审美情趣与鉴赏品位的学科</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素养,培养拓展文化视野、增强文化自觉的价值观念。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“文章以驳论为主”理解错误,文章以“立论”为主,阐明先王之时学与政的关系,以三君为例</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阐述治学之重要等均为立论。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(8分)(1)这就是人伦得以明了、教化得以成功的原因。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(2)那么我哪能不替他们讲出来,来劝导那些施政却不知道学习的人呢?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(3)不只三位官员的愿望是这样,或许国家也将从这里有所收获吧!</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本题考查文言文词句的相关知识,着重考查文言文的翻译能力,体现语言建构与运用的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学科素养,弘扬中华优秀传统文化。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(1)所以,</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的原因;明,明了;成,成功。(2)安得,怎么能;夫,代词,那些。(3)不惟,不只;望,愿望;</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抑,或许;于是,从这里</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eaLnBrk="0" latinLnBrk="1" hangingPunct="0">
              <a:lnSpc>
                <a:spcPct val="150000"/>
              </a:lnSpc>
            </a:pPr>
            <a:r>
              <a:rPr lang="zh-CN" altLang="en-US" sz="1530" b="1" kern="0" dirty="0" smtClean="0">
                <a:solidFill>
                  <a:srgbClr val="000000"/>
                </a:solidFill>
                <a:latin typeface="Times New Roman" panose="02020603050405020304" pitchFamily="65" charset="-122"/>
                <a:ea typeface="宋体" panose="02010600030101010101" pitchFamily="2" charset="-122"/>
              </a:rPr>
              <a:t>[参考译文]</a:t>
            </a:r>
            <a:endParaRPr lang="zh-CN" altLang="en-US" sz="1600" b="1"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先王</a:t>
            </a:r>
            <a:r>
              <a:rPr lang="zh-CN" altLang="en-US" sz="1530" kern="0" dirty="0" smtClean="0">
                <a:solidFill>
                  <a:srgbClr val="000000"/>
                </a:solidFill>
                <a:latin typeface="Times New Roman" panose="02020603050405020304" pitchFamily="65" charset="-122"/>
                <a:ea typeface="宋体" panose="02010600030101010101" pitchFamily="2" charset="-122"/>
              </a:rPr>
              <a:t>的时代,把学习作为为政之道,学习是施政的基础,施政是学习的实践,学习无不良习惯,政</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令无不良之策。从朝廷到郡国,从郡国到天下,探索源头依据根本,(上下一心,)不会有做事不专</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一的。所以读书人不专注于学习,就会有奇异的言行;施政者不专注于学习,就没有准则、法度</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可遵守。君臣上下,看待学习,如同农人对待农田,早晚在田间,如果不耕不耘,就无处得来食物,</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于是有食物无法维持到岁终的忧患。这就是人伦得以明了、教化得以成功的原因。道德统</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一,风俗相同,只是这个缘故罢了。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后世的学习,应该超过先王之时。安稳的生活,丰富的饮食,严格的教诲约束,先王之时不一定</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有这些;但是学者独自学习,政者独自施政,聚集一处虚度岁月,自好者不过是能读通经书连缀</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成文,来在科举中取得名次。取得名次后,那么之前的学习所得,很快就废弃忘掉了。一看到簿</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书以及限期施行政令等事宜,便说:“我正理政,学习对我来说有什么用呢?”唉!后代谈到治理</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之道时常常不敢与先王之时相比,大概是政与学分开的原因吧!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国家重视学习到极点了,十户人家的小村镇有老师有弟子,州县之吏用学识来评定官员,所有这</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些做法难道为的是看起来更完善罢了吗?大概是想恢复先王的旧例,从学习中求得治政之理。</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但是最终没有能符合皇上心意,那么这是士大夫和学者的罪过啊。</a:t>
            </a:r>
            <a:endParaRPr lang="zh-CN" altLang="en-US" dirty="0"/>
          </a:p>
        </p:txBody>
      </p:sp>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衡州的学馆叫石鼓书院,它由来已久,中间迁到城南,读书人感觉不方便,于是又迁回到旧址,这</a:t>
            </a:r>
            <a:br/>
            <a:r>
              <a:rPr lang="zh-CN" altLang="en-US" sz="1530" kern="0" dirty="0" smtClean="0">
                <a:solidFill>
                  <a:srgbClr val="000000"/>
                </a:solidFill>
                <a:latin typeface="Times New Roman" panose="02020603050405020304" pitchFamily="65" charset="-122"/>
                <a:ea typeface="宋体" panose="02010600030101010101" pitchFamily="2" charset="-122"/>
              </a:rPr>
              <a:t>是前任教授施君鼎所为。石鼓书院处于潇水、湘水交汇之处,拥有山岳的胜景。书院迁居时</a:t>
            </a:r>
            <a:br/>
            <a:r>
              <a:rPr lang="zh-CN" altLang="en-US" sz="1530" kern="0" dirty="0" smtClean="0">
                <a:solidFill>
                  <a:srgbClr val="000000"/>
                </a:solidFill>
                <a:latin typeface="Times New Roman" panose="02020603050405020304" pitchFamily="65" charset="-122"/>
                <a:ea typeface="宋体" panose="02010600030101010101" pitchFamily="2" charset="-122"/>
              </a:rPr>
              <a:t>新屋还不全备。提点刑狱王彦洪、提举常平郑丙、知州事张松,都在乾道乙酉年到官,当时正</a:t>
            </a:r>
            <a:br/>
            <a:r>
              <a:rPr lang="zh-CN" altLang="en-US" sz="1530" kern="0" dirty="0" smtClean="0">
                <a:solidFill>
                  <a:srgbClr val="000000"/>
                </a:solidFill>
                <a:latin typeface="Times New Roman" panose="02020603050405020304" pitchFamily="65" charset="-122"/>
                <a:ea typeface="宋体" panose="02010600030101010101" pitchFamily="2" charset="-122"/>
              </a:rPr>
              <a:t>有战事,三人任职不同但责任均等,虽然每天没有闲暇时间,但是知道学习是施政的根本,兵事</a:t>
            </a:r>
            <a:br/>
            <a:r>
              <a:rPr lang="zh-CN" altLang="en-US" sz="1530" kern="0" dirty="0" smtClean="0">
                <a:solidFill>
                  <a:srgbClr val="000000"/>
                </a:solidFill>
                <a:latin typeface="Times New Roman" panose="02020603050405020304" pitchFamily="65" charset="-122"/>
                <a:ea typeface="宋体" panose="02010600030101010101" pitchFamily="2" charset="-122"/>
              </a:rPr>
              <a:t>琐碎,就安排教授苏总龟将学馆修葺完成。过了不久学院建成,战事也停止了,围绕三个人的管</a:t>
            </a:r>
            <a:br/>
            <a:r>
              <a:rPr lang="zh-CN" altLang="en-US" sz="1530" kern="0" dirty="0" smtClean="0">
                <a:solidFill>
                  <a:srgbClr val="000000"/>
                </a:solidFill>
                <a:latin typeface="Times New Roman" panose="02020603050405020304" pitchFamily="65" charset="-122"/>
                <a:ea typeface="宋体" panose="02010600030101010101" pitchFamily="2" charset="-122"/>
              </a:rPr>
              <a:t>辖之地,整齐严谨可称为安定。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战事停止,治理有成效,不一定就是这座学馆的缘故,而我唯独表彰他们,突出其作为,其实是为</a:t>
            </a:r>
            <a:br/>
            <a:r>
              <a:rPr lang="zh-CN" altLang="en-US" sz="1530" kern="0" dirty="0" smtClean="0">
                <a:solidFill>
                  <a:srgbClr val="000000"/>
                </a:solidFill>
                <a:latin typeface="Times New Roman" panose="02020603050405020304" pitchFamily="65" charset="-122"/>
                <a:ea typeface="宋体" panose="02010600030101010101" pitchFamily="2" charset="-122"/>
              </a:rPr>
              <a:t>这三个人懂得先王重视学习的本意而高兴,在战乱之中,不敢忘记治学,学院建成后,兵事上有</a:t>
            </a:r>
            <a:br/>
            <a:r>
              <a:rPr lang="zh-CN" altLang="en-US" sz="1530" kern="0" dirty="0" smtClean="0">
                <a:solidFill>
                  <a:srgbClr val="000000"/>
                </a:solidFill>
                <a:latin typeface="Times New Roman" panose="02020603050405020304" pitchFamily="65" charset="-122"/>
                <a:ea typeface="宋体" panose="02010600030101010101" pitchFamily="2" charset="-122"/>
              </a:rPr>
              <a:t>功,治理上有成效,那么我哪能不替他们讲出来,来劝导那些施政却不知道学习的人呢?所有衡</a:t>
            </a:r>
            <a:br/>
            <a:r>
              <a:rPr lang="zh-CN" altLang="en-US" sz="1530" kern="0" dirty="0" smtClean="0">
                <a:solidFill>
                  <a:srgbClr val="000000"/>
                </a:solidFill>
                <a:latin typeface="Times New Roman" panose="02020603050405020304" pitchFamily="65" charset="-122"/>
                <a:ea typeface="宋体" panose="02010600030101010101" pitchFamily="2" charset="-122"/>
              </a:rPr>
              <a:t>州的读书人,懂得这三个人的心思,就会就学于此院,不只是致力于学习章句,也学习那些日后</a:t>
            </a:r>
            <a:br/>
            <a:r>
              <a:rPr lang="zh-CN" altLang="en-US" sz="1530" kern="0" dirty="0" smtClean="0">
                <a:solidFill>
                  <a:srgbClr val="000000"/>
                </a:solidFill>
                <a:latin typeface="Times New Roman" panose="02020603050405020304" pitchFamily="65" charset="-122"/>
                <a:ea typeface="宋体" panose="02010600030101010101" pitchFamily="2" charset="-122"/>
              </a:rPr>
              <a:t>用来为政的知识;不只是为了科举取得名次,也想要辅助君王成就惠泽万民的大业。使政令与</a:t>
            </a:r>
            <a:br/>
            <a:r>
              <a:rPr lang="zh-CN" altLang="en-US" sz="1530" kern="0" dirty="0" smtClean="0">
                <a:solidFill>
                  <a:srgbClr val="000000"/>
                </a:solidFill>
                <a:latin typeface="Times New Roman" panose="02020603050405020304" pitchFamily="65" charset="-122"/>
                <a:ea typeface="宋体" panose="02010600030101010101" pitchFamily="2" charset="-122"/>
              </a:rPr>
              <a:t>学习再次成为一体,不只这三位官员的愿望是这样,或许国家也将从这里有所收获吧。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书院建成第二年八月早晨,历阳张某记载。</a:t>
            </a:r>
            <a:endParaRPr lang="zh-CN"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三、(2017课标全国Ⅰ,10—13)阅读下面的文言文,完成后面题目。(19分)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谢弘微,陈郡阳夏人也。父思,武昌太守。从叔峻,司空琰第二子也,无后,以弘微为嗣。弘微本</a:t>
            </a:r>
            <a:br/>
            <a:r>
              <a:rPr lang="zh-CN" altLang="en-US" sz="1530" kern="0" dirty="0" smtClean="0">
                <a:solidFill>
                  <a:srgbClr val="000000"/>
                </a:solidFill>
                <a:latin typeface="Times New Roman" panose="02020603050405020304" pitchFamily="65" charset="-122"/>
                <a:ea typeface="宋体" panose="02010600030101010101" pitchFamily="2" charset="-122"/>
              </a:rPr>
              <a:t>名密,犯所继内讳,故</a:t>
            </a:r>
            <a:r>
              <a:rPr lang="zh-CN" altLang="en-US" sz="1530" u="sng" kern="0" dirty="0" smtClean="0">
                <a:solidFill>
                  <a:srgbClr val="000000"/>
                </a:solidFill>
                <a:latin typeface="Times New Roman" panose="02020603050405020304" pitchFamily="65" charset="-122"/>
                <a:ea typeface="宋体" panose="02010600030101010101" pitchFamily="2" charset="-122"/>
              </a:rPr>
              <a:t>以字行</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童幼时精神端审时然后言所继叔父混名知人见而异之谓思曰此</a:t>
            </a:r>
            <a:br/>
            <a:r>
              <a:rPr lang="zh-CN" altLang="en-US" sz="1530" u="sng" kern="0" dirty="0" smtClean="0">
                <a:solidFill>
                  <a:srgbClr val="000000"/>
                </a:solidFill>
                <a:latin typeface="Times New Roman" panose="02020603050405020304" pitchFamily="65" charset="-122"/>
                <a:ea typeface="宋体" panose="02010600030101010101" pitchFamily="2" charset="-122"/>
              </a:rPr>
              <a:t>儿深中夙敏方成佳器有子如此足矣</a:t>
            </a:r>
            <a:r>
              <a:rPr lang="zh-CN" altLang="en-US" sz="1530" kern="0" dirty="0" smtClean="0">
                <a:solidFill>
                  <a:srgbClr val="000000"/>
                </a:solidFill>
                <a:latin typeface="Times New Roman" panose="02020603050405020304" pitchFamily="65" charset="-122"/>
                <a:ea typeface="宋体" panose="02010600030101010101" pitchFamily="2" charset="-122"/>
              </a:rPr>
              <a:t>弘微家素贫俭,而所继丰泰,唯受书数千卷,遗财禄秩,一不</a:t>
            </a:r>
            <a:br/>
            <a:r>
              <a:rPr lang="zh-CN" altLang="en-US" sz="1530" kern="0" dirty="0" smtClean="0">
                <a:solidFill>
                  <a:srgbClr val="000000"/>
                </a:solidFill>
                <a:latin typeface="Times New Roman" panose="02020603050405020304" pitchFamily="65" charset="-122"/>
                <a:ea typeface="宋体" panose="02010600030101010101" pitchFamily="2" charset="-122"/>
              </a:rPr>
              <a:t>关豫。混风格高峻,少所交纳,唯与族子灵运、瞻、曜、弘微并以文义赏会。尝共宴处,居在乌</a:t>
            </a:r>
            <a:br/>
            <a:r>
              <a:rPr lang="zh-CN" altLang="en-US" sz="1530" kern="0" dirty="0" smtClean="0">
                <a:solidFill>
                  <a:srgbClr val="000000"/>
                </a:solidFill>
                <a:latin typeface="Times New Roman" panose="02020603050405020304" pitchFamily="65" charset="-122"/>
                <a:ea typeface="宋体" panose="02010600030101010101" pitchFamily="2" charset="-122"/>
              </a:rPr>
              <a:t>衣巷,故谓之乌衣之游。瞻等才辞辩富,弘微每以约言服之,混特所敬贵,号曰微子。义熙八年,</a:t>
            </a:r>
            <a:br/>
            <a:r>
              <a:rPr lang="zh-CN" altLang="en-US" sz="1530" kern="0" dirty="0" smtClean="0">
                <a:solidFill>
                  <a:srgbClr val="000000"/>
                </a:solidFill>
                <a:latin typeface="Times New Roman" panose="02020603050405020304" pitchFamily="65" charset="-122"/>
                <a:ea typeface="宋体" panose="02010600030101010101" pitchFamily="2" charset="-122"/>
              </a:rPr>
              <a:t>混以刘毅党见诛,妻晋陵公主以混家事委之弘微。弘微经纪生业,事若在公,一钱尺帛出入,皆</a:t>
            </a:r>
            <a:br/>
            <a:r>
              <a:rPr lang="zh-CN" altLang="en-US" sz="1530" kern="0" dirty="0" smtClean="0">
                <a:solidFill>
                  <a:srgbClr val="000000"/>
                </a:solidFill>
                <a:latin typeface="Times New Roman" panose="02020603050405020304" pitchFamily="65" charset="-122"/>
                <a:ea typeface="宋体" panose="02010600030101010101" pitchFamily="2" charset="-122"/>
              </a:rPr>
              <a:t>有文簿。高祖受命,晋陵公主降为东乡君。自混亡,至是九载,而室宇修整,仓廪充盈,门徒业使,</a:t>
            </a:r>
            <a:br/>
            <a:r>
              <a:rPr lang="zh-CN" altLang="en-US" sz="1530" kern="0" dirty="0" smtClean="0">
                <a:solidFill>
                  <a:srgbClr val="000000"/>
                </a:solidFill>
                <a:latin typeface="Times New Roman" panose="02020603050405020304" pitchFamily="65" charset="-122"/>
                <a:ea typeface="宋体" panose="02010600030101010101" pitchFamily="2" charset="-122"/>
              </a:rPr>
              <a:t>不异平日,田畴垦辟,有加于旧。中外</a:t>
            </a:r>
            <a:r>
              <a:rPr lang="zh-CN" altLang="en-US" sz="1530" u="sng" kern="0" dirty="0" smtClean="0">
                <a:solidFill>
                  <a:srgbClr val="000000"/>
                </a:solidFill>
                <a:latin typeface="Times New Roman" panose="02020603050405020304" pitchFamily="65" charset="-122"/>
                <a:ea typeface="宋体" panose="02010600030101010101" pitchFamily="2" charset="-122"/>
              </a:rPr>
              <a:t>姻亲</a:t>
            </a:r>
            <a:r>
              <a:rPr lang="zh-CN" altLang="en-US" sz="1530" kern="0" dirty="0" smtClean="0">
                <a:solidFill>
                  <a:srgbClr val="000000"/>
                </a:solidFill>
                <a:latin typeface="Times New Roman" panose="02020603050405020304" pitchFamily="65" charset="-122"/>
                <a:ea typeface="宋体" panose="02010600030101010101" pitchFamily="2" charset="-122"/>
              </a:rPr>
              <a:t>,道俗义旧,入门莫不叹息,或为之涕流,感弘微之义</a:t>
            </a:r>
            <a:br/>
            <a:r>
              <a:rPr lang="zh-CN" altLang="en-US" sz="1530" kern="0" dirty="0" smtClean="0">
                <a:solidFill>
                  <a:srgbClr val="000000"/>
                </a:solidFill>
                <a:latin typeface="Times New Roman" panose="02020603050405020304" pitchFamily="65" charset="-122"/>
                <a:ea typeface="宋体" panose="02010600030101010101" pitchFamily="2" charset="-122"/>
              </a:rPr>
              <a:t>也。</a:t>
            </a:r>
            <a:r>
              <a:rPr lang="zh-CN" altLang="en-US" sz="1530" u="sng" kern="0" dirty="0" smtClean="0">
                <a:solidFill>
                  <a:srgbClr val="000000"/>
                </a:solidFill>
                <a:latin typeface="Times New Roman" panose="02020603050405020304" pitchFamily="65" charset="-122"/>
                <a:ea typeface="宋体" panose="02010600030101010101" pitchFamily="2" charset="-122"/>
              </a:rPr>
              <a:t>性严正,举止必循礼度,事继亲之党,恭谨过常。</a:t>
            </a:r>
            <a:r>
              <a:rPr lang="zh-CN" altLang="en-US" sz="1530" kern="0" dirty="0" smtClean="0">
                <a:solidFill>
                  <a:srgbClr val="000000"/>
                </a:solidFill>
                <a:latin typeface="Times New Roman" panose="02020603050405020304" pitchFamily="65" charset="-122"/>
                <a:ea typeface="宋体" panose="02010600030101010101" pitchFamily="2" charset="-122"/>
              </a:rPr>
              <a:t>太祖镇江陵,弘微为文学。</a:t>
            </a:r>
            <a:r>
              <a:rPr lang="zh-CN" altLang="en-US" sz="1530" u="sng" kern="0" dirty="0" smtClean="0">
                <a:solidFill>
                  <a:srgbClr val="000000"/>
                </a:solidFill>
                <a:latin typeface="Times New Roman" panose="02020603050405020304" pitchFamily="65" charset="-122"/>
                <a:ea typeface="宋体" panose="02010600030101010101" pitchFamily="2" charset="-122"/>
              </a:rPr>
              <a:t>母忧</a:t>
            </a:r>
            <a:r>
              <a:rPr lang="zh-CN" altLang="en-US" sz="1530" kern="0" dirty="0" smtClean="0">
                <a:solidFill>
                  <a:srgbClr val="000000"/>
                </a:solidFill>
                <a:latin typeface="Times New Roman" panose="02020603050405020304" pitchFamily="65" charset="-122"/>
                <a:ea typeface="宋体" panose="02010600030101010101" pitchFamily="2" charset="-122"/>
              </a:rPr>
              <a:t>去职。居</a:t>
            </a:r>
            <a:br/>
            <a:r>
              <a:rPr lang="zh-CN" altLang="en-US" sz="1530" kern="0" dirty="0" smtClean="0">
                <a:solidFill>
                  <a:srgbClr val="000000"/>
                </a:solidFill>
                <a:latin typeface="Times New Roman" panose="02020603050405020304" pitchFamily="65" charset="-122"/>
                <a:ea typeface="宋体" panose="02010600030101010101" pitchFamily="2" charset="-122"/>
              </a:rPr>
              <a:t>丧以孝称,服阕逾年,菜蔬不改。兄曜历御史中丞,元嘉四年卒。弘微蔬食积时,哀戚过礼,服虽</a:t>
            </a:r>
            <a:br/>
            <a:r>
              <a:rPr lang="zh-CN" altLang="en-US" sz="1530" kern="0" dirty="0" smtClean="0">
                <a:solidFill>
                  <a:srgbClr val="000000"/>
                </a:solidFill>
                <a:latin typeface="Times New Roman" panose="02020603050405020304" pitchFamily="65" charset="-122"/>
                <a:ea typeface="宋体" panose="02010600030101010101" pitchFamily="2" charset="-122"/>
              </a:rPr>
              <a:t>除,犹不啖鱼肉。弘微少孤,事兄如父,兄弟友穆之至,举世莫及也。弘微口不言人短长,</a:t>
            </a:r>
            <a:r>
              <a:rPr lang="zh-CN" altLang="en-US" sz="1530" u="sng" kern="0" dirty="0" smtClean="0">
                <a:solidFill>
                  <a:srgbClr val="000000"/>
                </a:solidFill>
                <a:latin typeface="Times New Roman" panose="02020603050405020304" pitchFamily="65" charset="-122"/>
                <a:ea typeface="宋体" panose="02010600030101010101" pitchFamily="2" charset="-122"/>
              </a:rPr>
              <a:t>而曜好</a:t>
            </a:r>
            <a:br/>
            <a:r>
              <a:rPr lang="zh-CN" altLang="en-US" sz="1530" u="sng" kern="0" dirty="0" smtClean="0">
                <a:solidFill>
                  <a:srgbClr val="000000"/>
                </a:solidFill>
                <a:latin typeface="Times New Roman" panose="02020603050405020304" pitchFamily="65" charset="-122"/>
                <a:ea typeface="宋体" panose="02010600030101010101" pitchFamily="2" charset="-122"/>
              </a:rPr>
              <a:t>臧否人物,曜每言论,弘微常以它语乱之。</a:t>
            </a:r>
            <a:r>
              <a:rPr lang="zh-CN" altLang="en-US" sz="1530" kern="0" dirty="0" smtClean="0">
                <a:solidFill>
                  <a:srgbClr val="000000"/>
                </a:solidFill>
                <a:latin typeface="Times New Roman" panose="02020603050405020304" pitchFamily="65" charset="-122"/>
                <a:ea typeface="宋体" panose="02010600030101010101" pitchFamily="2" charset="-122"/>
              </a:rPr>
              <a:t>九年,东乡君薨,资财钜万,园宅十余所,奴僮犹有数百</a:t>
            </a:r>
            <a:br/>
            <a:r>
              <a:rPr lang="zh-CN" altLang="en-US" sz="1530" kern="0" dirty="0" smtClean="0">
                <a:solidFill>
                  <a:srgbClr val="000000"/>
                </a:solidFill>
                <a:latin typeface="Times New Roman" panose="02020603050405020304" pitchFamily="65" charset="-122"/>
                <a:ea typeface="宋体" panose="02010600030101010101" pitchFamily="2" charset="-122"/>
              </a:rPr>
              <a:t>人。弘微一无所取,自以</a:t>
            </a:r>
            <a:r>
              <a:rPr lang="zh-CN" altLang="en-US" sz="1530" u="sng" kern="0" dirty="0" smtClean="0">
                <a:solidFill>
                  <a:srgbClr val="000000"/>
                </a:solidFill>
                <a:latin typeface="Times New Roman" panose="02020603050405020304" pitchFamily="65" charset="-122"/>
                <a:ea typeface="宋体" panose="02010600030101010101" pitchFamily="2" charset="-122"/>
              </a:rPr>
              <a:t>私禄</a:t>
            </a:r>
            <a:r>
              <a:rPr lang="zh-CN" altLang="en-US" sz="1530" kern="0" dirty="0" smtClean="0">
                <a:solidFill>
                  <a:srgbClr val="000000"/>
                </a:solidFill>
                <a:latin typeface="Times New Roman" panose="02020603050405020304" pitchFamily="65" charset="-122"/>
                <a:ea typeface="宋体" panose="02010600030101010101" pitchFamily="2" charset="-122"/>
              </a:rPr>
              <a:t>营葬。曰:“亲戚争财,为鄙之甚。今分多共少,不至有乏,身死之</a:t>
            </a:r>
            <a:endParaRPr lang="zh-CN" altLang="en-US"/>
          </a:p>
        </p:txBody>
      </p:sp>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十一、(2018北京,8—12)阅读下面两则文言文,完成后面题目。(19分)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(1)积微,月不胜</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日,</a:t>
            </a:r>
            <a:r>
              <a:rPr lang="zh-CN" altLang="en-US" sz="1530" u="sng" kern="0" dirty="0" smtClean="0">
                <a:solidFill>
                  <a:srgbClr val="000000"/>
                </a:solidFill>
                <a:latin typeface="Times New Roman" panose="02020603050405020304" pitchFamily="65" charset="-122"/>
                <a:ea typeface="宋体" panose="02010600030101010101" pitchFamily="2" charset="-122"/>
              </a:rPr>
              <a:t>时</a:t>
            </a:r>
            <a:r>
              <a:rPr lang="zh-CN" altLang="en-US" sz="1530" kern="0" dirty="0" smtClean="0">
                <a:solidFill>
                  <a:srgbClr val="000000"/>
                </a:solidFill>
                <a:latin typeface="Times New Roman" panose="02020603050405020304" pitchFamily="65" charset="-122"/>
                <a:ea typeface="宋体" panose="02010600030101010101" pitchFamily="2" charset="-122"/>
              </a:rPr>
              <a:t>不胜月,岁不胜时。凡人好傲慢小事,大事至然后兴之务之,如是则常不</a:t>
            </a:r>
            <a:br/>
            <a:r>
              <a:rPr lang="zh-CN" altLang="en-US" sz="1530" kern="0" dirty="0" smtClean="0">
                <a:solidFill>
                  <a:srgbClr val="000000"/>
                </a:solidFill>
                <a:latin typeface="Times New Roman" panose="02020603050405020304" pitchFamily="65" charset="-122"/>
                <a:ea typeface="宋体" panose="02010600030101010101" pitchFamily="2" charset="-122"/>
              </a:rPr>
              <a:t>胜夫敦比</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于小事者矣。是何也?则</a:t>
            </a:r>
            <a:r>
              <a:rPr lang="zh-CN" altLang="en-US" sz="1530" u="sng" kern="0" dirty="0" smtClean="0">
                <a:solidFill>
                  <a:srgbClr val="000000"/>
                </a:solidFill>
                <a:latin typeface="Times New Roman" panose="02020603050405020304" pitchFamily="65" charset="-122"/>
                <a:ea typeface="宋体" panose="02010600030101010101" pitchFamily="2" charset="-122"/>
              </a:rPr>
              <a:t>小事之至也数</a:t>
            </a:r>
            <a:r>
              <a:rPr lang="zh-CN" altLang="en-US" sz="1530" kern="0" dirty="0" smtClean="0">
                <a:solidFill>
                  <a:srgbClr val="000000"/>
                </a:solidFill>
                <a:latin typeface="Times New Roman" panose="02020603050405020304" pitchFamily="65" charset="-122"/>
                <a:ea typeface="宋体" panose="02010600030101010101" pitchFamily="2" charset="-122"/>
              </a:rPr>
              <a:t>,其悬</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日也博,其为积也大。大事之至也稀,</a:t>
            </a:r>
            <a:br/>
            <a:r>
              <a:rPr lang="zh-CN" altLang="en-US" sz="1530" kern="0" dirty="0" smtClean="0">
                <a:solidFill>
                  <a:srgbClr val="000000"/>
                </a:solidFill>
                <a:latin typeface="Times New Roman" panose="02020603050405020304" pitchFamily="65" charset="-122"/>
                <a:ea typeface="宋体" panose="02010600030101010101" pitchFamily="2" charset="-122"/>
              </a:rPr>
              <a:t>其悬日也浅,其为积也小。故善</a:t>
            </a:r>
            <a:r>
              <a:rPr lang="zh-CN" altLang="en-US" sz="1530" u="sng" kern="0" dirty="0" smtClean="0">
                <a:solidFill>
                  <a:srgbClr val="000000"/>
                </a:solidFill>
                <a:latin typeface="Times New Roman" panose="02020603050405020304" pitchFamily="65" charset="-122"/>
                <a:ea typeface="宋体" panose="02010600030101010101" pitchFamily="2" charset="-122"/>
              </a:rPr>
              <a:t>日</a:t>
            </a:r>
            <a:r>
              <a:rPr lang="zh-CN" altLang="en-US" sz="1530" kern="0" dirty="0" smtClean="0">
                <a:solidFill>
                  <a:srgbClr val="000000"/>
                </a:solidFill>
                <a:latin typeface="Times New Roman" panose="02020603050405020304" pitchFamily="65" charset="-122"/>
                <a:ea typeface="宋体" panose="02010600030101010101" pitchFamily="2" charset="-122"/>
              </a:rPr>
              <a:t>者王,善时者霸,补漏者危,</a:t>
            </a:r>
            <a:r>
              <a:rPr lang="zh-CN" altLang="en-US" sz="1530" u="sng" kern="0" dirty="0" smtClean="0">
                <a:solidFill>
                  <a:srgbClr val="000000"/>
                </a:solidFill>
                <a:latin typeface="Times New Roman" panose="02020603050405020304" pitchFamily="65" charset="-122"/>
                <a:ea typeface="宋体" panose="02010600030101010101" pitchFamily="2" charset="-122"/>
              </a:rPr>
              <a:t>大荒者亡</a:t>
            </a:r>
            <a:r>
              <a:rPr lang="zh-CN" altLang="en-US" sz="1530" kern="0" dirty="0" smtClean="0">
                <a:solidFill>
                  <a:srgbClr val="000000"/>
                </a:solidFill>
                <a:latin typeface="Times New Roman" panose="02020603050405020304" pitchFamily="65" charset="-122"/>
                <a:ea typeface="宋体" panose="02010600030101010101" pitchFamily="2" charset="-122"/>
              </a:rPr>
              <a:t>。故王者敬</a:t>
            </a:r>
            <a:r>
              <a:rPr lang="zh-CN" altLang="en-US" sz="1530" u="sng" kern="0" dirty="0" smtClean="0">
                <a:solidFill>
                  <a:srgbClr val="000000"/>
                </a:solidFill>
                <a:latin typeface="Times New Roman" panose="02020603050405020304" pitchFamily="65" charset="-122"/>
                <a:ea typeface="宋体" panose="02010600030101010101" pitchFamily="2" charset="-122"/>
              </a:rPr>
              <a:t>日</a:t>
            </a:r>
            <a:r>
              <a:rPr lang="zh-CN" altLang="en-US" sz="1530" kern="0" dirty="0" smtClean="0">
                <a:solidFill>
                  <a:srgbClr val="000000"/>
                </a:solidFill>
                <a:latin typeface="Times New Roman" panose="02020603050405020304" pitchFamily="65" charset="-122"/>
                <a:ea typeface="宋体" panose="02010600030101010101" pitchFamily="2" charset="-122"/>
              </a:rPr>
              <a:t>,霸者敬时,</a:t>
            </a:r>
            <a:br/>
            <a:r>
              <a:rPr lang="zh-CN" altLang="en-US" sz="1530" kern="0" dirty="0" smtClean="0">
                <a:solidFill>
                  <a:srgbClr val="000000"/>
                </a:solidFill>
                <a:latin typeface="Times New Roman" panose="02020603050405020304" pitchFamily="65" charset="-122"/>
                <a:ea typeface="宋体" panose="02010600030101010101" pitchFamily="2" charset="-122"/>
              </a:rPr>
              <a:t>仅存之国危而后</a:t>
            </a:r>
            <a:r>
              <a:rPr lang="zh-CN" altLang="en-US" sz="1530" u="sng" kern="0" dirty="0" smtClean="0">
                <a:solidFill>
                  <a:srgbClr val="000000"/>
                </a:solidFill>
                <a:latin typeface="Times New Roman" panose="02020603050405020304" pitchFamily="65" charset="-122"/>
                <a:ea typeface="宋体" panose="02010600030101010101" pitchFamily="2" charset="-122"/>
              </a:rPr>
              <a:t>戚</a:t>
            </a:r>
            <a:r>
              <a:rPr lang="zh-CN" altLang="en-US" sz="1530" kern="0" dirty="0" smtClean="0">
                <a:solidFill>
                  <a:srgbClr val="000000"/>
                </a:solidFill>
                <a:latin typeface="Times New Roman" panose="02020603050405020304" pitchFamily="65" charset="-122"/>
                <a:ea typeface="宋体" panose="02010600030101010101" pitchFamily="2" charset="-122"/>
              </a:rPr>
              <a:t>之,亡国至亡而后知亡,至死而后知死,亡国之祸败不可</a:t>
            </a:r>
            <a:r>
              <a:rPr lang="zh-CN" altLang="en-US" sz="1530" u="sng" kern="0" dirty="0" smtClean="0">
                <a:solidFill>
                  <a:srgbClr val="000000"/>
                </a:solidFill>
                <a:latin typeface="Times New Roman" panose="02020603050405020304" pitchFamily="65" charset="-122"/>
                <a:ea typeface="宋体" panose="02010600030101010101" pitchFamily="2" charset="-122"/>
              </a:rPr>
              <a:t>胜</a:t>
            </a:r>
            <a:r>
              <a:rPr lang="zh-CN" altLang="en-US" sz="1530" kern="0" dirty="0" smtClean="0">
                <a:solidFill>
                  <a:srgbClr val="000000"/>
                </a:solidFill>
                <a:latin typeface="Times New Roman" panose="02020603050405020304" pitchFamily="65" charset="-122"/>
                <a:ea typeface="宋体" panose="02010600030101010101" pitchFamily="2" charset="-122"/>
              </a:rPr>
              <a:t>悔也。</a:t>
            </a:r>
            <a:r>
              <a:rPr lang="zh-CN" altLang="en-US" sz="1530" u="sng" kern="0" dirty="0" smtClean="0">
                <a:solidFill>
                  <a:srgbClr val="000000"/>
                </a:solidFill>
                <a:latin typeface="Times New Roman" panose="02020603050405020304" pitchFamily="65" charset="-122"/>
                <a:ea typeface="宋体" panose="02010600030101010101" pitchFamily="2" charset="-122"/>
              </a:rPr>
              <a:t>霸者之善著</a:t>
            </a:r>
            <a:br/>
            <a:r>
              <a:rPr lang="zh-CN" altLang="en-US" sz="1530" u="sng" kern="0" dirty="0" smtClean="0">
                <a:solidFill>
                  <a:srgbClr val="000000"/>
                </a:solidFill>
                <a:latin typeface="Times New Roman" panose="02020603050405020304" pitchFamily="65" charset="-122"/>
                <a:ea typeface="宋体" panose="02010600030101010101" pitchFamily="2" charset="-122"/>
              </a:rPr>
              <a:t>焉</a:t>
            </a:r>
            <a:r>
              <a:rPr lang="zh-CN" altLang="en-US" sz="1530" kern="0" dirty="0" smtClean="0">
                <a:solidFill>
                  <a:srgbClr val="000000"/>
                </a:solidFill>
                <a:latin typeface="Times New Roman" panose="02020603050405020304" pitchFamily="65" charset="-122"/>
                <a:ea typeface="宋体" panose="02010600030101010101" pitchFamily="2" charset="-122"/>
              </a:rPr>
              <a:t>,可以时记也,王者之功名,不可</a:t>
            </a:r>
            <a:r>
              <a:rPr lang="zh-CN" altLang="en-US" sz="1530" u="sng" kern="0" dirty="0" smtClean="0">
                <a:solidFill>
                  <a:srgbClr val="000000"/>
                </a:solidFill>
                <a:latin typeface="Times New Roman" panose="02020603050405020304" pitchFamily="65" charset="-122"/>
                <a:ea typeface="宋体" panose="02010600030101010101" pitchFamily="2" charset="-122"/>
              </a:rPr>
              <a:t>胜</a:t>
            </a:r>
            <a:r>
              <a:rPr lang="zh-CN" altLang="en-US" sz="1530" kern="0" dirty="0" smtClean="0">
                <a:solidFill>
                  <a:srgbClr val="000000"/>
                </a:solidFill>
                <a:latin typeface="Times New Roman" panose="02020603050405020304" pitchFamily="65" charset="-122"/>
                <a:ea typeface="宋体" panose="02010600030101010101" pitchFamily="2" charset="-122"/>
              </a:rPr>
              <a:t>日志也。财物货宝以大为重,政教功名反是,能积微者速</a:t>
            </a:r>
            <a:br/>
            <a:r>
              <a:rPr lang="zh-CN" altLang="en-US" sz="1530" kern="0" dirty="0" smtClean="0">
                <a:solidFill>
                  <a:srgbClr val="000000"/>
                </a:solidFill>
                <a:latin typeface="Times New Roman" panose="02020603050405020304" pitchFamily="65" charset="-122"/>
                <a:ea typeface="宋体" panose="02010600030101010101" pitchFamily="2" charset="-122"/>
              </a:rPr>
              <a:t>成。《诗》曰:“</a:t>
            </a:r>
            <a:r>
              <a:rPr lang="zh-CN" altLang="en-US" sz="1530" u="sng" kern="0" dirty="0" smtClean="0">
                <a:solidFill>
                  <a:srgbClr val="000000"/>
                </a:solidFill>
                <a:latin typeface="Times New Roman" panose="02020603050405020304" pitchFamily="65" charset="-122"/>
                <a:ea typeface="宋体" panose="02010600030101010101" pitchFamily="2" charset="-122"/>
              </a:rPr>
              <a:t>德</a:t>
            </a:r>
            <a:r>
              <a:rPr lang="zh-CN" altLang="en-US" sz="1425" u="sng" kern="0" dirty="0" smtClean="0">
                <a:solidFill>
                  <a:srgbClr val="000000"/>
                </a:solidFill>
                <a:latin typeface="Times New Roman" panose="02020603050405020304" pitchFamily="65" charset="-122"/>
                <a:ea typeface="宋体" panose="02010600030101010101" pitchFamily="2" charset="-122"/>
              </a:rPr>
              <a:t> </a:t>
            </a:r>
            <a:r>
              <a:rPr lang="zh-CN" altLang="en-US" sz="1150" u="sng" kern="0" baseline="59000" dirty="0" smtClean="0">
                <a:solidFill>
                  <a:srgbClr val="000000"/>
                </a:solidFill>
                <a:latin typeface="Times New Roman" panose="02020603050405020304" pitchFamily="65" charset="-122"/>
                <a:ea typeface="宋体" panose="02010600030101010101" pitchFamily="2" charset="-122"/>
              </a:rPr>
              <a:t>④</a:t>
            </a:r>
            <a:r>
              <a:rPr lang="zh-CN" altLang="en-US" sz="1530" u="sng" kern="0" dirty="0" smtClean="0">
                <a:solidFill>
                  <a:srgbClr val="000000"/>
                </a:solidFill>
                <a:latin typeface="Times New Roman" panose="02020603050405020304" pitchFamily="65" charset="-122"/>
                <a:ea typeface="宋体" panose="02010600030101010101" pitchFamily="2" charset="-122"/>
              </a:rPr>
              <a:t>如毛,民鲜克举之</a:t>
            </a:r>
            <a:r>
              <a:rPr lang="zh-CN" altLang="en-US" sz="1530" kern="0" dirty="0" smtClean="0">
                <a:solidFill>
                  <a:srgbClr val="000000"/>
                </a:solidFill>
                <a:latin typeface="Times New Roman" panose="02020603050405020304" pitchFamily="65" charset="-122"/>
                <a:ea typeface="宋体" panose="02010600030101010101" pitchFamily="2" charset="-122"/>
              </a:rPr>
              <a:t>。”此</a:t>
            </a:r>
            <a:r>
              <a:rPr lang="zh-CN" altLang="en-US" sz="1530" u="sng" kern="0" dirty="0" smtClean="0">
                <a:solidFill>
                  <a:srgbClr val="000000"/>
                </a:solidFill>
                <a:latin typeface="Times New Roman" panose="02020603050405020304" pitchFamily="65" charset="-122"/>
                <a:ea typeface="宋体" panose="02010600030101010101" pitchFamily="2" charset="-122"/>
              </a:rPr>
              <a:t>之</a:t>
            </a:r>
            <a:r>
              <a:rPr lang="zh-CN" altLang="en-US" sz="1530" kern="0" dirty="0" smtClean="0">
                <a:solidFill>
                  <a:srgbClr val="000000"/>
                </a:solidFill>
                <a:latin typeface="Times New Roman" panose="02020603050405020304" pitchFamily="65" charset="-122"/>
                <a:ea typeface="宋体" panose="02010600030101010101" pitchFamily="2" charset="-122"/>
              </a:rPr>
              <a:t>谓也。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(取材于《荀子》)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①胜:超过。本句意思是,月不如日重要。②敦比:注重从事。本句意思是,像这样,那么</a:t>
            </a:r>
            <a:br/>
            <a:r>
              <a:rPr lang="zh-CN" altLang="en-US" sz="1530" kern="0" dirty="0" smtClean="0">
                <a:solidFill>
                  <a:srgbClr val="000000"/>
                </a:solidFill>
                <a:latin typeface="Times New Roman" panose="02020603050405020304" pitchFamily="65" charset="-122"/>
                <a:ea typeface="宋体" panose="02010600030101010101" pitchFamily="2" charset="-122"/>
              </a:rPr>
              <a:t>只顾处理大事的就不如注重从事小事的。③悬:悬挂,此处意思是存在。④</a:t>
            </a:r>
            <a:r>
              <a:rPr lang="zh-CN" altLang="en-US" sz="1150" kern="0" spc="27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:分量轻。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(2)使治乱存亡若高山之与深谿,若白垩</a:t>
            </a:r>
            <a:r>
              <a:rPr lang="zh-CN" altLang="en-US" sz="1530" u="sng" kern="0" dirty="0" smtClean="0">
                <a:solidFill>
                  <a:srgbClr val="000000"/>
                </a:solidFill>
                <a:latin typeface="Times New Roman" panose="02020603050405020304" pitchFamily="65" charset="-122"/>
                <a:ea typeface="宋体" panose="02010600030101010101" pitchFamily="2" charset="-122"/>
              </a:rPr>
              <a:t>之</a:t>
            </a:r>
            <a:r>
              <a:rPr lang="zh-CN" altLang="en-US" sz="1530" kern="0" dirty="0" smtClean="0">
                <a:solidFill>
                  <a:srgbClr val="000000"/>
                </a:solidFill>
                <a:latin typeface="Times New Roman" panose="02020603050405020304" pitchFamily="65" charset="-122"/>
                <a:ea typeface="宋体" panose="02010600030101010101" pitchFamily="2" charset="-122"/>
              </a:rPr>
              <a:t>与黑漆,则无所用智,虽愚犹可矣。且</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治乱存亡则不</a:t>
            </a:r>
            <a:br/>
            <a:r>
              <a:rPr lang="zh-CN" altLang="en-US" sz="1530" kern="0" dirty="0" smtClean="0">
                <a:solidFill>
                  <a:srgbClr val="000000"/>
                </a:solidFill>
                <a:latin typeface="Times New Roman" panose="02020603050405020304" pitchFamily="65" charset="-122"/>
                <a:ea typeface="宋体" panose="02010600030101010101" pitchFamily="2" charset="-122"/>
              </a:rPr>
              <a:t>然。如可知,如不可知;如可见,如不可见。故智士贤者</a:t>
            </a:r>
            <a:r>
              <a:rPr lang="zh-CN" altLang="en-US" sz="1530" u="sng" kern="0" dirty="0" smtClean="0">
                <a:solidFill>
                  <a:srgbClr val="000000"/>
                </a:solidFill>
                <a:latin typeface="Times New Roman" panose="02020603050405020304" pitchFamily="65" charset="-122"/>
                <a:ea typeface="宋体" panose="02010600030101010101" pitchFamily="2" charset="-122"/>
              </a:rPr>
              <a:t>相与</a:t>
            </a:r>
            <a:r>
              <a:rPr lang="zh-CN" altLang="en-US" sz="1530" kern="0" dirty="0" smtClean="0">
                <a:solidFill>
                  <a:srgbClr val="000000"/>
                </a:solidFill>
                <a:latin typeface="Times New Roman" panose="02020603050405020304" pitchFamily="65" charset="-122"/>
                <a:ea typeface="宋体" panose="02010600030101010101" pitchFamily="2" charset="-122"/>
              </a:rPr>
              <a:t>积心愁虑以求之,犹尚有管叔、蔡</a:t>
            </a:r>
            <a:br/>
            <a:r>
              <a:rPr lang="zh-CN" altLang="en-US" sz="1530" kern="0" dirty="0" smtClean="0">
                <a:solidFill>
                  <a:srgbClr val="000000"/>
                </a:solidFill>
                <a:latin typeface="Times New Roman" panose="02020603050405020304" pitchFamily="65" charset="-122"/>
                <a:ea typeface="宋体" panose="02010600030101010101" pitchFamily="2" charset="-122"/>
              </a:rPr>
              <a:t>叔之事</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与东夷八国不听之谋。故治乱存亡,其始若秋毫。察</a:t>
            </a:r>
            <a:r>
              <a:rPr lang="zh-CN" altLang="en-US" sz="1530" u="sng" kern="0" dirty="0" smtClean="0">
                <a:solidFill>
                  <a:srgbClr val="000000"/>
                </a:solidFill>
                <a:latin typeface="Times New Roman" panose="02020603050405020304" pitchFamily="65" charset="-122"/>
                <a:ea typeface="宋体" panose="02010600030101010101" pitchFamily="2" charset="-122"/>
              </a:rPr>
              <a:t>其</a:t>
            </a:r>
            <a:r>
              <a:rPr lang="zh-CN" altLang="en-US" sz="1530" kern="0" dirty="0" smtClean="0">
                <a:solidFill>
                  <a:srgbClr val="000000"/>
                </a:solidFill>
                <a:latin typeface="Times New Roman" panose="02020603050405020304" pitchFamily="65" charset="-122"/>
                <a:ea typeface="宋体" panose="02010600030101010101" pitchFamily="2" charset="-122"/>
              </a:rPr>
              <a:t>秋毫,则大物不过矣。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鲁国之法,鲁人为人臣妾于诸侯,有能赎之者,取其金于府。子贡赎鲁人于诸侯,来而让,不取其</a:t>
            </a:r>
            <a:endParaRPr lang="zh-CN" altLang="en-US"/>
          </a:p>
        </p:txBody>
      </p:sp>
      <p:pic>
        <p:nvPicPr>
          <p:cNvPr id="3" name="图片 3" descr="textimage5.jpeg"/>
          <p:cNvPicPr>
            <a:picLocks noChangeAspect="1"/>
          </p:cNvPicPr>
          <p:nvPr/>
        </p:nvPicPr>
        <p:blipFill>
          <a:blip r:embed="rId1"/>
          <a:stretch>
            <a:fillRect/>
          </a:stretch>
        </p:blipFill>
        <p:spPr>
          <a:xfrm>
            <a:off x="2153734" y="3287076"/>
            <a:ext cx="171926" cy="171926"/>
          </a:xfrm>
          <a:prstGeom prst="rect">
            <a:avLst/>
          </a:prstGeom>
        </p:spPr>
      </p:pic>
      <p:pic>
        <p:nvPicPr>
          <p:cNvPr id="4" name="图片 4" descr="textimage6.jpeg"/>
          <p:cNvPicPr>
            <a:picLocks noChangeAspect="1"/>
          </p:cNvPicPr>
          <p:nvPr/>
        </p:nvPicPr>
        <p:blipFill>
          <a:blip r:embed="rId1"/>
          <a:stretch>
            <a:fillRect/>
          </a:stretch>
        </p:blipFill>
        <p:spPr>
          <a:xfrm>
            <a:off x="6669010" y="4350688"/>
            <a:ext cx="180975" cy="180975"/>
          </a:xfrm>
          <a:prstGeom prst="rect">
            <a:avLst/>
          </a:prstGeom>
        </p:spPr>
      </p:pic>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40000" y="1080000"/>
            <a:ext cx="8127000" cy="5220000"/>
            <a:chOff x="540000" y="1080000"/>
            <a:chExt cx="812700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金。孔子曰:“</a:t>
              </a:r>
              <a:r>
                <a:rPr lang="zh-CN" altLang="en-US" sz="1530" u="sng" kern="0" dirty="0" smtClean="0">
                  <a:solidFill>
                    <a:srgbClr val="000000"/>
                  </a:solidFill>
                  <a:latin typeface="Times New Roman" panose="02020603050405020304" pitchFamily="65" charset="-122"/>
                  <a:ea typeface="宋体" panose="02010600030101010101" pitchFamily="2" charset="-122"/>
                </a:rPr>
                <a:t>赐失之矣</a:t>
              </a:r>
              <a:r>
                <a:rPr lang="zh-CN" altLang="en-US" sz="1530" kern="0" dirty="0" smtClean="0">
                  <a:solidFill>
                    <a:srgbClr val="000000"/>
                  </a:solidFill>
                  <a:latin typeface="Times New Roman" panose="02020603050405020304" pitchFamily="65" charset="-122"/>
                  <a:ea typeface="宋体" panose="02010600030101010101" pitchFamily="2" charset="-122"/>
                </a:rPr>
                <a:t>。自今以往,鲁人不赎人矣。”取其金,则无损于</a:t>
              </a:r>
              <a:r>
                <a:rPr lang="zh-CN" altLang="en-US" sz="1530" u="sng" kern="0" dirty="0" smtClean="0">
                  <a:solidFill>
                    <a:srgbClr val="000000"/>
                  </a:solidFill>
                  <a:latin typeface="Times New Roman" panose="02020603050405020304" pitchFamily="65" charset="-122"/>
                  <a:ea typeface="宋体" panose="02010600030101010101" pitchFamily="2" charset="-122"/>
                </a:rPr>
                <a:t>行</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不取其金,则不复</a:t>
              </a:r>
              <a:br/>
              <a:r>
                <a:rPr lang="zh-CN" altLang="en-US" sz="1530" u="sng" kern="0" dirty="0" smtClean="0">
                  <a:solidFill>
                    <a:srgbClr val="000000"/>
                  </a:solidFill>
                  <a:latin typeface="Times New Roman" panose="02020603050405020304" pitchFamily="65" charset="-122"/>
                  <a:ea typeface="宋体" panose="02010600030101010101" pitchFamily="2" charset="-122"/>
                </a:rPr>
                <a:t>赎人矣</a:t>
              </a:r>
              <a:r>
                <a:rPr lang="zh-CN" altLang="en-US" sz="1530" kern="0" dirty="0" smtClean="0">
                  <a:solidFill>
                    <a:srgbClr val="000000"/>
                  </a:solidFill>
                  <a:latin typeface="Times New Roman" panose="02020603050405020304" pitchFamily="65" charset="-122"/>
                  <a:ea typeface="宋体" panose="02010600030101010101" pitchFamily="2" charset="-122"/>
                </a:rPr>
                <a:t>。子路拯溺者,</a:t>
              </a:r>
              <a:r>
                <a:rPr lang="zh-CN" altLang="en-US" sz="1530" u="sng" kern="0" dirty="0" smtClean="0">
                  <a:solidFill>
                    <a:srgbClr val="000000"/>
                  </a:solidFill>
                  <a:latin typeface="Times New Roman" panose="02020603050405020304" pitchFamily="65" charset="-122"/>
                  <a:ea typeface="宋体" panose="02010600030101010101" pitchFamily="2" charset="-122"/>
                </a:rPr>
                <a:t>其</a:t>
              </a:r>
              <a:r>
                <a:rPr lang="zh-CN" altLang="en-US" sz="1530" kern="0" dirty="0" smtClean="0">
                  <a:solidFill>
                    <a:srgbClr val="000000"/>
                  </a:solidFill>
                  <a:latin typeface="Times New Roman" panose="02020603050405020304" pitchFamily="65" charset="-122"/>
                  <a:ea typeface="宋体" panose="02010600030101010101" pitchFamily="2" charset="-122"/>
                </a:rPr>
                <a:t>人拜之以牛,子路受之。孔子曰:“鲁人必拯溺者矣。”孔子见之以</a:t>
              </a:r>
              <a:br/>
              <a:r>
                <a:rPr lang="zh-CN" altLang="en-US" sz="1530" kern="0" dirty="0" smtClean="0">
                  <a:solidFill>
                    <a:srgbClr val="000000"/>
                  </a:solidFill>
                  <a:latin typeface="Times New Roman" panose="02020603050405020304" pitchFamily="65" charset="-122"/>
                  <a:ea typeface="宋体" panose="02010600030101010101" pitchFamily="2" charset="-122"/>
                </a:rPr>
                <a:t>细,观化远也。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(取材于《吕氏春秋》)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①且:连词,表示转折。②管叔、蔡叔之事:指叛乱之事。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1.下列对句中加点词的解释,</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1530" u="sng" kern="0" dirty="0" smtClean="0">
                  <a:solidFill>
                    <a:srgbClr val="000000"/>
                  </a:solidFill>
                  <a:latin typeface="Times New Roman" panose="02020603050405020304" pitchFamily="65" charset="-122"/>
                  <a:ea typeface="宋体" panose="02010600030101010101" pitchFamily="2" charset="-122"/>
                </a:rPr>
                <a:t>时</a:t>
              </a:r>
              <a:r>
                <a:rPr lang="zh-CN" altLang="en-US" sz="1530" kern="0" dirty="0" smtClean="0">
                  <a:solidFill>
                    <a:srgbClr val="000000"/>
                  </a:solidFill>
                  <a:latin typeface="Times New Roman" panose="02020603050405020304" pitchFamily="65" charset="-122"/>
                  <a:ea typeface="宋体" panose="02010600030101010101" pitchFamily="2" charset="-122"/>
                </a:rPr>
                <a:t>不胜月　　　　　　　　　　　　　时:季节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B.仅存之国危而后</a:t>
              </a:r>
              <a:r>
                <a:rPr lang="zh-CN" altLang="en-US" sz="1530" u="sng" kern="0" dirty="0" smtClean="0">
                  <a:solidFill>
                    <a:srgbClr val="000000"/>
                  </a:solidFill>
                  <a:latin typeface="Times New Roman" panose="02020603050405020304" pitchFamily="65" charset="-122"/>
                  <a:ea typeface="宋体" panose="02010600030101010101" pitchFamily="2" charset="-122"/>
                </a:rPr>
                <a:t>戚</a:t>
              </a:r>
              <a:r>
                <a:rPr lang="zh-CN" altLang="en-US" sz="1530" kern="0" dirty="0" smtClean="0">
                  <a:solidFill>
                    <a:srgbClr val="000000"/>
                  </a:solidFill>
                  <a:latin typeface="Times New Roman" panose="02020603050405020304" pitchFamily="65" charset="-122"/>
                  <a:ea typeface="宋体" panose="02010600030101010101" pitchFamily="2" charset="-122"/>
                </a:rPr>
                <a:t>之　　戚:为</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悲伤</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C.智士贤者</a:t>
              </a:r>
              <a:r>
                <a:rPr lang="zh-CN" altLang="en-US" sz="1530" u="sng" kern="0" dirty="0" smtClean="0">
                  <a:solidFill>
                    <a:srgbClr val="000000"/>
                  </a:solidFill>
                  <a:latin typeface="Times New Roman" panose="02020603050405020304" pitchFamily="65" charset="-122"/>
                  <a:ea typeface="宋体" panose="02010600030101010101" pitchFamily="2" charset="-122"/>
                </a:rPr>
                <a:t>相与</a:t>
              </a:r>
              <a:r>
                <a:rPr lang="zh-CN" altLang="en-US" sz="1530" kern="0" dirty="0" smtClean="0">
                  <a:solidFill>
                    <a:srgbClr val="000000"/>
                  </a:solidFill>
                  <a:latin typeface="Times New Roman" panose="02020603050405020304" pitchFamily="65" charset="-122"/>
                  <a:ea typeface="宋体" panose="02010600030101010101" pitchFamily="2" charset="-122"/>
                </a:rPr>
                <a:t>积心愁虑以求之　　相与:一同、都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D.取其金,则无损于</a:t>
              </a:r>
              <a:r>
                <a:rPr lang="zh-CN" altLang="en-US" sz="1530" u="sng" kern="0" dirty="0" smtClean="0">
                  <a:solidFill>
                    <a:srgbClr val="000000"/>
                  </a:solidFill>
                  <a:latin typeface="Times New Roman" panose="02020603050405020304" pitchFamily="65" charset="-122"/>
                  <a:ea typeface="宋体" panose="02010600030101010101" pitchFamily="2" charset="-122"/>
                </a:rPr>
                <a:t>行</a:t>
              </a:r>
              <a:r>
                <a:rPr lang="zh-CN" altLang="en-US" sz="1530" kern="0" dirty="0" smtClean="0">
                  <a:solidFill>
                    <a:srgbClr val="000000"/>
                  </a:solidFill>
                  <a:latin typeface="Times New Roman" panose="02020603050405020304" pitchFamily="65" charset="-122"/>
                  <a:ea typeface="宋体" panose="02010600030101010101" pitchFamily="2" charset="-122"/>
                </a:rPr>
                <a:t>　　行:行为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2.下列各组句中加点词的意义和用法,</a:t>
              </a:r>
              <a:r>
                <a:rPr lang="zh-CN" altLang="en-US" sz="1530" u="sng" kern="0" dirty="0" smtClean="0">
                  <a:solidFill>
                    <a:srgbClr val="000000"/>
                  </a:solidFill>
                  <a:latin typeface="Times New Roman" panose="02020603050405020304" pitchFamily="65" charset="-122"/>
                  <a:ea typeface="宋体" panose="02010600030101010101" pitchFamily="2" charset="-122"/>
                </a:rPr>
                <a:t>不同</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2360" kern="0" spc="544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B.</a:t>
              </a:r>
              <a:r>
                <a:rPr lang="zh-CN" altLang="en-US" sz="2360" kern="0" spc="12265"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2360" kern="0" spc="829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D.</a:t>
              </a:r>
              <a:r>
                <a:rPr lang="zh-CN" altLang="en-US" sz="2360" kern="0" spc="6790" dirty="0" smtClean="0">
                  <a:solidFill>
                    <a:srgbClr val="000000"/>
                  </a:solidFill>
                  <a:latin typeface="Times New Roman" panose="02020603050405020304" pitchFamily="65" charset="-122"/>
                  <a:ea typeface="宋体" panose="02010600030101010101" pitchFamily="2" charset="-122"/>
                </a:rPr>
                <a:t> </a:t>
              </a:r>
              <a:endParaRPr lang="zh-CN" altLang="en-US"/>
            </a:p>
          </p:txBody>
        </p:sp>
        <p:graphicFrame>
          <p:nvGraphicFramePr>
            <p:cNvPr id="4" name="对象 3"/>
            <p:cNvGraphicFramePr>
              <a:graphicFrameLocks noChangeAspect="1"/>
            </p:cNvGraphicFramePr>
            <p:nvPr/>
          </p:nvGraphicFramePr>
          <p:xfrm>
            <a:off x="728989" y="5046896"/>
            <a:ext cx="990599" cy="533399"/>
          </p:xfrm>
          <a:graphic>
            <a:graphicData uri="http://schemas.openxmlformats.org/presentationml/2006/ole">
              <mc:AlternateContent xmlns:mc="http://schemas.openxmlformats.org/markup-compatibility/2006">
                <mc:Choice xmlns:v="urn:schemas-microsoft-com:vml" Requires="v">
                  <p:oleObj spid="_x0000_s3073" name="Equation" r:id="rId1" imgW="26212800" imgH="14020800" progId="Equation.DSMT4">
                    <p:embed/>
                  </p:oleObj>
                </mc:Choice>
                <mc:Fallback>
                  <p:oleObj name="Equation" r:id="rId1" imgW="26212800" imgH="14020800" progId="Equation.DSMT4">
                    <p:embed/>
                    <p:pic>
                      <p:nvPicPr>
                        <p:cNvPr id="0" name="图片 3072"/>
                        <p:cNvPicPr>
                          <a:picLocks noChangeAspect="1"/>
                        </p:cNvPicPr>
                        <p:nvPr/>
                      </p:nvPicPr>
                      <p:blipFill>
                        <a:blip r:embed="rId2"/>
                        <a:stretch>
                          <a:fillRect/>
                        </a:stretch>
                      </p:blipFill>
                      <p:spPr>
                        <a:xfrm>
                          <a:off x="728989" y="5046896"/>
                          <a:ext cx="990599" cy="533399"/>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2286652" y="5046896"/>
            <a:ext cx="1857374" cy="533399"/>
          </p:xfrm>
          <a:graphic>
            <a:graphicData uri="http://schemas.openxmlformats.org/presentationml/2006/ole">
              <mc:AlternateContent xmlns:mc="http://schemas.openxmlformats.org/markup-compatibility/2006">
                <mc:Choice xmlns:v="urn:schemas-microsoft-com:vml" Requires="v">
                  <p:oleObj spid="_x0000_s3075" name="Equation" r:id="rId3" imgW="49072800" imgH="14020800" progId="Equation.DSMT4">
                    <p:embed/>
                  </p:oleObj>
                </mc:Choice>
                <mc:Fallback>
                  <p:oleObj name="Equation" r:id="rId3" imgW="49072800" imgH="14020800" progId="Equation.DSMT4">
                    <p:embed/>
                    <p:pic>
                      <p:nvPicPr>
                        <p:cNvPr id="0" name="图片 3074"/>
                        <p:cNvPicPr>
                          <a:picLocks noChangeAspect="1"/>
                        </p:cNvPicPr>
                        <p:nvPr/>
                      </p:nvPicPr>
                      <p:blipFill>
                        <a:blip r:embed="rId4"/>
                        <a:stretch>
                          <a:fillRect/>
                        </a:stretch>
                      </p:blipFill>
                      <p:spPr>
                        <a:xfrm>
                          <a:off x="2286652" y="5046896"/>
                          <a:ext cx="1857374" cy="533399"/>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718263" y="5614991"/>
            <a:ext cx="1352550" cy="533399"/>
          </p:xfrm>
          <a:graphic>
            <a:graphicData uri="http://schemas.openxmlformats.org/presentationml/2006/ole">
              <mc:AlternateContent xmlns:mc="http://schemas.openxmlformats.org/markup-compatibility/2006">
                <mc:Choice xmlns:v="urn:schemas-microsoft-com:vml" Requires="v">
                  <p:oleObj spid="_x0000_s3076" name="Equation" r:id="rId5" imgW="35661600" imgH="14020800" progId="Equation.DSMT4">
                    <p:embed/>
                  </p:oleObj>
                </mc:Choice>
                <mc:Fallback>
                  <p:oleObj name="Equation" r:id="rId5" imgW="35661600" imgH="14020800" progId="Equation.DSMT4">
                    <p:embed/>
                    <p:pic>
                      <p:nvPicPr>
                        <p:cNvPr id="0" name="图片 3075"/>
                        <p:cNvPicPr>
                          <a:picLocks noChangeAspect="1"/>
                        </p:cNvPicPr>
                        <p:nvPr/>
                      </p:nvPicPr>
                      <p:blipFill>
                        <a:blip r:embed="rId6"/>
                        <a:stretch>
                          <a:fillRect/>
                        </a:stretch>
                      </p:blipFill>
                      <p:spPr>
                        <a:xfrm>
                          <a:off x="718263" y="5614991"/>
                          <a:ext cx="1352550" cy="533399"/>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2648602" y="5614991"/>
            <a:ext cx="1162050" cy="533399"/>
          </p:xfrm>
          <a:graphic>
            <a:graphicData uri="http://schemas.openxmlformats.org/presentationml/2006/ole">
              <mc:AlternateContent xmlns:mc="http://schemas.openxmlformats.org/markup-compatibility/2006">
                <mc:Choice xmlns:v="urn:schemas-microsoft-com:vml" Requires="v">
                  <p:oleObj spid="_x0000_s3077" name="Equation" r:id="rId7" imgW="30784800" imgH="14020800" progId="Equation.DSMT4">
                    <p:embed/>
                  </p:oleObj>
                </mc:Choice>
                <mc:Fallback>
                  <p:oleObj name="Equation" r:id="rId7" imgW="30784800" imgH="14020800" progId="Equation.DSMT4">
                    <p:embed/>
                    <p:pic>
                      <p:nvPicPr>
                        <p:cNvPr id="0" name="图片 3076"/>
                        <p:cNvPicPr>
                          <a:picLocks noChangeAspect="1"/>
                        </p:cNvPicPr>
                        <p:nvPr/>
                      </p:nvPicPr>
                      <p:blipFill>
                        <a:blip r:embed="rId8"/>
                        <a:stretch>
                          <a:fillRect/>
                        </a:stretch>
                      </p:blipFill>
                      <p:spPr>
                        <a:xfrm>
                          <a:off x="2648602" y="5614991"/>
                          <a:ext cx="1162050" cy="533399"/>
                        </a:xfrm>
                        <a:prstGeom prst="rect">
                          <a:avLst/>
                        </a:prstGeom>
                        <a:noFill/>
                        <a:ln w="9525">
                          <a:noFill/>
                        </a:ln>
                      </p:spPr>
                    </p:pic>
                  </p:oleObj>
                </mc:Fallback>
              </mc:AlternateContent>
            </a:graphicData>
          </a:graphic>
        </p:graphicFrame>
      </p:grpSp>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3.下列对文中语句的理解,</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A.小事之至也数　　　　　　　小事出现得很频繁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B.大荒者亡　　政事很荒疏的国家就会灭亡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C.霸者之善著焉　　霸主的功业很显赫</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D.赐失之矣　　赐,你丢失了机会啊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4.将下面句子译为现代汉语。(4分)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①德车酋如毛,民鲜克举之。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②不取其金,则不复赎人矣。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5.以上两则短文都讲到要重视微小的事物。请根据要求作答。(6分)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①分别写出两则短文中能作为中心论点的一个句子。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②分别为两则短文拟定标题,并简要说明理由。(标题字数限定2—5字)</a:t>
            </a:r>
            <a:endParaRPr lang="zh-CN" altLang="en-US"/>
          </a:p>
        </p:txBody>
      </p:sp>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本题考查理解文言实词在文中的含义的能力。行:品行。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方法技巧    理解文言实词“四方法”:①语境推断法,根据上下文的具体语境来判断某个实词</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的具体含义;②字形分析法,了解形声字表义偏旁的含义,据此推断;③成语印证法,可用熟知的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相关成语来推断;④课本迁移法,联系课内学过的该词用法进行迁移。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本题考查理解文言词语在文中的意义和用法的能力。A.日:每一天。B.胜:尽、</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全。C.之:助词,用在主谓之间,取消句子独立性/音节助词,无实义。D.其:代词,那。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本题考查对文言文重点语句的理解能力。“赐失之矣”应译为“子贡这件事做</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得不妥”。</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  </a:t>
            </a:r>
            <a:r>
              <a:rPr lang="zh-CN" altLang="en-US" sz="1530" kern="0" dirty="0" smtClean="0">
                <a:solidFill>
                  <a:srgbClr val="000000"/>
                </a:solidFill>
                <a:latin typeface="Times New Roman" panose="02020603050405020304" pitchFamily="65" charset="-122"/>
                <a:ea typeface="宋体" panose="02010600030101010101" pitchFamily="2" charset="-122"/>
              </a:rPr>
              <a:t>  文言语句理解“三关注”:①关注实词,用代入法,将这个词代入语境中,根据上下</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文事件的发展过程加以判断;②关注虚词,虚词含义要与前后语境吻合;③关注省略,经常被省</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略的句子成分有主语、宾语,要依据上下文,准确补充。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①德行虽然看起来轻如毫毛,但人们少有能举起它的。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②不领取金钱的话,就不再会有人去赎人了。</a:t>
            </a:r>
            <a:endParaRPr lang="zh-CN" altLang="en-US" dirty="0"/>
          </a:p>
        </p:txBody>
      </p:sp>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本题考查翻译文言句子的能力。①鲜:少。克:能够。②则:那么,就。复:再。</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文言语句翻译“三方法”:①还原到文中,注意把握整体大意;②准确判断句中动词</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的意思,并联系前后内容来理解整句话的意思;③整体把握文句的句式结构,文言文常见句式有</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判断句、省略句、倒装句等。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①第一则:能积微者速成。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第二则:(孔子)见之以细,观化远也。(察其秋毫,则大物不过矣。)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②第一则　标题:积微(说积微、积微与速成)。理由:本则内容是重视小事,积小事之成才能成</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就大事。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第二则    标题:察微(说察微、萌芽与预见)。理由:本则内容是观察到事物微小的萌芽才能有</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所预见,避免在大事上犯错。</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本题考查对文本内容的理解概括能力。①第一则从做事到治国,论证了“积微”的重</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要性,因此“财物货宝以大为重,政教功名反是,能积微者速成”可作为中心论点;第二则先进</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行道理论证,后进行举例论证,第一段“故治乱存亡,其始若秋毫。察其秋毫,则大物不过矣”</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是小结句,能够概括全文中心;第二段“孔子见之以细,观化远也”是小结句,也能概括全文中</a:t>
            </a:r>
            <a:endParaRPr lang="zh-CN" altLang="en-US" dirty="0"/>
          </a:p>
        </p:txBody>
      </p:sp>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心。②第一则的中心论点是“财物货宝以大为重,政教功名反是,能积微者速成”,据此标题可</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拟为“积微”。第二则中心论点是“察其秋毫,则大物不过矣”,据此标题可拟为“察微”或</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“明察秋毫”。拟标题应结合短文论点,从论题的角度进行概括。答题时注意字数要求。</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解题步骤</a:t>
            </a:r>
            <a:r>
              <a:rPr lang="zh-CN" altLang="en-US" sz="1530" kern="0" dirty="0" smtClean="0">
                <a:solidFill>
                  <a:srgbClr val="000000"/>
                </a:solidFill>
                <a:latin typeface="Times New Roman" panose="02020603050405020304" pitchFamily="65" charset="-122"/>
                <a:ea typeface="宋体" panose="02010600030101010101" pitchFamily="2" charset="-122"/>
              </a:rPr>
              <a:t>    确立中心论点“三步骤”:①找出道理论证和举例论证;②找到标志性的词语,如</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“故”“所以”等;③确定论述对象。</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[参考译文]</a:t>
            </a:r>
            <a:endParaRPr lang="zh-CN" altLang="en-US" b="1"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(1)从细微处一点一点积累,月不如日重要,季不如月重要,年不如季重要。一般人都爱怠慢小</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事,大事到来的时候再努力处理它,像这样,那么只顾处理大事的就不如注重从事小事的。这是</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为什么呢?因为小事情来得频繁(经常发生),存在的时间也长,所以日积月累效果很大;大事情</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到来得稀少(不常发生),存在的时间也短,所以积累的成果小。所以善于利用每天的人可以称</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王,善于利用每季的人可以称霸,出了漏洞再去补救的人就会很危险,荒淫无度不务正业必然灭</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亡。所以王者注重每天的事情,霸者注重每季发生的事情,勉强维持的邦国往往是陷入危险之</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后才感到悲伤,而亡国之君直到灭亡的那一天才知道国破家亡,死到临头才知道死亡。亡国之</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祸往往是悔不胜悔。霸主的功业很显赫,可以按季记载;王者的功名,每天都记不完。财物货宝</a:t>
            </a:r>
            <a:endParaRPr lang="zh-CN" altLang="en-US" dirty="0"/>
          </a:p>
        </p:txBody>
      </p:sp>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以大为重,政教功名与之相反,只有能积累小事的人才能快速成功。《诗经》上说:“德行虽然</a:t>
            </a:r>
            <a:br/>
            <a:r>
              <a:rPr lang="zh-CN" altLang="en-US" sz="1530" kern="0" dirty="0" smtClean="0">
                <a:solidFill>
                  <a:srgbClr val="000000"/>
                </a:solidFill>
                <a:latin typeface="Times New Roman" panose="02020603050405020304" pitchFamily="65" charset="-122"/>
                <a:ea typeface="宋体" panose="02010600030101010101" pitchFamily="2" charset="-122"/>
              </a:rPr>
              <a:t>看起来轻如毫毛,但人们少有能举起它的。”说的就是这个道理。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(2)假如治世和乱世、生存和死亡之间的区别就像高山和深谷、像白土和黑漆一样分明的话,</a:t>
            </a:r>
            <a:br/>
            <a:r>
              <a:rPr lang="zh-CN" altLang="en-US" sz="1530" kern="0" dirty="0" smtClean="0">
                <a:solidFill>
                  <a:srgbClr val="000000"/>
                </a:solidFill>
                <a:latin typeface="Times New Roman" panose="02020603050405020304" pitchFamily="65" charset="-122"/>
                <a:ea typeface="宋体" panose="02010600030101010101" pitchFamily="2" charset="-122"/>
              </a:rPr>
              <a:t>就没有必要使用智慧,即使愚笨的人也是可以知道的。然而治世和乱世、生存和死亡并不是</a:t>
            </a:r>
            <a:br/>
            <a:r>
              <a:rPr lang="zh-CN" altLang="en-US" sz="1530" kern="0" dirty="0" smtClean="0">
                <a:solidFill>
                  <a:srgbClr val="000000"/>
                </a:solidFill>
                <a:latin typeface="Times New Roman" panose="02020603050405020304" pitchFamily="65" charset="-122"/>
                <a:ea typeface="宋体" panose="02010600030101010101" pitchFamily="2" charset="-122"/>
              </a:rPr>
              <a:t>这样。好像可知,又好像不可知;好像可见,又好像不可见。所以有才智的人、贤明的人都在用</a:t>
            </a:r>
            <a:br/>
            <a:r>
              <a:rPr lang="zh-CN" altLang="en-US" sz="1530" kern="0" dirty="0" smtClean="0">
                <a:solidFill>
                  <a:srgbClr val="000000"/>
                </a:solidFill>
                <a:latin typeface="Times New Roman" panose="02020603050405020304" pitchFamily="65" charset="-122"/>
                <a:ea typeface="宋体" panose="02010600030101010101" pitchFamily="2" charset="-122"/>
              </a:rPr>
              <a:t>尽心思去探求治乱存亡的征兆,即使这样还是出现了管叔、蔡叔犯上作乱的事件和东夷八国</a:t>
            </a:r>
            <a:br/>
            <a:r>
              <a:rPr lang="zh-CN" altLang="en-US" sz="1530" kern="0" dirty="0" smtClean="0">
                <a:solidFill>
                  <a:srgbClr val="000000"/>
                </a:solidFill>
                <a:latin typeface="Times New Roman" panose="02020603050405020304" pitchFamily="65" charset="-122"/>
                <a:ea typeface="宋体" panose="02010600030101010101" pitchFamily="2" charset="-122"/>
              </a:rPr>
              <a:t>不听王命的阴谋。所以说治世和乱世、生存和死亡的征兆,开始时就像鸟兽们秋天长出的新</a:t>
            </a:r>
            <a:br/>
            <a:r>
              <a:rPr lang="zh-CN" altLang="en-US" sz="1530" kern="0" dirty="0" smtClean="0">
                <a:solidFill>
                  <a:srgbClr val="000000"/>
                </a:solidFill>
                <a:latin typeface="Times New Roman" panose="02020603050405020304" pitchFamily="65" charset="-122"/>
                <a:ea typeface="宋体" panose="02010600030101010101" pitchFamily="2" charset="-122"/>
              </a:rPr>
              <a:t>毛。(如果)能够做到明察秋毫,那么在大事上就不会出现错误了。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鲁国的法律规定,鲁国人在其他诸侯中给人做奴仆,有能够赎回他们的人,可从国库中领取赎</a:t>
            </a:r>
            <a:br/>
            <a:r>
              <a:rPr lang="zh-CN" altLang="en-US" sz="1530" kern="0" dirty="0" smtClean="0">
                <a:solidFill>
                  <a:srgbClr val="000000"/>
                </a:solidFill>
                <a:latin typeface="Times New Roman" panose="02020603050405020304" pitchFamily="65" charset="-122"/>
                <a:ea typeface="宋体" panose="02010600030101010101" pitchFamily="2" charset="-122"/>
              </a:rPr>
              <a:t>金。子贡从诸侯那里赎回了一个做奴仆的鲁国人,回到鲁国后却推辞,没有从国库中领取赎</a:t>
            </a:r>
            <a:br/>
            <a:r>
              <a:rPr lang="zh-CN" altLang="en-US" sz="1530" kern="0" dirty="0" smtClean="0">
                <a:solidFill>
                  <a:srgbClr val="000000"/>
                </a:solidFill>
                <a:latin typeface="Times New Roman" panose="02020603050405020304" pitchFamily="65" charset="-122"/>
                <a:ea typeface="宋体" panose="02010600030101010101" pitchFamily="2" charset="-122"/>
              </a:rPr>
              <a:t>金。孔子说:“赐这件事做得有过错。从今往后,鲁国人不去赎做奴仆的人了。”从国库中领</a:t>
            </a:r>
            <a:br/>
            <a:r>
              <a:rPr lang="zh-CN" altLang="en-US" sz="1530" kern="0" dirty="0" smtClean="0">
                <a:solidFill>
                  <a:srgbClr val="000000"/>
                </a:solidFill>
                <a:latin typeface="Times New Roman" panose="02020603050405020304" pitchFamily="65" charset="-122"/>
                <a:ea typeface="宋体" panose="02010600030101010101" pitchFamily="2" charset="-122"/>
              </a:rPr>
              <a:t>取赎金,不会对人的品行有什么损失;不领取赎金的话,就不会有人再赎人了。子路救了一个溺</a:t>
            </a:r>
            <a:br/>
            <a:r>
              <a:rPr lang="zh-CN" altLang="en-US" sz="1530" kern="0" dirty="0" smtClean="0">
                <a:solidFill>
                  <a:srgbClr val="000000"/>
                </a:solidFill>
                <a:latin typeface="Times New Roman" panose="02020603050405020304" pitchFamily="65" charset="-122"/>
                <a:ea typeface="宋体" panose="02010600030101010101" pitchFamily="2" charset="-122"/>
              </a:rPr>
              <a:t>水的人,那个人用一头牛来酬谢他,子路收下了牛。孔子说:“鲁国的人一定会救溺水的人。”</a:t>
            </a:r>
            <a:br/>
            <a:r>
              <a:rPr lang="zh-CN" altLang="en-US" sz="1530" kern="0" dirty="0" smtClean="0">
                <a:solidFill>
                  <a:srgbClr val="000000"/>
                </a:solidFill>
                <a:latin typeface="Times New Roman" panose="02020603050405020304" pitchFamily="65" charset="-122"/>
                <a:ea typeface="宋体" panose="02010600030101010101" pitchFamily="2" charset="-122"/>
              </a:rPr>
              <a:t>孔子能从细小的事情上看到结果,他对事物的发展变化看得多远啊。</a:t>
            </a:r>
            <a:endParaRPr lang="zh-CN" altLang="en-US"/>
          </a:p>
        </p:txBody>
      </p:sp>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十二、(2018北京,13)《论语》记录了孔子与弟子间的许多对话,如《先进》篇: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子路问:“闻斯</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行诸?”子曰:“有父兄在,如之何其闻斯行之?”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冉有问:“闻斯行诸?”子曰:“闻斯行之。”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公西华曰:“由也问闻斯行诸,子曰,‘有父兄在’;求也问闻斯行诸,子曰,‘闻斯行之’。赤也</a:t>
            </a:r>
            <a:br/>
            <a:r>
              <a:rPr lang="zh-CN" altLang="en-US" sz="1530" kern="0" dirty="0" smtClean="0">
                <a:solidFill>
                  <a:srgbClr val="000000"/>
                </a:solidFill>
                <a:latin typeface="Times New Roman" panose="02020603050405020304" pitchFamily="65" charset="-122"/>
                <a:ea typeface="宋体" panose="02010600030101010101" pitchFamily="2" charset="-122"/>
              </a:rPr>
              <a:t>惑,敢问。”子曰:“求也退,故进之;由也兼人</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,故退之。”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①斯:就。②兼人:勇于作为。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请简要概述孔子三次回答的内容,并说明此则短文反映了孔子怎样的思想。(5分)</a:t>
            </a:r>
            <a:endParaRPr lang="zh-CN" altLang="en-US"/>
          </a:p>
        </p:txBody>
      </p:sp>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答案　三次回答:①孔子告诉子路不应听到某种道理就立刻去实行它,要先听听父兄的意见。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②孔子告诉冉有可以听到某种道理就去实行它。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③孔子认为冉有容易退缩,所以鼓励他进取;认为子路勇于作为,胆子太大,所以要他谨慎些。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思想:此则短文生动地反映了孔子因材施教(因人施教)的教育思想。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解析　本题考查对文言文的理解和概括能力。子路和冉有同问“闻斯行诸”,孔子根据两人</a:t>
            </a:r>
            <a:br/>
            <a:r>
              <a:rPr lang="zh-CN" altLang="en-US" sz="1530" kern="0" dirty="0" smtClean="0">
                <a:solidFill>
                  <a:srgbClr val="000000"/>
                </a:solidFill>
                <a:latin typeface="Times New Roman" panose="02020603050405020304" pitchFamily="65" charset="-122"/>
                <a:ea typeface="宋体" panose="02010600030101010101" pitchFamily="2" charset="-122"/>
              </a:rPr>
              <a:t>不同的性格特点给出了不同的回答。子路性格鲁莽直率,故孔子要他向父兄请教后再去做;冉</a:t>
            </a:r>
            <a:br/>
            <a:r>
              <a:rPr lang="zh-CN" altLang="en-US" sz="1530" kern="0" dirty="0" smtClean="0">
                <a:solidFill>
                  <a:srgbClr val="000000"/>
                </a:solidFill>
                <a:latin typeface="Times New Roman" panose="02020603050405020304" pitchFamily="65" charset="-122"/>
                <a:ea typeface="宋体" panose="02010600030101010101" pitchFamily="2" charset="-122"/>
              </a:rPr>
              <a:t>有性格谦逊,办事犹豫不决,故孔子鼓励他遇事要立刻去做。一进一退,显示出孔子因材施教的</a:t>
            </a:r>
            <a:br/>
            <a:r>
              <a:rPr lang="zh-CN" altLang="en-US" sz="1530" kern="0" dirty="0" smtClean="0">
                <a:solidFill>
                  <a:srgbClr val="000000"/>
                </a:solidFill>
                <a:latin typeface="Times New Roman" panose="02020603050405020304" pitchFamily="65" charset="-122"/>
                <a:ea typeface="宋体" panose="02010600030101010101" pitchFamily="2" charset="-122"/>
              </a:rPr>
              <a:t>教育理念。</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解题步骤    概括内容“三步骤”:第一,确定话题内容;第二,确定观点和态度;第三,结合语句分</a:t>
            </a:r>
            <a:br/>
            <a:r>
              <a:rPr lang="zh-CN" altLang="en-US" sz="1530" kern="0" dirty="0" smtClean="0">
                <a:solidFill>
                  <a:srgbClr val="000000"/>
                </a:solidFill>
                <a:latin typeface="Times New Roman" panose="02020603050405020304" pitchFamily="65" charset="-122"/>
                <a:ea typeface="宋体" panose="02010600030101010101" pitchFamily="2" charset="-122"/>
              </a:rPr>
              <a:t>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子路问:“听到就干起来吗?”孔子道:“有爸爸哥哥活着,怎么能听到就干起来?”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冉有问:“听到就干起来吗?”孔子道:“听到就干起来。”</a:t>
            </a:r>
            <a:endParaRPr lang="zh-CN" altLang="en-US"/>
          </a:p>
        </p:txBody>
      </p:sp>
    </p:spTree>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公西华道:“仲由问听到就干起来吗,您说,‘有爸爸哥哥活着(,不能这样做)’;冉求问听到就</a:t>
            </a:r>
            <a:br/>
            <a:r>
              <a:rPr lang="zh-CN" altLang="en-US" sz="1530" kern="0" dirty="0" smtClean="0">
                <a:solidFill>
                  <a:srgbClr val="000000"/>
                </a:solidFill>
                <a:latin typeface="Times New Roman" panose="02020603050405020304" pitchFamily="65" charset="-122"/>
                <a:ea typeface="宋体" panose="02010600030101010101" pitchFamily="2" charset="-122"/>
              </a:rPr>
              <a:t>干起来吗,您说,‘听到就干起来’。(两个人问题相同,而您的答复相反,)我有些糊涂,大胆地</a:t>
            </a:r>
            <a:br/>
            <a:r>
              <a:rPr lang="zh-CN" altLang="en-US" sz="1530" kern="0" dirty="0" smtClean="0">
                <a:solidFill>
                  <a:srgbClr val="000000"/>
                </a:solidFill>
                <a:latin typeface="Times New Roman" panose="02020603050405020304" pitchFamily="65" charset="-122"/>
                <a:ea typeface="宋体" panose="02010600030101010101" pitchFamily="2" charset="-122"/>
              </a:rPr>
              <a:t>来问问。”孔子道:“冉求平日做事退缩,所以我给他壮胆;仲由的胆量却有两个人的大,勇于</a:t>
            </a:r>
            <a:br/>
            <a:r>
              <a:rPr lang="zh-CN" altLang="en-US" sz="1530" kern="0" dirty="0" smtClean="0">
                <a:solidFill>
                  <a:srgbClr val="000000"/>
                </a:solidFill>
                <a:latin typeface="Times New Roman" panose="02020603050405020304" pitchFamily="65" charset="-122"/>
                <a:ea typeface="宋体" panose="02010600030101010101" pitchFamily="2" charset="-122"/>
              </a:rPr>
              <a:t>作为,所以我要压压他。”</a:t>
            </a:r>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后,岂复见关。”十年,卒,时年四十二。上甚痛惜之,使二卫千人营毕葬事。追赠太常。</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(节选自《宋书·谢弘微传》)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A.童幼时/精神端审/时然后言/所继叔父混名知人/见而异之/谓思曰/此儿深中夙敏方成/佳器</a:t>
            </a:r>
            <a:br/>
            <a:r>
              <a:rPr lang="zh-CN" altLang="en-US" sz="1530" kern="0" dirty="0" smtClean="0">
                <a:solidFill>
                  <a:srgbClr val="000000"/>
                </a:solidFill>
                <a:latin typeface="Times New Roman" panose="02020603050405020304" pitchFamily="65" charset="-122"/>
                <a:ea typeface="宋体" panose="02010600030101010101" pitchFamily="2" charset="-122"/>
              </a:rPr>
              <a:t>有子如此/足矣/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B.童幼时/精神端审/时然后言所继叔父/混名知人/见而异之/谓思曰/此儿深中夙敏/方成佳器/</a:t>
            </a:r>
            <a:br/>
            <a:r>
              <a:rPr lang="zh-CN" altLang="en-US" sz="1530" kern="0" dirty="0" smtClean="0">
                <a:solidFill>
                  <a:srgbClr val="000000"/>
                </a:solidFill>
                <a:latin typeface="Times New Roman" panose="02020603050405020304" pitchFamily="65" charset="-122"/>
                <a:ea typeface="宋体" panose="02010600030101010101" pitchFamily="2" charset="-122"/>
              </a:rPr>
              <a:t>有子如此/足矣/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C.童幼时/精神端审/时然后言所继叔父/混名知人/见而异之/谓思曰/此儿深中夙敏方成/佳器</a:t>
            </a:r>
            <a:br/>
            <a:r>
              <a:rPr lang="zh-CN" altLang="en-US" sz="1530" kern="0" dirty="0" smtClean="0">
                <a:solidFill>
                  <a:srgbClr val="000000"/>
                </a:solidFill>
                <a:latin typeface="Times New Roman" panose="02020603050405020304" pitchFamily="65" charset="-122"/>
                <a:ea typeface="宋体" panose="02010600030101010101" pitchFamily="2" charset="-122"/>
              </a:rPr>
              <a:t>有子如此/足矣/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D.童幼时/精神端审/时然后言/所继叔父混名知人/见而异之/谓思曰/此儿深中夙敏/方成佳器/</a:t>
            </a:r>
            <a:br/>
            <a:r>
              <a:rPr lang="zh-CN" altLang="en-US" sz="1530" kern="0" dirty="0" smtClean="0">
                <a:solidFill>
                  <a:srgbClr val="000000"/>
                </a:solidFill>
                <a:latin typeface="Times New Roman" panose="02020603050405020304" pitchFamily="65" charset="-122"/>
                <a:ea typeface="宋体" panose="02010600030101010101" pitchFamily="2" charset="-122"/>
              </a:rPr>
              <a:t>有子如此/足矣/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2.下列对文中加点词语的相关内容的解说,不正确的一项是(3分)(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A.以字行,是指在古代社会生活中,某人的字得以通行使用,他的名反而不常用。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B.姻亲,指由于婚姻关系结成的亲戚,它与血亲有同有异,只是血亲中的一部分。</a:t>
            </a:r>
            <a:endParaRPr lang="zh-CN" altLang="en-US"/>
          </a:p>
        </p:txBody>
      </p:sp>
    </p:spTree>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40000" y="1080000"/>
            <a:ext cx="8127000" cy="5220000"/>
            <a:chOff x="540000" y="1080000"/>
            <a:chExt cx="812700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十三、(2018天津,8—13)阅读下面的文言文,完成后面题目。(23分)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白</a:t>
              </a:r>
              <a:r>
                <a:rPr lang="zh-CN" altLang="en-US" sz="1120" kern="0" spc="156"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洲五亭记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[唐]白居易</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湖州城东南二百步,抵霅溪,溪连汀洲,洲一名白</a:t>
              </a:r>
              <a:r>
                <a:rPr lang="zh-CN" altLang="en-US" sz="1185" kern="0" spc="24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。梁吴兴守柳恽于此赋诗云“汀洲采白</a:t>
              </a:r>
              <a:endParaRPr lang="zh-CN" altLang="en-US"/>
            </a:p>
            <a:p>
              <a:pPr marL="0" indent="0" eaLnBrk="0" latinLnBrk="1" hangingPunct="0">
                <a:lnSpc>
                  <a:spcPct val="150000"/>
                </a:lnSpc>
                <a:spcBef>
                  <a:spcPts val="0"/>
                </a:spcBef>
                <a:buNone/>
              </a:pPr>
              <a:r>
                <a:rPr lang="zh-CN" altLang="en-US" sz="1185" kern="0" spc="24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因</a:t>
              </a:r>
              <a:r>
                <a:rPr lang="zh-CN" altLang="en-US" sz="1530" kern="0" dirty="0" smtClean="0">
                  <a:solidFill>
                    <a:srgbClr val="000000"/>
                  </a:solidFill>
                  <a:latin typeface="Times New Roman" panose="02020603050405020304" pitchFamily="65" charset="-122"/>
                  <a:ea typeface="宋体" panose="02010600030101010101" pitchFamily="2" charset="-122"/>
                </a:rPr>
                <a:t>以为名也。前不知几十万年,后又数百载,有名无亭,鞠</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为荒泽。至大历十一年,颜鲁公</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真卿为刺史,始剪榛导流,作八角亭</a:t>
              </a:r>
              <a:r>
                <a:rPr lang="zh-CN" altLang="en-US" sz="1530" u="sng" kern="0" dirty="0" smtClean="0">
                  <a:solidFill>
                    <a:srgbClr val="000000"/>
                  </a:solidFill>
                  <a:latin typeface="Times New Roman" panose="02020603050405020304" pitchFamily="65" charset="-122"/>
                  <a:ea typeface="宋体" panose="02010600030101010101" pitchFamily="2" charset="-122"/>
                </a:rPr>
                <a:t>以</a:t>
              </a:r>
              <a:r>
                <a:rPr lang="zh-CN" altLang="en-US" sz="1530" kern="0" dirty="0" smtClean="0">
                  <a:solidFill>
                    <a:srgbClr val="000000"/>
                  </a:solidFill>
                  <a:latin typeface="Times New Roman" panose="02020603050405020304" pitchFamily="65" charset="-122"/>
                  <a:ea typeface="宋体" panose="02010600030101010101" pitchFamily="2" charset="-122"/>
                </a:rPr>
                <a:t>游息焉。旋属灾潦荐</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至,沼堙台圮。后又数十载,委无隙</a:t>
              </a:r>
              <a:br/>
              <a:r>
                <a:rPr lang="zh-CN" altLang="en-US" sz="1530" kern="0" dirty="0" smtClean="0">
                  <a:solidFill>
                    <a:srgbClr val="000000"/>
                  </a:solidFill>
                  <a:latin typeface="Times New Roman" panose="02020603050405020304" pitchFamily="65" charset="-122"/>
                  <a:ea typeface="宋体" panose="02010600030101010101" pitchFamily="2" charset="-122"/>
                </a:rPr>
                <a:t>地。至开成三年,弘农杨君为刺史,乃疏四渠,浚二池,树三园,构五亭,卉木荷竹,舟桥廊室,洎游</a:t>
              </a:r>
              <a:br/>
              <a:r>
                <a:rPr lang="zh-CN" altLang="en-US" sz="1530" kern="0" dirty="0" smtClean="0">
                  <a:solidFill>
                    <a:srgbClr val="000000"/>
                  </a:solidFill>
                  <a:latin typeface="Times New Roman" panose="02020603050405020304" pitchFamily="65" charset="-122"/>
                  <a:ea typeface="宋体" panose="02010600030101010101" pitchFamily="2" charset="-122"/>
                </a:rPr>
                <a:t>宴息宿之具,靡不备焉。观其架大溪,跨长汀者,谓之白</a:t>
              </a:r>
              <a:r>
                <a:rPr lang="zh-CN" altLang="en-US" sz="1185" kern="0" spc="24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亭。介二园、阅百卉者,谓之集芳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亭。</a:t>
              </a:r>
              <a:r>
                <a:rPr lang="zh-CN" altLang="en-US" sz="1530" u="sng" kern="0" dirty="0" smtClean="0">
                  <a:solidFill>
                    <a:srgbClr val="000000"/>
                  </a:solidFill>
                  <a:latin typeface="Times New Roman" panose="02020603050405020304" pitchFamily="65" charset="-122"/>
                  <a:ea typeface="宋体" panose="02010600030101010101" pitchFamily="2" charset="-122"/>
                </a:rPr>
                <a:t>面广池、目列岫者,谓之山光亭</a:t>
              </a:r>
              <a:r>
                <a:rPr lang="zh-CN" altLang="en-US" sz="1530" kern="0" dirty="0" smtClean="0">
                  <a:solidFill>
                    <a:srgbClr val="000000"/>
                  </a:solidFill>
                  <a:latin typeface="Times New Roman" panose="02020603050405020304" pitchFamily="65" charset="-122"/>
                  <a:ea typeface="宋体" panose="02010600030101010101" pitchFamily="2" charset="-122"/>
                </a:rPr>
                <a:t>。玩晨曦者,谓之朝霞亭。</a:t>
              </a:r>
              <a:r>
                <a:rPr lang="zh-CN" altLang="en-US" sz="1530" u="sng" kern="0" dirty="0" smtClean="0">
                  <a:solidFill>
                    <a:srgbClr val="000000"/>
                  </a:solidFill>
                  <a:latin typeface="Times New Roman" panose="02020603050405020304" pitchFamily="65" charset="-122"/>
                  <a:ea typeface="宋体" panose="02010600030101010101" pitchFamily="2" charset="-122"/>
                </a:rPr>
                <a:t>狎</a:t>
              </a:r>
              <a:r>
                <a:rPr lang="zh-CN" altLang="en-US" sz="1530" kern="0" dirty="0" smtClean="0">
                  <a:solidFill>
                    <a:srgbClr val="000000"/>
                  </a:solidFill>
                  <a:latin typeface="Times New Roman" panose="02020603050405020304" pitchFamily="65" charset="-122"/>
                  <a:ea typeface="宋体" panose="02010600030101010101" pitchFamily="2" charset="-122"/>
                </a:rPr>
                <a:t>清涟者,谓之碧波亭。五亭间</a:t>
              </a:r>
              <a:br/>
              <a:r>
                <a:rPr lang="zh-CN" altLang="en-US" sz="1530" kern="0" dirty="0" smtClean="0">
                  <a:solidFill>
                    <a:srgbClr val="000000"/>
                  </a:solidFill>
                  <a:latin typeface="Times New Roman" panose="02020603050405020304" pitchFamily="65" charset="-122"/>
                  <a:ea typeface="宋体" panose="02010600030101010101" pitchFamily="2" charset="-122"/>
                </a:rPr>
                <a:t>开,万象</a:t>
              </a:r>
              <a:r>
                <a:rPr lang="zh-CN" altLang="en-US" sz="1530" u="sng" kern="0" dirty="0" smtClean="0">
                  <a:solidFill>
                    <a:srgbClr val="000000"/>
                  </a:solidFill>
                  <a:latin typeface="Times New Roman" panose="02020603050405020304" pitchFamily="65" charset="-122"/>
                  <a:ea typeface="宋体" panose="02010600030101010101" pitchFamily="2" charset="-122"/>
                </a:rPr>
                <a:t>迭</a:t>
              </a:r>
              <a:r>
                <a:rPr lang="zh-CN" altLang="en-US" sz="1530" kern="0" dirty="0" smtClean="0">
                  <a:solidFill>
                    <a:srgbClr val="000000"/>
                  </a:solidFill>
                  <a:latin typeface="Times New Roman" panose="02020603050405020304" pitchFamily="65" charset="-122"/>
                  <a:ea typeface="宋体" panose="02010600030101010101" pitchFamily="2" charset="-122"/>
                </a:rPr>
                <a:t>入,向背俯仰,胜无遁形。</a:t>
              </a:r>
              <a:r>
                <a:rPr lang="zh-CN" altLang="en-US" sz="1530" u="sng" kern="0" dirty="0" smtClean="0">
                  <a:solidFill>
                    <a:srgbClr val="000000"/>
                  </a:solidFill>
                  <a:latin typeface="Times New Roman" panose="02020603050405020304" pitchFamily="65" charset="-122"/>
                  <a:ea typeface="宋体" panose="02010600030101010101" pitchFamily="2" charset="-122"/>
                </a:rPr>
                <a:t>每至汀风春溪月秋花繁鸟啼之旦莲开水香之夕宾友集歌吹</a:t>
              </a:r>
              <a:br/>
              <a:r>
                <a:rPr lang="zh-CN" altLang="en-US" sz="1530" u="sng" kern="0" dirty="0" smtClean="0">
                  <a:solidFill>
                    <a:srgbClr val="000000"/>
                  </a:solidFill>
                  <a:latin typeface="Times New Roman" panose="02020603050405020304" pitchFamily="65" charset="-122"/>
                  <a:ea typeface="宋体" panose="02010600030101010101" pitchFamily="2" charset="-122"/>
                </a:rPr>
                <a:t>作舟棹徐动觞咏半酣飘然恍然</a:t>
              </a:r>
              <a:r>
                <a:rPr lang="zh-CN" altLang="en-US" sz="1530" kern="0" dirty="0" smtClean="0">
                  <a:solidFill>
                    <a:srgbClr val="000000"/>
                  </a:solidFill>
                  <a:latin typeface="Times New Roman" panose="02020603050405020304" pitchFamily="65" charset="-122"/>
                  <a:ea typeface="宋体" panose="02010600030101010101" pitchFamily="2" charset="-122"/>
                </a:rPr>
                <a:t>。游者相顾,咸曰:此不知方外也?人间也?又不知蓬瀛昆阆,复何</a:t>
              </a:r>
              <a:br/>
              <a:r>
                <a:rPr lang="zh-CN" altLang="en-US" sz="1530" kern="0" dirty="0" smtClean="0">
                  <a:solidFill>
                    <a:srgbClr val="000000"/>
                  </a:solidFill>
                  <a:latin typeface="Times New Roman" panose="02020603050405020304" pitchFamily="65" charset="-122"/>
                  <a:ea typeface="宋体" panose="02010600030101010101" pitchFamily="2" charset="-122"/>
                </a:rPr>
                <a:t>如哉?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时予守官在洛,杨君缄书</a:t>
              </a:r>
              <a:r>
                <a:rPr lang="zh-CN" altLang="en-US" sz="1530" u="sng" kern="0" dirty="0" smtClean="0">
                  <a:solidFill>
                    <a:srgbClr val="000000"/>
                  </a:solidFill>
                  <a:latin typeface="Times New Roman" panose="02020603050405020304" pitchFamily="65" charset="-122"/>
                  <a:ea typeface="宋体" panose="02010600030101010101" pitchFamily="2" charset="-122"/>
                </a:rPr>
                <a:t>赍</a:t>
              </a:r>
              <a:r>
                <a:rPr lang="zh-CN" altLang="en-US" sz="1530" kern="0" dirty="0" smtClean="0">
                  <a:solidFill>
                    <a:srgbClr val="000000"/>
                  </a:solidFill>
                  <a:latin typeface="Times New Roman" panose="02020603050405020304" pitchFamily="65" charset="-122"/>
                  <a:ea typeface="宋体" panose="02010600030101010101" pitchFamily="2" charset="-122"/>
                </a:rPr>
                <a:t>图,请予为记。予按图握笔,心存目想,尔见缕</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梗概,十不得其二三。</a:t>
              </a:r>
              <a:br/>
              <a:r>
                <a:rPr lang="zh-CN" altLang="en-US" sz="1530" kern="0" dirty="0" smtClean="0">
                  <a:solidFill>
                    <a:srgbClr val="000000"/>
                  </a:solidFill>
                  <a:latin typeface="Times New Roman" panose="02020603050405020304" pitchFamily="65" charset="-122"/>
                  <a:ea typeface="宋体" panose="02010600030101010101" pitchFamily="2" charset="-122"/>
                </a:rPr>
                <a:t>大凡地有胜境,得人而后发;人有心匠,得物而后开:境心相遇,固有时耶?盖是境也,实柳守滥觞</a:t>
              </a:r>
              <a:endParaRPr lang="zh-CN" altLang="en-US"/>
            </a:p>
          </p:txBody>
        </p:sp>
        <p:pic>
          <p:nvPicPr>
            <p:cNvPr id="3" name="图片 3" descr="textimage7.jpeg"/>
            <p:cNvPicPr>
              <a:picLocks noChangeAspect="1"/>
            </p:cNvPicPr>
            <p:nvPr/>
          </p:nvPicPr>
          <p:blipFill>
            <a:blip r:embed="rId1"/>
            <a:stretch>
              <a:fillRect/>
            </a:stretch>
          </p:blipFill>
          <p:spPr>
            <a:xfrm>
              <a:off x="734400" y="1583407"/>
              <a:ext cx="161925" cy="171450"/>
            </a:xfrm>
            <a:prstGeom prst="rect">
              <a:avLst/>
            </a:prstGeom>
          </p:spPr>
        </p:pic>
        <p:pic>
          <p:nvPicPr>
            <p:cNvPr id="4" name="图片 4" descr="textimage8.jpeg"/>
            <p:cNvPicPr>
              <a:picLocks noChangeAspect="1"/>
            </p:cNvPicPr>
            <p:nvPr/>
          </p:nvPicPr>
          <p:blipFill>
            <a:blip r:embed="rId2"/>
            <a:stretch>
              <a:fillRect/>
            </a:stretch>
          </p:blipFill>
          <p:spPr>
            <a:xfrm>
              <a:off x="4379400" y="2223078"/>
              <a:ext cx="180975" cy="190499"/>
            </a:xfrm>
            <a:prstGeom prst="rect">
              <a:avLst/>
            </a:prstGeom>
          </p:spPr>
        </p:pic>
        <p:pic>
          <p:nvPicPr>
            <p:cNvPr id="5" name="图片 5" descr="textimage9.jpeg"/>
            <p:cNvPicPr>
              <a:picLocks noChangeAspect="1"/>
            </p:cNvPicPr>
            <p:nvPr/>
          </p:nvPicPr>
          <p:blipFill>
            <a:blip r:embed="rId2"/>
            <a:stretch>
              <a:fillRect/>
            </a:stretch>
          </p:blipFill>
          <p:spPr>
            <a:xfrm>
              <a:off x="540000" y="2576885"/>
              <a:ext cx="180975" cy="190500"/>
            </a:xfrm>
            <a:prstGeom prst="rect">
              <a:avLst/>
            </a:prstGeom>
          </p:spPr>
        </p:pic>
        <p:pic>
          <p:nvPicPr>
            <p:cNvPr id="6" name="图片 6" descr="textimage10.jpeg"/>
            <p:cNvPicPr>
              <a:picLocks noChangeAspect="1"/>
            </p:cNvPicPr>
            <p:nvPr/>
          </p:nvPicPr>
          <p:blipFill>
            <a:blip r:embed="rId2"/>
            <a:stretch>
              <a:fillRect/>
            </a:stretch>
          </p:blipFill>
          <p:spPr>
            <a:xfrm>
              <a:off x="4962600" y="3638309"/>
              <a:ext cx="180975" cy="190500"/>
            </a:xfrm>
            <a:prstGeom prst="rect">
              <a:avLst/>
            </a:prstGeom>
          </p:spPr>
        </p:pic>
      </p:grpSp>
    </p:spTree>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40000" y="1080000"/>
            <a:ext cx="8127000" cy="5220000"/>
            <a:chOff x="540000" y="1080000"/>
            <a:chExt cx="812700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之,颜公椎轮之,杨君绘素之:三贤始终,能事毕矣。</a:t>
              </a:r>
              <a:r>
                <a:rPr lang="zh-CN" altLang="en-US" sz="1530" u="sng" kern="0" dirty="0" smtClean="0">
                  <a:solidFill>
                    <a:srgbClr val="000000"/>
                  </a:solidFill>
                  <a:latin typeface="Times New Roman" panose="02020603050405020304" pitchFamily="65" charset="-122"/>
                  <a:ea typeface="宋体" panose="02010600030101010101" pitchFamily="2" charset="-122"/>
                </a:rPr>
                <a:t>杨君前牧舒,舒人治;今牧湖,湖人康</a:t>
              </a:r>
              <a:r>
                <a:rPr lang="zh-CN" altLang="en-US" sz="1530" kern="0" dirty="0" smtClean="0">
                  <a:solidFill>
                    <a:srgbClr val="000000"/>
                  </a:solidFill>
                  <a:latin typeface="Times New Roman" panose="02020603050405020304" pitchFamily="65" charset="-122"/>
                  <a:ea typeface="宋体" panose="02010600030101010101" pitchFamily="2" charset="-122"/>
                </a:rPr>
                <a:t>。康</a:t>
              </a:r>
              <a:r>
                <a:rPr lang="zh-CN" altLang="en-US" sz="1530" u="sng" kern="0" dirty="0" smtClean="0">
                  <a:solidFill>
                    <a:srgbClr val="000000"/>
                  </a:solidFill>
                  <a:latin typeface="Times New Roman" panose="02020603050405020304" pitchFamily="65" charset="-122"/>
                  <a:ea typeface="宋体" panose="02010600030101010101" pitchFamily="2" charset="-122"/>
                </a:rPr>
                <a:t>之</a:t>
              </a:r>
              <a:br/>
              <a:r>
                <a:rPr lang="zh-CN" altLang="en-US" sz="1530" kern="0" dirty="0" smtClean="0">
                  <a:solidFill>
                    <a:srgbClr val="000000"/>
                  </a:solidFill>
                  <a:latin typeface="Times New Roman" panose="02020603050405020304" pitchFamily="65" charset="-122"/>
                  <a:ea typeface="宋体" panose="02010600030101010101" pitchFamily="2" charset="-122"/>
                </a:rPr>
                <a:t>由,革弊兴利,</a:t>
              </a:r>
              <a:r>
                <a:rPr lang="zh-CN" altLang="en-US" sz="1530" u="sng" kern="0" dirty="0" smtClean="0">
                  <a:solidFill>
                    <a:srgbClr val="000000"/>
                  </a:solidFill>
                  <a:latin typeface="Times New Roman" panose="02020603050405020304" pitchFamily="65" charset="-122"/>
                  <a:ea typeface="宋体" panose="02010600030101010101" pitchFamily="2" charset="-122"/>
                </a:rPr>
                <a:t>若</a:t>
              </a:r>
              <a:r>
                <a:rPr lang="zh-CN" altLang="en-US" sz="1530" kern="0" dirty="0" smtClean="0">
                  <a:solidFill>
                    <a:srgbClr val="000000"/>
                  </a:solidFill>
                  <a:latin typeface="Times New Roman" panose="02020603050405020304" pitchFamily="65" charset="-122"/>
                  <a:ea typeface="宋体" panose="02010600030101010101" pitchFamily="2" charset="-122"/>
                </a:rPr>
                <a:t>改茶法、变税书之类是也。利兴,故府有羡财;政成,故居多暇日。是以余力济</a:t>
              </a:r>
              <a:br/>
              <a:r>
                <a:rPr lang="zh-CN" altLang="en-US" sz="1530" kern="0" dirty="0" smtClean="0">
                  <a:solidFill>
                    <a:srgbClr val="000000"/>
                  </a:solidFill>
                  <a:latin typeface="Times New Roman" panose="02020603050405020304" pitchFamily="65" charset="-122"/>
                  <a:ea typeface="宋体" panose="02010600030101010101" pitchFamily="2" charset="-122"/>
                </a:rPr>
                <a:t>高情,成胜</a:t>
              </a:r>
              <a:r>
                <a:rPr lang="zh-CN" altLang="en-US" sz="1530" u="sng" kern="0" dirty="0" smtClean="0">
                  <a:solidFill>
                    <a:srgbClr val="000000"/>
                  </a:solidFill>
                  <a:latin typeface="Times New Roman" panose="02020603050405020304" pitchFamily="65" charset="-122"/>
                  <a:ea typeface="宋体" panose="02010600030101010101" pitchFamily="2" charset="-122"/>
                </a:rPr>
                <a:t>概</a:t>
              </a:r>
              <a:r>
                <a:rPr lang="zh-CN" altLang="en-US" sz="1530" kern="0" dirty="0" smtClean="0">
                  <a:solidFill>
                    <a:srgbClr val="000000"/>
                  </a:solidFill>
                  <a:latin typeface="Times New Roman" panose="02020603050405020304" pitchFamily="65" charset="-122"/>
                  <a:ea typeface="宋体" panose="02010600030101010101" pitchFamily="2" charset="-122"/>
                </a:rPr>
                <a:t>,三者旋相为用,岂偶然哉?昔谢、柳为郡,乐山水,多高情,不闻善政;龚、黄为郡,忧</a:t>
              </a:r>
              <a:br/>
              <a:r>
                <a:rPr lang="zh-CN" altLang="en-US" sz="1530" kern="0" dirty="0" smtClean="0">
                  <a:solidFill>
                    <a:srgbClr val="000000"/>
                  </a:solidFill>
                  <a:latin typeface="Times New Roman" panose="02020603050405020304" pitchFamily="65" charset="-122"/>
                  <a:ea typeface="宋体" panose="02010600030101010101" pitchFamily="2" charset="-122"/>
                </a:rPr>
                <a:t>黎庶,有善政,不闻胜概。</a:t>
              </a:r>
              <a:r>
                <a:rPr lang="zh-CN" altLang="en-US" sz="1530" u="sng" kern="0" dirty="0" smtClean="0">
                  <a:solidFill>
                    <a:srgbClr val="000000"/>
                  </a:solidFill>
                  <a:latin typeface="Times New Roman" panose="02020603050405020304" pitchFamily="65" charset="-122"/>
                  <a:ea typeface="宋体" panose="02010600030101010101" pitchFamily="2" charset="-122"/>
                </a:rPr>
                <a:t>兼而有者,其吾友杨君乎</a:t>
              </a:r>
              <a:r>
                <a:rPr lang="zh-CN" altLang="en-US" sz="1530" kern="0" dirty="0" smtClean="0">
                  <a:solidFill>
                    <a:srgbClr val="000000"/>
                  </a:solidFill>
                  <a:latin typeface="Times New Roman" panose="02020603050405020304" pitchFamily="65" charset="-122"/>
                  <a:ea typeface="宋体" panose="02010600030101010101" pitchFamily="2" charset="-122"/>
                </a:rPr>
                <a:t>?君名汉公,字用乂。恐年祀久远,来者不知,</a:t>
              </a:r>
              <a:br/>
              <a:r>
                <a:rPr lang="zh-CN" altLang="en-US" sz="1530" kern="0" dirty="0" smtClean="0">
                  <a:solidFill>
                    <a:srgbClr val="000000"/>
                  </a:solidFill>
                  <a:latin typeface="Times New Roman" panose="02020603050405020304" pitchFamily="65" charset="-122"/>
                  <a:ea typeface="宋体" panose="02010600030101010101" pitchFamily="2" charset="-122"/>
                </a:rPr>
                <a:t>故名而字之。时开成四年,十月十五日,记。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(选自《白居易集》)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①鞠:皆,尽。②荐:连续。③尔见缕:逐条陈述。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1.对下列各句中加点词的解释,</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1530" u="sng" kern="0" dirty="0" smtClean="0">
                  <a:solidFill>
                    <a:srgbClr val="000000"/>
                  </a:solidFill>
                  <a:latin typeface="Times New Roman" panose="02020603050405020304" pitchFamily="65" charset="-122"/>
                  <a:ea typeface="宋体" panose="02010600030101010101" pitchFamily="2" charset="-122"/>
                </a:rPr>
                <a:t>狎</a:t>
              </a:r>
              <a:r>
                <a:rPr lang="zh-CN" altLang="en-US" sz="1530" kern="0" dirty="0" smtClean="0">
                  <a:solidFill>
                    <a:srgbClr val="000000"/>
                  </a:solidFill>
                  <a:latin typeface="Times New Roman" panose="02020603050405020304" pitchFamily="65" charset="-122"/>
                  <a:ea typeface="宋体" panose="02010600030101010101" pitchFamily="2" charset="-122"/>
                </a:rPr>
                <a:t>清涟者,谓之碧波亭　　　狎:亲近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B.万象</a:t>
              </a:r>
              <a:r>
                <a:rPr lang="zh-CN" altLang="en-US" sz="1530" u="sng" kern="0" dirty="0" smtClean="0">
                  <a:solidFill>
                    <a:srgbClr val="000000"/>
                  </a:solidFill>
                  <a:latin typeface="Times New Roman" panose="02020603050405020304" pitchFamily="65" charset="-122"/>
                  <a:ea typeface="宋体" panose="02010600030101010101" pitchFamily="2" charset="-122"/>
                </a:rPr>
                <a:t>迭</a:t>
              </a:r>
              <a:r>
                <a:rPr lang="zh-CN" altLang="en-US" sz="1530" kern="0" dirty="0" smtClean="0">
                  <a:solidFill>
                    <a:srgbClr val="000000"/>
                  </a:solidFill>
                  <a:latin typeface="Times New Roman" panose="02020603050405020304" pitchFamily="65" charset="-122"/>
                  <a:ea typeface="宋体" panose="02010600030101010101" pitchFamily="2" charset="-122"/>
                </a:rPr>
                <a:t>入　　迭:重叠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C.杨君缄书</a:t>
              </a:r>
              <a:r>
                <a:rPr lang="zh-CN" altLang="en-US" sz="1530" u="sng" kern="0" dirty="0" smtClean="0">
                  <a:solidFill>
                    <a:srgbClr val="000000"/>
                  </a:solidFill>
                  <a:latin typeface="Times New Roman" panose="02020603050405020304" pitchFamily="65" charset="-122"/>
                  <a:ea typeface="宋体" panose="02010600030101010101" pitchFamily="2" charset="-122"/>
                </a:rPr>
                <a:t>赍</a:t>
              </a:r>
              <a:r>
                <a:rPr lang="zh-CN" altLang="en-US" sz="1530" kern="0" dirty="0" smtClean="0">
                  <a:solidFill>
                    <a:srgbClr val="000000"/>
                  </a:solidFill>
                  <a:latin typeface="Times New Roman" panose="02020603050405020304" pitchFamily="65" charset="-122"/>
                  <a:ea typeface="宋体" panose="02010600030101010101" pitchFamily="2" charset="-122"/>
                </a:rPr>
                <a:t>图　　赍:送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D.成胜</a:t>
              </a:r>
              <a:r>
                <a:rPr lang="zh-CN" altLang="en-US" sz="1530" u="sng" kern="0" dirty="0" smtClean="0">
                  <a:solidFill>
                    <a:srgbClr val="000000"/>
                  </a:solidFill>
                  <a:latin typeface="Times New Roman" panose="02020603050405020304" pitchFamily="65" charset="-122"/>
                  <a:ea typeface="宋体" panose="02010600030101010101" pitchFamily="2" charset="-122"/>
                </a:rPr>
                <a:t>概</a:t>
              </a:r>
              <a:r>
                <a:rPr lang="zh-CN" altLang="en-US" sz="1530" kern="0" dirty="0" smtClean="0">
                  <a:solidFill>
                    <a:srgbClr val="000000"/>
                  </a:solidFill>
                  <a:latin typeface="Times New Roman" panose="02020603050405020304" pitchFamily="65" charset="-122"/>
                  <a:ea typeface="宋体" panose="02010600030101010101" pitchFamily="2" charset="-122"/>
                </a:rPr>
                <a:t>　　概:景象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2.下列各句中加点词的意义和用法,相同的一组是(3分)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2360" kern="0" spc="11365"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B.</a:t>
              </a:r>
              <a:r>
                <a:rPr lang="zh-CN" altLang="en-US" sz="2360" kern="0" spc="11215" dirty="0" smtClean="0">
                  <a:solidFill>
                    <a:srgbClr val="000000"/>
                  </a:solidFill>
                  <a:latin typeface="Times New Roman" panose="02020603050405020304" pitchFamily="65" charset="-122"/>
                  <a:ea typeface="宋体" panose="02010600030101010101" pitchFamily="2" charset="-122"/>
                </a:rPr>
                <a:t> </a:t>
              </a:r>
              <a:endParaRPr lang="zh-CN" altLang="en-US"/>
            </a:p>
          </p:txBody>
        </p:sp>
        <p:graphicFrame>
          <p:nvGraphicFramePr>
            <p:cNvPr id="4" name="对象 3"/>
            <p:cNvGraphicFramePr>
              <a:graphicFrameLocks noChangeAspect="1"/>
            </p:cNvGraphicFramePr>
            <p:nvPr/>
          </p:nvGraphicFramePr>
          <p:xfrm>
            <a:off x="728989" y="5754512"/>
            <a:ext cx="1743075" cy="533399"/>
          </p:xfrm>
          <a:graphic>
            <a:graphicData uri="http://schemas.openxmlformats.org/presentationml/2006/ole">
              <mc:AlternateContent xmlns:mc="http://schemas.openxmlformats.org/markup-compatibility/2006">
                <mc:Choice xmlns:v="urn:schemas-microsoft-com:vml" Requires="v">
                  <p:oleObj spid="_x0000_s4097" name="Equation" r:id="rId1" imgW="46024800" imgH="14020800" progId="Equation.DSMT4">
                    <p:embed/>
                  </p:oleObj>
                </mc:Choice>
                <mc:Fallback>
                  <p:oleObj name="Equation" r:id="rId1" imgW="46024800" imgH="14020800" progId="Equation.DSMT4">
                    <p:embed/>
                    <p:pic>
                      <p:nvPicPr>
                        <p:cNvPr id="0" name="图片 4096"/>
                        <p:cNvPicPr>
                          <a:picLocks noChangeAspect="1"/>
                        </p:cNvPicPr>
                        <p:nvPr/>
                      </p:nvPicPr>
                      <p:blipFill>
                        <a:blip r:embed="rId2"/>
                        <a:stretch>
                          <a:fillRect/>
                        </a:stretch>
                      </p:blipFill>
                      <p:spPr>
                        <a:xfrm>
                          <a:off x="728989" y="5754512"/>
                          <a:ext cx="1743075" cy="533399"/>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3039127" y="5754512"/>
            <a:ext cx="1724025" cy="533399"/>
          </p:xfrm>
          <a:graphic>
            <a:graphicData uri="http://schemas.openxmlformats.org/presentationml/2006/ole">
              <mc:AlternateContent xmlns:mc="http://schemas.openxmlformats.org/markup-compatibility/2006">
                <mc:Choice xmlns:v="urn:schemas-microsoft-com:vml" Requires="v">
                  <p:oleObj spid="_x0000_s4099" name="Equation" r:id="rId3" imgW="45720000" imgH="14020800" progId="Equation.DSMT4">
                    <p:embed/>
                  </p:oleObj>
                </mc:Choice>
                <mc:Fallback>
                  <p:oleObj name="Equation" r:id="rId3" imgW="45720000" imgH="14020800" progId="Equation.DSMT4">
                    <p:embed/>
                    <p:pic>
                      <p:nvPicPr>
                        <p:cNvPr id="0" name="图片 4098"/>
                        <p:cNvPicPr>
                          <a:picLocks noChangeAspect="1"/>
                        </p:cNvPicPr>
                        <p:nvPr/>
                      </p:nvPicPr>
                      <p:blipFill>
                        <a:blip r:embed="rId4"/>
                        <a:stretch>
                          <a:fillRect/>
                        </a:stretch>
                      </p:blipFill>
                      <p:spPr>
                        <a:xfrm>
                          <a:off x="3039127" y="5754512"/>
                          <a:ext cx="1724025" cy="533399"/>
                        </a:xfrm>
                        <a:prstGeom prst="rect">
                          <a:avLst/>
                        </a:prstGeom>
                        <a:noFill/>
                        <a:ln w="9525">
                          <a:noFill/>
                        </a:ln>
                      </p:spPr>
                    </p:pic>
                  </p:oleObj>
                </mc:Fallback>
              </mc:AlternateContent>
            </a:graphicData>
          </a:graphic>
        </p:graphicFrame>
      </p:grpSp>
    </p:spTree>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40000" y="1080000"/>
            <a:ext cx="8127000" cy="5220000"/>
            <a:chOff x="540000" y="1080000"/>
            <a:chExt cx="812700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2360" kern="0" spc="11365"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D.</a:t>
              </a:r>
              <a:r>
                <a:rPr lang="zh-CN" altLang="en-US" sz="2360" kern="0" spc="1504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3.下列对文中相关内容的解说,</a:t>
              </a:r>
              <a:r>
                <a:rPr lang="zh-CN" altLang="en-US" sz="1530" u="sng" kern="0" dirty="0" smtClean="0">
                  <a:solidFill>
                    <a:srgbClr val="000000"/>
                  </a:solidFill>
                  <a:latin typeface="Times New Roman" panose="02020603050405020304" pitchFamily="65" charset="-122"/>
                  <a:ea typeface="宋体" panose="02010600030101010101" pitchFamily="2" charset="-122"/>
                </a:rPr>
                <a:t>不恰当</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A.记,是我国古代常用文章体裁,以叙事为主,兼及议论、抒情和描写。“记”的种类很多,本</a:t>
              </a:r>
              <a:br/>
              <a:r>
                <a:rPr lang="zh-CN" altLang="en-US" sz="1530" kern="0" dirty="0" smtClean="0">
                  <a:solidFill>
                    <a:srgbClr val="000000"/>
                  </a:solidFill>
                  <a:latin typeface="Times New Roman" panose="02020603050405020304" pitchFamily="65" charset="-122"/>
                  <a:ea typeface="宋体" panose="02010600030101010101" pitchFamily="2" charset="-122"/>
                </a:rPr>
                <a:t>文是一篇游记。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B.步,古人称跨出一脚为“跬”,再跨一脚为“步”,后即以“步”作为长度单位。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C.刺史、守,皆指古代地方官职,如《陈情表》中曾提到“前太守臣逵察臣孝廉,后刺史臣荣举</a:t>
              </a:r>
              <a:br/>
              <a:r>
                <a:rPr lang="zh-CN" altLang="en-US" sz="1530" kern="0" dirty="0" smtClean="0">
                  <a:solidFill>
                    <a:srgbClr val="000000"/>
                  </a:solidFill>
                  <a:latin typeface="Times New Roman" panose="02020603050405020304" pitchFamily="65" charset="-122"/>
                  <a:ea typeface="宋体" panose="02010600030101010101" pitchFamily="2" charset="-122"/>
                </a:rPr>
                <a:t>臣秀才”。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D.蓬瀛,指蓬莱和瀛洲,是传说中的海上仙山,为仙人所居之处,后常指仙境。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4.文中画波浪线的句子,断句最合理的一项是(3分)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A.每至汀风春/溪月秋/花繁鸟啼之旦/莲开水香之夕/宾友集/歌吹作/舟棹徐动/觞咏半酣/飘然</a:t>
              </a:r>
              <a:br/>
              <a:r>
                <a:rPr lang="zh-CN" altLang="en-US" sz="1530" kern="0" dirty="0" smtClean="0">
                  <a:solidFill>
                    <a:srgbClr val="000000"/>
                  </a:solidFill>
                  <a:latin typeface="Times New Roman" panose="02020603050405020304" pitchFamily="65" charset="-122"/>
                  <a:ea typeface="宋体" panose="02010600030101010101" pitchFamily="2" charset="-122"/>
                </a:rPr>
                <a:t>恍然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B.每至汀风春溪/月秋花繁/鸟啼之旦/莲开水香之夕/宾友集/歌吹作/舟棹徐动觞/咏半酣/飘然</a:t>
              </a:r>
              <a:br/>
              <a:r>
                <a:rPr lang="zh-CN" altLang="en-US" sz="1530" kern="0" dirty="0" smtClean="0">
                  <a:solidFill>
                    <a:srgbClr val="000000"/>
                  </a:solidFill>
                  <a:latin typeface="Times New Roman" panose="02020603050405020304" pitchFamily="65" charset="-122"/>
                  <a:ea typeface="宋体" panose="02010600030101010101" pitchFamily="2" charset="-122"/>
                </a:rPr>
                <a:t>恍然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C.每至汀/风春溪月/秋花繁鸟/啼之旦/莲开水香之夕/宾友集歌/吹作舟棹徐动/觞咏半酣/飘然</a:t>
              </a:r>
              <a:endParaRPr lang="zh-CN" altLang="en-US"/>
            </a:p>
          </p:txBody>
        </p:sp>
        <p:graphicFrame>
          <p:nvGraphicFramePr>
            <p:cNvPr id="4" name="对象 3"/>
            <p:cNvGraphicFramePr>
              <a:graphicFrameLocks noChangeAspect="1"/>
            </p:cNvGraphicFramePr>
            <p:nvPr/>
          </p:nvGraphicFramePr>
          <p:xfrm>
            <a:off x="718263" y="1155008"/>
            <a:ext cx="1743074" cy="533400"/>
          </p:xfrm>
          <a:graphic>
            <a:graphicData uri="http://schemas.openxmlformats.org/presentationml/2006/ole">
              <mc:AlternateContent xmlns:mc="http://schemas.openxmlformats.org/markup-compatibility/2006">
                <mc:Choice xmlns:v="urn:schemas-microsoft-com:vml" Requires="v">
                  <p:oleObj spid="_x0000_s5121" name="Equation" r:id="rId1" imgW="46024800" imgH="14020800" progId="Equation.DSMT4">
                    <p:embed/>
                  </p:oleObj>
                </mc:Choice>
                <mc:Fallback>
                  <p:oleObj name="Equation" r:id="rId1" imgW="46024800" imgH="14020800" progId="Equation.DSMT4">
                    <p:embed/>
                    <p:pic>
                      <p:nvPicPr>
                        <p:cNvPr id="0" name="图片 5120"/>
                        <p:cNvPicPr>
                          <a:picLocks noChangeAspect="1"/>
                        </p:cNvPicPr>
                        <p:nvPr/>
                      </p:nvPicPr>
                      <p:blipFill>
                        <a:blip r:embed="rId2"/>
                        <a:stretch>
                          <a:fillRect/>
                        </a:stretch>
                      </p:blipFill>
                      <p:spPr>
                        <a:xfrm>
                          <a:off x="718263" y="1155008"/>
                          <a:ext cx="1743074" cy="533400"/>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3039127" y="1155008"/>
            <a:ext cx="2209800" cy="533400"/>
          </p:xfrm>
          <a:graphic>
            <a:graphicData uri="http://schemas.openxmlformats.org/presentationml/2006/ole">
              <mc:AlternateContent xmlns:mc="http://schemas.openxmlformats.org/markup-compatibility/2006">
                <mc:Choice xmlns:v="urn:schemas-microsoft-com:vml" Requires="v">
                  <p:oleObj spid="_x0000_s5123" name="Equation" r:id="rId3" imgW="58521600" imgH="14020800" progId="Equation.DSMT4">
                    <p:embed/>
                  </p:oleObj>
                </mc:Choice>
                <mc:Fallback>
                  <p:oleObj name="Equation" r:id="rId3" imgW="58521600" imgH="14020800" progId="Equation.DSMT4">
                    <p:embed/>
                    <p:pic>
                      <p:nvPicPr>
                        <p:cNvPr id="0" name="图片 5122"/>
                        <p:cNvPicPr>
                          <a:picLocks noChangeAspect="1"/>
                        </p:cNvPicPr>
                        <p:nvPr/>
                      </p:nvPicPr>
                      <p:blipFill>
                        <a:blip r:embed="rId4"/>
                        <a:stretch>
                          <a:fillRect/>
                        </a:stretch>
                      </p:blipFill>
                      <p:spPr>
                        <a:xfrm>
                          <a:off x="3039127" y="1155008"/>
                          <a:ext cx="2209800" cy="533400"/>
                        </a:xfrm>
                        <a:prstGeom prst="rect">
                          <a:avLst/>
                        </a:prstGeom>
                        <a:noFill/>
                        <a:ln w="9525">
                          <a:noFill/>
                        </a:ln>
                      </p:spPr>
                    </p:pic>
                  </p:oleObj>
                </mc:Fallback>
              </mc:AlternateContent>
            </a:graphicData>
          </a:graphic>
        </p:graphicFrame>
      </p:grpSp>
    </p:spTree>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40000" y="1080000"/>
            <a:ext cx="8127000" cy="5220000"/>
            <a:chOff x="540000" y="1080000"/>
            <a:chExt cx="812700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恍然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D.每至汀风/春溪月秋/花繁鸟啼之/旦莲开水香之/夕宾友集/歌吹作/舟棹徐动/觞咏半酣/飘然</a:t>
              </a:r>
              <a:br/>
              <a:r>
                <a:rPr lang="zh-CN" altLang="en-US" sz="1530" kern="0" dirty="0" smtClean="0">
                  <a:solidFill>
                    <a:srgbClr val="000000"/>
                  </a:solidFill>
                  <a:latin typeface="Times New Roman" panose="02020603050405020304" pitchFamily="65" charset="-122"/>
                  <a:ea typeface="宋体" panose="02010600030101010101" pitchFamily="2" charset="-122"/>
                </a:rPr>
                <a:t>恍然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5.下列对文章的理解与分析,</a:t>
              </a:r>
              <a:r>
                <a:rPr lang="zh-CN" altLang="en-US" sz="1530" u="sng" kern="0" dirty="0" smtClean="0">
                  <a:solidFill>
                    <a:srgbClr val="000000"/>
                  </a:solidFill>
                  <a:latin typeface="Times New Roman" panose="02020603050405020304" pitchFamily="65" charset="-122"/>
                  <a:ea typeface="宋体" panose="02010600030101010101" pitchFamily="2" charset="-122"/>
                </a:rPr>
                <a:t>不恰当</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A.文章记叙白</a:t>
              </a:r>
              <a:r>
                <a:rPr lang="zh-CN" altLang="en-US" sz="1150" kern="0" spc="198"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洲五亭的由来,描写白</a:t>
              </a:r>
              <a:r>
                <a:rPr lang="zh-CN" altLang="en-US" sz="1150" kern="0" spc="198"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洲胜景,赞美杨汉公“乐山水”“有善政”,叙议结合,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言简意赅。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B.文章通过丰富的想象,展现了白</a:t>
              </a:r>
              <a:r>
                <a:rPr lang="zh-CN" altLang="en-US" sz="1150" kern="0" spc="198"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洲五亭的优美风光,从中不难看出作者对江南山水的热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C.作者将谢、柳、龚、黄四人与杨汉公加以对比,对他们四人没有良好的政绩有批评之意。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D.文章对杨汉公大加褒美,这从侧面体现了白居易“革弊兴利”、关心民生的政治情怀。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6.把文言文阅读材料中画横线的句子翻译成现代汉语。(8分)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(1)面广池、目列岫者,谓之山光亭。(3分)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(2)杨君前牧舒,舒人治;今牧湖,湖人康。(3分)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(3)兼而有者,其吾友杨君乎?(2分)</a:t>
              </a:r>
              <a:endParaRPr lang="zh-CN" altLang="en-US"/>
            </a:p>
          </p:txBody>
        </p:sp>
        <p:pic>
          <p:nvPicPr>
            <p:cNvPr id="3" name="图片 3" descr="textimage11.jpeg"/>
            <p:cNvPicPr>
              <a:picLocks noChangeAspect="1"/>
            </p:cNvPicPr>
            <p:nvPr/>
          </p:nvPicPr>
          <p:blipFill>
            <a:blip r:embed="rId1"/>
            <a:stretch>
              <a:fillRect/>
            </a:stretch>
          </p:blipFill>
          <p:spPr>
            <a:xfrm>
              <a:off x="1700989" y="2581648"/>
              <a:ext cx="171450" cy="180975"/>
            </a:xfrm>
            <a:prstGeom prst="rect">
              <a:avLst/>
            </a:prstGeom>
          </p:spPr>
        </p:pic>
        <p:pic>
          <p:nvPicPr>
            <p:cNvPr id="4" name="图片 4" descr="textimage12.jpeg"/>
            <p:cNvPicPr>
              <a:picLocks noChangeAspect="1"/>
            </p:cNvPicPr>
            <p:nvPr/>
          </p:nvPicPr>
          <p:blipFill>
            <a:blip r:embed="rId1"/>
            <a:stretch>
              <a:fillRect/>
            </a:stretch>
          </p:blipFill>
          <p:spPr>
            <a:xfrm>
              <a:off x="3670639" y="2581648"/>
              <a:ext cx="171450" cy="180975"/>
            </a:xfrm>
            <a:prstGeom prst="rect">
              <a:avLst/>
            </a:prstGeom>
          </p:spPr>
        </p:pic>
        <p:pic>
          <p:nvPicPr>
            <p:cNvPr id="5" name="图片 5" descr="textimage13.jpeg"/>
            <p:cNvPicPr>
              <a:picLocks noChangeAspect="1"/>
            </p:cNvPicPr>
            <p:nvPr/>
          </p:nvPicPr>
          <p:blipFill>
            <a:blip r:embed="rId1"/>
            <a:stretch>
              <a:fillRect/>
            </a:stretch>
          </p:blipFill>
          <p:spPr>
            <a:xfrm>
              <a:off x="3294063" y="3289264"/>
              <a:ext cx="171450" cy="180975"/>
            </a:xfrm>
            <a:prstGeom prst="rect">
              <a:avLst/>
            </a:prstGeom>
          </p:spPr>
        </p:pic>
      </p:grpSp>
    </p:spTree>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本题考查理解常见文言实词含义的能力。迭:交替,轮换。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本题考查理解常见文言虚词的意义与用法的能力。A.连词,于是/介词,通过。B.</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都是连词,来。C.助词,的/用在主谓之间,取消句子独立性。D.表列举,像/代词,你,你们。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本题考查识记古代文化常识的能力。“以叙事为主”表述错误,应该是以记叙为</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本题考查文言断句的能力。根据语句对称的特点,即可判断出正确答案。画波浪</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线的句子中,“汀风春”和“溪月秋”对称,“花繁鸟啼之旦”和“莲开水香之夕”对称,“宾</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友集”和“歌吹作”对称,“舟棹徐动”和“觞咏半酣”对称。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本题考查概括分析文章内容的能力。“对他们四人没有良好的政绩有批评之</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意”错,文中说“谢、柳为郡,乐山水,多高情”“龚、黄为郡,忧黎庶,有善政”,作者对四人并</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没有批评之意。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(1)面对宽广的池水、看到排列的峰峦的,称它为山光亭。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(2)杨君先前治理舒地(或“在舒地做官”),舒地百姓太平;现今治理湖地,湖地百姓安康。</a:t>
            </a:r>
            <a:endParaRPr lang="zh-CN" altLang="en-US" dirty="0"/>
          </a:p>
        </p:txBody>
      </p:sp>
    </p:spTree>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(3)二者都具备的,大概就是我的朋友杨君了吧?</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本题考查翻译文言文句子的能力。(1)面:面对。目:看到。列岫:排列的峰峦。(2)牧:治</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理。治:治理得好,安定太平。(3)兼而有者:二者都具备的。其:表揣测语气,大概。</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[参考译文]</a:t>
            </a:r>
            <a:endParaRPr lang="zh-CN" altLang="en-US" b="1"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从湖州城向东南走二百步,就到了霅溪。霅溪和汀洲相连,汀洲也称作白</a:t>
            </a:r>
            <a:r>
              <a:rPr lang="zh-CN" altLang="en-US" sz="1020" kern="0" spc="29"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洲。南朝梁吴兴太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守柳恽在这里写有“汀洲采白</a:t>
            </a:r>
            <a:r>
              <a:rPr lang="zh-CN" altLang="en-US" sz="1020" kern="0" spc="29"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”的诗句,于是该洲就以白</a:t>
            </a:r>
            <a:r>
              <a:rPr lang="zh-CN" altLang="en-US" sz="1020" kern="0" spc="29"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为名。在柳恽题诗前不知几十万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年,题诗后又有几百年,虽有名字却并没有亭子,皆是荒凉的沼泽。到大历十一年,鲁郡公颜真</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卿来做刺史,才铲除杂乱的草木,疏导流水,建造八角亭,来供人游览休息。不久又遇水灾连续</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发生,池塘淤塞,亭台倒坍。后来又过了几十年,成为一片荒芜的空地。到开成三年,弘农人杨</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汉公来做刺史,才疏通了四条水渠,挖深了两个池塘,营造了三个花园,构筑了五座亭子。花草</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树木,荷花竹林,船只桥梁,回廊静室,以及游览、宴饮、休息、住宿的设施,全都具备了。看那</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架在大溪之上,横跨长汀两岸的,叫作白</a:t>
            </a:r>
            <a:r>
              <a:rPr lang="zh-CN" altLang="en-US" sz="1020" kern="0" spc="29"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亭。位于两个花园之间,能观赏百花的,叫作集芳亭。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面对宽广的池水、看到排列的峰峦的,叫作山光亭。能品味晨光熹微的,叫作朝霞亭。能戏弄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清澈流水的,叫作碧波亭。五座亭子参差错落,一切景象纷至迭来,无论前后上下,优美的景色</a:t>
            </a:r>
            <a:endParaRPr lang="zh-CN" altLang="en-US" dirty="0"/>
          </a:p>
        </p:txBody>
      </p:sp>
      <p:pic>
        <p:nvPicPr>
          <p:cNvPr id="3" name="图片 3" descr="textimage14.jpeg"/>
          <p:cNvPicPr>
            <a:picLocks noChangeAspect="1"/>
          </p:cNvPicPr>
          <p:nvPr/>
        </p:nvPicPr>
        <p:blipFill>
          <a:blip r:embed="rId1"/>
          <a:stretch>
            <a:fillRect/>
          </a:stretch>
        </p:blipFill>
        <p:spPr>
          <a:xfrm>
            <a:off x="6469200" y="2600698"/>
            <a:ext cx="133350" cy="142875"/>
          </a:xfrm>
          <a:prstGeom prst="rect">
            <a:avLst/>
          </a:prstGeom>
        </p:spPr>
      </p:pic>
      <p:pic>
        <p:nvPicPr>
          <p:cNvPr id="4" name="图片 4" descr="textimage15.jpeg"/>
          <p:cNvPicPr>
            <a:picLocks noChangeAspect="1"/>
          </p:cNvPicPr>
          <p:nvPr/>
        </p:nvPicPr>
        <p:blipFill>
          <a:blip r:embed="rId1"/>
          <a:stretch>
            <a:fillRect/>
          </a:stretch>
        </p:blipFill>
        <p:spPr>
          <a:xfrm>
            <a:off x="3067200" y="2954506"/>
            <a:ext cx="133349" cy="142875"/>
          </a:xfrm>
          <a:prstGeom prst="rect">
            <a:avLst/>
          </a:prstGeom>
        </p:spPr>
      </p:pic>
      <p:pic>
        <p:nvPicPr>
          <p:cNvPr id="5" name="图片 5" descr="textimage16.jpeg"/>
          <p:cNvPicPr>
            <a:picLocks noChangeAspect="1"/>
          </p:cNvPicPr>
          <p:nvPr/>
        </p:nvPicPr>
        <p:blipFill>
          <a:blip r:embed="rId1"/>
          <a:stretch>
            <a:fillRect/>
          </a:stretch>
        </p:blipFill>
        <p:spPr>
          <a:xfrm>
            <a:off x="5387550" y="2954506"/>
            <a:ext cx="133350" cy="142875"/>
          </a:xfrm>
          <a:prstGeom prst="rect">
            <a:avLst/>
          </a:prstGeom>
        </p:spPr>
      </p:pic>
      <p:pic>
        <p:nvPicPr>
          <p:cNvPr id="6" name="图片 6" descr="textimage17.jpeg"/>
          <p:cNvPicPr>
            <a:picLocks noChangeAspect="1"/>
          </p:cNvPicPr>
          <p:nvPr/>
        </p:nvPicPr>
        <p:blipFill>
          <a:blip r:embed="rId1"/>
          <a:stretch>
            <a:fillRect/>
          </a:stretch>
        </p:blipFill>
        <p:spPr>
          <a:xfrm>
            <a:off x="3747600" y="5077354"/>
            <a:ext cx="133349" cy="142875"/>
          </a:xfrm>
          <a:prstGeom prst="rect">
            <a:avLst/>
          </a:prstGeom>
        </p:spPr>
      </p:pic>
    </p:spTree>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39750" y="848501"/>
            <a:ext cx="8127250" cy="5618384"/>
            <a:chOff x="539750" y="1080000"/>
            <a:chExt cx="8127250" cy="5618384"/>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全都呈现。每到春风吹绿汀洲,秋月映照溪水,鲜花盛开百鸟歌唱的早晨,莲花吐艳流水飘香的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傍晚,宾客朋友聚集,歌声乐声响起,船桨慢慢划动,饮酒咏诗正兴奋时,飘飘忽忽忘记了自己的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存在。游览的人相互顾盼,都说:“这里不知是在天上呢,还是在人间呢?也不知道蓬莱、瀛</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洲、昆仑、阆苑又是怎样的呢?”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当时我在洛阳做官,杨君送来书信和图画,请我给五亭作记。我按照图画拿起笔,悬揣构想,它</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的细微曲折之处,十成中不能获知二三成。一般说来大地的优美景色,要有人赏识才能显露;人</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的智慧巧思,要接触事物才能启发:景物和人心的遇合,本来有待于时机呀!大概白</a:t>
              </a:r>
              <a:r>
                <a:rPr lang="zh-CN" altLang="en-US" sz="1020" kern="0" spc="29"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洲这个景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致,是柳恽太守发现的,颜鲁公创建的,杨君又加修造的:三位贤人从始至终,能做的事全完成</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了。杨君以前做舒州刺史,舒州人民安居乐业;现今做湖州刺史,湖州人民得以康乐平安。康乐</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平安的原因,在于革除弊政、兴办有利的事业,像更改茶法、变通税收这一类事情就是了。有</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利的事业兴办了起来,所以官府有积余的钱财;政治清明,因而平日多闲暇的时间。由此才能用</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剩余的力量去培养高尚的情趣,欣赏美丽的风景。三方面相互起作用,哪里是偶然的呢?从前</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谢灵运和柳恽治理州郡,喜欢游山玩水,有高尚的情趣,但没有听到有好的政绩。龚遂、黄霸治</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理州郡,为百姓操心,有好的政绩,但没有听说(他们)喜欢欣赏美丽的景色。两方面都具有的,大</a:t>
              </a:r>
              <a:endParaRPr lang="zh-CN" altLang="en-US" dirty="0"/>
            </a:p>
          </p:txBody>
        </p:sp>
        <p:pic>
          <p:nvPicPr>
            <p:cNvPr id="3" name="图片 3" descr="textimage18.jpeg"/>
            <p:cNvPicPr>
              <a:picLocks noChangeAspect="1"/>
            </p:cNvPicPr>
            <p:nvPr/>
          </p:nvPicPr>
          <p:blipFill>
            <a:blip r:embed="rId1"/>
            <a:stretch>
              <a:fillRect/>
            </a:stretch>
          </p:blipFill>
          <p:spPr>
            <a:xfrm>
              <a:off x="7171147" y="3308314"/>
              <a:ext cx="133350" cy="142875"/>
            </a:xfrm>
            <a:prstGeom prst="rect">
              <a:avLst/>
            </a:prstGeom>
          </p:spPr>
        </p:pic>
        <p:sp>
          <p:nvSpPr>
            <p:cNvPr id="4" name="TextBox 2"/>
            <p:cNvSpPr txBox="1"/>
            <p:nvPr/>
          </p:nvSpPr>
          <p:spPr>
            <a:xfrm>
              <a:off x="539750" y="5992037"/>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概就是我的朋友杨君了吧?杨君名汉公,字用乂。恐怕年代久远,后来的人不了解,所以写下他</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的名和字。开成四年十月十五日写。</a:t>
              </a:r>
              <a:endParaRPr lang="zh-CN" altLang="en-US" dirty="0"/>
            </a:p>
          </p:txBody>
        </p:sp>
      </p:grpSp>
    </p:spTree>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十四、(2018浙江,14—18)阅读下面的文言文,完成后面题目。(20分)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颜太初杂文序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司马光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天下之不尚儒久矣。今世之士大夫,</a:t>
            </a:r>
            <a:r>
              <a:rPr lang="zh-CN" altLang="en-US" sz="1530" u="sng" kern="0" dirty="0" smtClean="0">
                <a:solidFill>
                  <a:srgbClr val="000000"/>
                </a:solidFill>
                <a:latin typeface="Times New Roman" panose="02020603050405020304" pitchFamily="65" charset="-122"/>
                <a:ea typeface="宋体" panose="02010600030101010101" pitchFamily="2" charset="-122"/>
              </a:rPr>
              <a:t>发言</a:t>
            </a:r>
            <a:r>
              <a:rPr lang="zh-CN" altLang="en-US" sz="1530" kern="0" dirty="0" smtClean="0">
                <a:solidFill>
                  <a:srgbClr val="000000"/>
                </a:solidFill>
                <a:latin typeface="Times New Roman" panose="02020603050405020304" pitchFamily="65" charset="-122"/>
                <a:ea typeface="宋体" panose="02010600030101010101" pitchFamily="2" charset="-122"/>
              </a:rPr>
              <a:t>必自称曰儒。儒者果何如哉?高冠博带、广袂之衣谓</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之儒邪?执简伏册、呻吟不息谓之儒邪?又况点墨濡翰、织制绮组之文以称儒,亦远矣。舍此</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勿言,至于西汉之公孙丞相、萧望之、张禹、孔光,东汉之欧阳歙、张酺、胡广,世之所谓大</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儒,果足以充儒</a:t>
            </a:r>
            <a:r>
              <a:rPr lang="zh-CN" altLang="en-US" sz="1530" u="sng" kern="0" dirty="0" smtClean="0">
                <a:solidFill>
                  <a:srgbClr val="000000"/>
                </a:solidFill>
                <a:latin typeface="Times New Roman" panose="02020603050405020304" pitchFamily="65" charset="-122"/>
                <a:ea typeface="宋体" panose="02010600030101010101" pitchFamily="2" charset="-122"/>
              </a:rPr>
              <a:t>之</a:t>
            </a:r>
            <a:r>
              <a:rPr lang="zh-CN" altLang="en-US" sz="1530" kern="0" dirty="0" smtClean="0">
                <a:solidFill>
                  <a:srgbClr val="000000"/>
                </a:solidFill>
                <a:latin typeface="Times New Roman" panose="02020603050405020304" pitchFamily="65" charset="-122"/>
                <a:ea typeface="宋体" panose="02010600030101010101" pitchFamily="2" charset="-122"/>
              </a:rPr>
              <a:t>名乎?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鲁人颜太初,字醇之,常愤其然。读先王之书,不治章句,必求其理而已矣。</a:t>
            </a:r>
            <a:r>
              <a:rPr lang="zh-CN" altLang="en-US" sz="1530" u="sng" kern="0" dirty="0" smtClean="0">
                <a:solidFill>
                  <a:srgbClr val="000000"/>
                </a:solidFill>
                <a:latin typeface="Times New Roman" panose="02020603050405020304" pitchFamily="65" charset="-122"/>
                <a:ea typeface="宋体" panose="02010600030101010101" pitchFamily="2" charset="-122"/>
              </a:rPr>
              <a:t>既得其理,不徒诵之,</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以夸诳于人,必也蹈而行之。</a:t>
            </a:r>
            <a:r>
              <a:rPr lang="zh-CN" altLang="en-US" sz="1530" kern="0" dirty="0" smtClean="0">
                <a:solidFill>
                  <a:srgbClr val="000000"/>
                </a:solidFill>
                <a:latin typeface="Times New Roman" panose="02020603050405020304" pitchFamily="65" charset="-122"/>
                <a:ea typeface="宋体" panose="02010600030101010101" pitchFamily="2" charset="-122"/>
              </a:rPr>
              <a:t>在其身与乡党无余,于</a:t>
            </a:r>
            <a:r>
              <a:rPr lang="zh-CN" altLang="en-US" sz="1530" u="sng" kern="0" dirty="0" smtClean="0">
                <a:solidFill>
                  <a:srgbClr val="000000"/>
                </a:solidFill>
                <a:latin typeface="Times New Roman" panose="02020603050405020304" pitchFamily="65" charset="-122"/>
                <a:ea typeface="宋体" panose="02010600030101010101" pitchFamily="2" charset="-122"/>
              </a:rPr>
              <a:t>其</a:t>
            </a:r>
            <a:r>
              <a:rPr lang="zh-CN" altLang="en-US" sz="1530" kern="0" dirty="0" smtClean="0">
                <a:solidFill>
                  <a:srgbClr val="000000"/>
                </a:solidFill>
                <a:latin typeface="Times New Roman" panose="02020603050405020304" pitchFamily="65" charset="-122"/>
                <a:ea typeface="宋体" panose="02010600030101010101" pitchFamily="2" charset="-122"/>
              </a:rPr>
              <a:t>外则不光。不光,先王之道犹蘙如也,乃</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求天下国家政理风俗之得失,为诗歌洎文以宣畅之。景祐初,青州牧有以荒淫放荡为事,慕嵇</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康、阮籍之为人,当时四方士大夫乐其无名教之</a:t>
            </a:r>
            <a:r>
              <a:rPr lang="zh-CN" altLang="en-US" sz="1530" u="sng" kern="0" dirty="0" smtClean="0">
                <a:solidFill>
                  <a:srgbClr val="000000"/>
                </a:solidFill>
                <a:latin typeface="Times New Roman" panose="02020603050405020304" pitchFamily="65" charset="-122"/>
                <a:ea typeface="宋体" panose="02010600030101010101" pitchFamily="2" charset="-122"/>
              </a:rPr>
              <a:t>拘</a:t>
            </a:r>
            <a:r>
              <a:rPr lang="zh-CN" altLang="en-US" sz="1530" kern="0" dirty="0" smtClean="0">
                <a:solidFill>
                  <a:srgbClr val="000000"/>
                </a:solidFill>
                <a:latin typeface="Times New Roman" panose="02020603050405020304" pitchFamily="65" charset="-122"/>
                <a:ea typeface="宋体" panose="02010600030101010101" pitchFamily="2" charset="-122"/>
              </a:rPr>
              <a:t>,翕然效之,浸以成风。太初恶其为大乱风俗</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之本,作《东州逸党》诗以刺之。诗遂上闻,天子亟治牧罪。又有郓州牧怒属令之清直与己异</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者,诬以罪,榜掠死狱中。妻子弱不能自诉,太初素与令善,怜其冤死,作《哭友人》诗,牧亦坐是</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废</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Tree>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于时或荐太初博学有文,诏用为国子监直讲。会有御史素不善太初者,上言太初狂狷,不可任学</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官。诏即行所至,改除河中府临晋主簿。太初为人,实宽良有</a:t>
            </a:r>
            <a:r>
              <a:rPr lang="zh-CN" altLang="en-US" sz="1530" u="sng" kern="0" dirty="0" smtClean="0">
                <a:solidFill>
                  <a:srgbClr val="000000"/>
                </a:solidFill>
                <a:latin typeface="Times New Roman" panose="02020603050405020304" pitchFamily="65" charset="-122"/>
                <a:ea typeface="宋体" panose="02010600030101010101" pitchFamily="2" charset="-122"/>
              </a:rPr>
              <a:t>治行</a:t>
            </a:r>
            <a:r>
              <a:rPr lang="zh-CN" altLang="en-US" sz="1530" kern="0" dirty="0" smtClean="0">
                <a:solidFill>
                  <a:srgbClr val="000000"/>
                </a:solidFill>
                <a:latin typeface="Times New Roman" panose="02020603050405020304" pitchFamily="65" charset="-122"/>
                <a:ea typeface="宋体" panose="02010600030101010101" pitchFamily="2" charset="-122"/>
              </a:rPr>
              <a:t>,非狂人也。自临晋改应天府</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户曹,掌南京学,卒</a:t>
            </a:r>
            <a:r>
              <a:rPr lang="zh-CN" altLang="en-US" sz="1530" u="sng" kern="0" dirty="0" smtClean="0">
                <a:solidFill>
                  <a:srgbClr val="000000"/>
                </a:solidFill>
                <a:latin typeface="Times New Roman" panose="02020603050405020304" pitchFamily="65" charset="-122"/>
                <a:ea typeface="宋体" panose="02010600030101010101" pitchFamily="2" charset="-122"/>
              </a:rPr>
              <a:t>于</a:t>
            </a:r>
            <a:r>
              <a:rPr lang="zh-CN" altLang="en-US" sz="1530" kern="0" dirty="0" smtClean="0">
                <a:solidFill>
                  <a:srgbClr val="000000"/>
                </a:solidFill>
                <a:latin typeface="Times New Roman" panose="02020603050405020304" pitchFamily="65" charset="-122"/>
                <a:ea typeface="宋体" panose="02010600030101010101" pitchFamily="2" charset="-122"/>
              </a:rPr>
              <a:t>睢阳。旧制,判、司、簿、尉四考,无殿负</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30" kern="0" dirty="0" smtClean="0">
                <a:solidFill>
                  <a:srgbClr val="000000"/>
                </a:solidFill>
                <a:latin typeface="Times New Roman" panose="02020603050405020304" pitchFamily="65" charset="-122"/>
                <a:ea typeface="宋体" panose="02010600030101010101" pitchFamily="2" charset="-122"/>
              </a:rPr>
              <a:t>,例为令录。虽愚懦昏耄无所</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取者,积以年数,必得之。而太初才识如此,举进士解褐近十年,卒不得脱判、司、簿、尉之列</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以终身,死时盖年四十余。噫,天丧儒者,使必至于大坏乎!将犬吠</a:t>
            </a:r>
            <a:r>
              <a:rPr lang="zh-CN" altLang="en-US" sz="1530" u="sng" kern="0" dirty="0" smtClean="0">
                <a:solidFill>
                  <a:srgbClr val="000000"/>
                </a:solidFill>
                <a:latin typeface="Times New Roman" panose="02020603050405020304" pitchFamily="65" charset="-122"/>
                <a:ea typeface="宋体" panose="02010600030101010101" pitchFamily="2" charset="-122"/>
              </a:rPr>
              <a:t>所</a:t>
            </a:r>
            <a:r>
              <a:rPr lang="zh-CN" altLang="en-US" sz="1530" kern="0" dirty="0" smtClean="0">
                <a:solidFill>
                  <a:srgbClr val="000000"/>
                </a:solidFill>
                <a:latin typeface="Times New Roman" panose="02020603050405020304" pitchFamily="65" charset="-122"/>
                <a:ea typeface="宋体" panose="02010600030101010101" pitchFamily="2" charset="-122"/>
              </a:rPr>
              <a:t>怪,桀桀者必见锄也?何其仕</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与寿两穷如此?</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世人见太初官职不能动人又其文多指讦有疵病者所恶闻虽得其文不甚重之故所弃失居多余</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止得其两卷。</a:t>
            </a:r>
            <a:r>
              <a:rPr lang="zh-CN" altLang="en-US" sz="1530" kern="0" dirty="0" smtClean="0">
                <a:solidFill>
                  <a:srgbClr val="000000"/>
                </a:solidFill>
                <a:latin typeface="Times New Roman" panose="02020603050405020304" pitchFamily="65" charset="-122"/>
                <a:ea typeface="宋体" panose="02010600030101010101" pitchFamily="2" charset="-122"/>
              </a:rPr>
              <a:t>在同州又得其所为《题名记》,今集而序之。</a:t>
            </a:r>
            <a:r>
              <a:rPr lang="zh-CN" altLang="en-US" sz="1530" u="sng" kern="0" dirty="0" smtClean="0">
                <a:solidFill>
                  <a:srgbClr val="000000"/>
                </a:solidFill>
                <a:latin typeface="Times New Roman" panose="02020603050405020304" pitchFamily="65" charset="-122"/>
                <a:ea typeface="宋体" panose="02010600030101010101" pitchFamily="2" charset="-122"/>
              </a:rPr>
              <a:t>前世之士身不显于时,而言立于后</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世者多矣。太初虽贱而夭,其文岂必不传?</a:t>
            </a:r>
            <a:r>
              <a:rPr lang="zh-CN" altLang="en-US" sz="1530" kern="0" dirty="0" smtClean="0">
                <a:solidFill>
                  <a:srgbClr val="000000"/>
                </a:solidFill>
                <a:latin typeface="Times New Roman" panose="02020603050405020304" pitchFamily="65" charset="-122"/>
                <a:ea typeface="宋体" panose="02010600030101010101" pitchFamily="2" charset="-122"/>
              </a:rPr>
              <a:t>异日有见之者,观其《后车》诗,则不忘鉴戒矣;观其</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《逸党》诗,则礼义不坏矣;观其《哭友人》诗,则酷吏愧心矣;观其《同州题名记》,则守长知</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弊政矣;观其《望仙驿记》,则守长不事厨传矣。由是言之,为益岂不厚哉!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(选自《司马光集》)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殿负:因欠国家赋税而考核为下等</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Tree>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40000" y="1080000"/>
            <a:ext cx="8127000" cy="5333832"/>
            <a:chOff x="540000" y="1080000"/>
            <a:chExt cx="8127000" cy="5333832"/>
          </a:xfrm>
        </p:grpSpPr>
        <p:sp>
          <p:nvSpPr>
            <p:cNvPr id="2" name="TextBox 2"/>
            <p:cNvSpPr txBox="1"/>
            <p:nvPr/>
          </p:nvSpPr>
          <p:spPr>
            <a:xfrm>
              <a:off x="540000" y="1080000"/>
              <a:ext cx="8127000" cy="5333832"/>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1.对下列句子中加点词语的解释,</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发言</a:t>
              </a:r>
              <a:r>
                <a:rPr lang="zh-CN" altLang="en-US" sz="1530" kern="0" dirty="0" smtClean="0">
                  <a:solidFill>
                    <a:srgbClr val="000000"/>
                  </a:solidFill>
                  <a:latin typeface="Times New Roman" panose="02020603050405020304" pitchFamily="65" charset="-122"/>
                  <a:ea typeface="宋体" panose="02010600030101010101" pitchFamily="2" charset="-122"/>
                </a:rPr>
                <a:t>必自称曰儒　　　　　　　　发言:发表意见。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B.当时四方士大夫乐其无名教之</a:t>
              </a:r>
              <a:r>
                <a:rPr lang="zh-CN" altLang="en-US" sz="1530" u="sng" kern="0" dirty="0" smtClean="0">
                  <a:solidFill>
                    <a:srgbClr val="000000"/>
                  </a:solidFill>
                  <a:latin typeface="Times New Roman" panose="02020603050405020304" pitchFamily="65" charset="-122"/>
                  <a:ea typeface="宋体" panose="02010600030101010101" pitchFamily="2" charset="-122"/>
                </a:rPr>
                <a:t>拘</a:t>
              </a:r>
              <a:r>
                <a:rPr lang="zh-CN" altLang="en-US" sz="1530" kern="0" dirty="0" smtClean="0">
                  <a:solidFill>
                    <a:srgbClr val="000000"/>
                  </a:solidFill>
                  <a:latin typeface="Times New Roman" panose="02020603050405020304" pitchFamily="65" charset="-122"/>
                  <a:ea typeface="宋体" panose="02010600030101010101" pitchFamily="2" charset="-122"/>
                </a:rPr>
                <a:t>　　拘:束缚,拘束。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C.牧亦坐是</a:t>
              </a:r>
              <a:r>
                <a:rPr lang="zh-CN" altLang="en-US" sz="1530" u="sng" kern="0" dirty="0" smtClean="0">
                  <a:solidFill>
                    <a:srgbClr val="000000"/>
                  </a:solidFill>
                  <a:latin typeface="Times New Roman" panose="02020603050405020304" pitchFamily="65" charset="-122"/>
                  <a:ea typeface="宋体" panose="02010600030101010101" pitchFamily="2" charset="-122"/>
                </a:rPr>
                <a:t>废</a:t>
              </a:r>
              <a:r>
                <a:rPr lang="zh-CN" altLang="en-US" sz="1530" kern="0" dirty="0" smtClean="0">
                  <a:solidFill>
                    <a:srgbClr val="000000"/>
                  </a:solidFill>
                  <a:latin typeface="Times New Roman" panose="02020603050405020304" pitchFamily="65" charset="-122"/>
                  <a:ea typeface="宋体" panose="02010600030101010101" pitchFamily="2" charset="-122"/>
                </a:rPr>
                <a:t>　　废:(被)罢免。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D.实宽良有</a:t>
              </a:r>
              <a:r>
                <a:rPr lang="zh-CN" altLang="en-US" sz="1530" u="sng" kern="0" dirty="0" smtClean="0">
                  <a:solidFill>
                    <a:srgbClr val="000000"/>
                  </a:solidFill>
                  <a:latin typeface="Times New Roman" panose="02020603050405020304" pitchFamily="65" charset="-122"/>
                  <a:ea typeface="宋体" panose="02010600030101010101" pitchFamily="2" charset="-122"/>
                </a:rPr>
                <a:t>治行</a:t>
              </a:r>
              <a:r>
                <a:rPr lang="zh-CN" altLang="en-US" sz="1530" kern="0" dirty="0" smtClean="0">
                  <a:solidFill>
                    <a:srgbClr val="000000"/>
                  </a:solidFill>
                  <a:latin typeface="Times New Roman" panose="02020603050405020304" pitchFamily="65" charset="-122"/>
                  <a:ea typeface="宋体" panose="02010600030101010101" pitchFamily="2" charset="-122"/>
                </a:rPr>
                <a:t>　　治行:政绩。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2.下列各组句子中,加点词的意义和用法相同的一组是(3分)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2360" kern="0" spc="949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B.</a:t>
              </a:r>
              <a:r>
                <a:rPr lang="zh-CN" altLang="en-US" sz="2360" kern="0" spc="679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2360" kern="0" spc="994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D.</a:t>
              </a:r>
              <a:r>
                <a:rPr lang="zh-CN" altLang="en-US" sz="2360" kern="0" spc="679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3.下列对原文有关内容的概括与赏析,</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A.作者认为,对真正的儒者而言,读书不应雕章琢句,作文不应只追求辞藻华丽,而应抱着学以</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致用的目的,匡正时弊,有益社会的进步。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B.颜太初考中进士后,担任过临晋主簿和应天府户曹。主簿是县令的属官,户曹是知府的属</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官。县令的上级是州牧。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C.颜太初宽厚正直,才识过人,效法嵇康、阮籍,诗文讥刺时事,遭到利益集团的嫉恨排挤,终身</a:t>
              </a:r>
              <a:endParaRPr lang="zh-CN" altLang="en-US" dirty="0"/>
            </a:p>
          </p:txBody>
        </p:sp>
        <p:graphicFrame>
          <p:nvGraphicFramePr>
            <p:cNvPr id="4" name="对象 3"/>
            <p:cNvGraphicFramePr>
              <a:graphicFrameLocks noChangeAspect="1"/>
            </p:cNvGraphicFramePr>
            <p:nvPr/>
          </p:nvGraphicFramePr>
          <p:xfrm>
            <a:off x="728989" y="3277393"/>
            <a:ext cx="1504950" cy="533400"/>
          </p:xfrm>
          <a:graphic>
            <a:graphicData uri="http://schemas.openxmlformats.org/presentationml/2006/ole">
              <mc:AlternateContent xmlns:mc="http://schemas.openxmlformats.org/markup-compatibility/2006">
                <mc:Choice xmlns:v="urn:schemas-microsoft-com:vml" Requires="v">
                  <p:oleObj spid="_x0000_s6145" name="Equation" r:id="rId1" imgW="39928800" imgH="14020800" progId="Equation.DSMT4">
                    <p:embed/>
                  </p:oleObj>
                </mc:Choice>
                <mc:Fallback>
                  <p:oleObj name="Equation" r:id="rId1" imgW="39928800" imgH="14020800" progId="Equation.DSMT4">
                    <p:embed/>
                    <p:pic>
                      <p:nvPicPr>
                        <p:cNvPr id="0" name="图片 6144"/>
                        <p:cNvPicPr>
                          <a:picLocks noChangeAspect="1"/>
                        </p:cNvPicPr>
                        <p:nvPr/>
                      </p:nvPicPr>
                      <p:blipFill>
                        <a:blip r:embed="rId2"/>
                        <a:stretch>
                          <a:fillRect/>
                        </a:stretch>
                      </p:blipFill>
                      <p:spPr>
                        <a:xfrm>
                          <a:off x="728989" y="3277393"/>
                          <a:ext cx="1504950" cy="533400"/>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3384202" y="3277393"/>
            <a:ext cx="1162050" cy="533399"/>
          </p:xfrm>
          <a:graphic>
            <a:graphicData uri="http://schemas.openxmlformats.org/presentationml/2006/ole">
              <mc:AlternateContent xmlns:mc="http://schemas.openxmlformats.org/markup-compatibility/2006">
                <mc:Choice xmlns:v="urn:schemas-microsoft-com:vml" Requires="v">
                  <p:oleObj spid="_x0000_s6147" name="Equation" r:id="rId3" imgW="30784800" imgH="14020800" progId="Equation.DSMT4">
                    <p:embed/>
                  </p:oleObj>
                </mc:Choice>
                <mc:Fallback>
                  <p:oleObj name="Equation" r:id="rId3" imgW="30784800" imgH="14020800" progId="Equation.DSMT4">
                    <p:embed/>
                    <p:pic>
                      <p:nvPicPr>
                        <p:cNvPr id="0" name="图片 6146"/>
                        <p:cNvPicPr>
                          <a:picLocks noChangeAspect="1"/>
                        </p:cNvPicPr>
                        <p:nvPr/>
                      </p:nvPicPr>
                      <p:blipFill>
                        <a:blip r:embed="rId4"/>
                        <a:stretch>
                          <a:fillRect/>
                        </a:stretch>
                      </p:blipFill>
                      <p:spPr>
                        <a:xfrm>
                          <a:off x="3384202" y="3277393"/>
                          <a:ext cx="1162050" cy="533399"/>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718263" y="3845488"/>
            <a:ext cx="1562100" cy="533399"/>
          </p:xfrm>
          <a:graphic>
            <a:graphicData uri="http://schemas.openxmlformats.org/presentationml/2006/ole">
              <mc:AlternateContent xmlns:mc="http://schemas.openxmlformats.org/markup-compatibility/2006">
                <mc:Choice xmlns:v="urn:schemas-microsoft-com:vml" Requires="v">
                  <p:oleObj spid="_x0000_s6148" name="Equation" r:id="rId5" imgW="41452800" imgH="14020800" progId="Equation.DSMT4">
                    <p:embed/>
                  </p:oleObj>
                </mc:Choice>
                <mc:Fallback>
                  <p:oleObj name="Equation" r:id="rId5" imgW="41452800" imgH="14020800" progId="Equation.DSMT4">
                    <p:embed/>
                    <p:pic>
                      <p:nvPicPr>
                        <p:cNvPr id="0" name="图片 6147"/>
                        <p:cNvPicPr>
                          <a:picLocks noChangeAspect="1"/>
                        </p:cNvPicPr>
                        <p:nvPr/>
                      </p:nvPicPr>
                      <p:blipFill>
                        <a:blip r:embed="rId6"/>
                        <a:stretch>
                          <a:fillRect/>
                        </a:stretch>
                      </p:blipFill>
                      <p:spPr>
                        <a:xfrm>
                          <a:off x="718263" y="3845488"/>
                          <a:ext cx="1562100" cy="533399"/>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2858152" y="3845488"/>
            <a:ext cx="1162050" cy="533399"/>
          </p:xfrm>
          <a:graphic>
            <a:graphicData uri="http://schemas.openxmlformats.org/presentationml/2006/ole">
              <mc:AlternateContent xmlns:mc="http://schemas.openxmlformats.org/markup-compatibility/2006">
                <mc:Choice xmlns:v="urn:schemas-microsoft-com:vml" Requires="v">
                  <p:oleObj spid="_x0000_s6149" name="Equation" r:id="rId7" imgW="30784800" imgH="14020800" progId="Equation.DSMT4">
                    <p:embed/>
                  </p:oleObj>
                </mc:Choice>
                <mc:Fallback>
                  <p:oleObj name="Equation" r:id="rId7" imgW="30784800" imgH="14020800" progId="Equation.DSMT4">
                    <p:embed/>
                    <p:pic>
                      <p:nvPicPr>
                        <p:cNvPr id="0" name="图片 6148"/>
                        <p:cNvPicPr>
                          <a:picLocks noChangeAspect="1"/>
                        </p:cNvPicPr>
                        <p:nvPr/>
                      </p:nvPicPr>
                      <p:blipFill>
                        <a:blip r:embed="rId8"/>
                        <a:stretch>
                          <a:fillRect/>
                        </a:stretch>
                      </p:blipFill>
                      <p:spPr>
                        <a:xfrm>
                          <a:off x="2858152" y="3845488"/>
                          <a:ext cx="1162050" cy="533399"/>
                        </a:xfrm>
                        <a:prstGeom prst="rect">
                          <a:avLst/>
                        </a:prstGeom>
                        <a:noFill/>
                        <a:ln w="9525">
                          <a:noFill/>
                        </a:ln>
                      </p:spPr>
                    </p:pic>
                  </p:oleObj>
                </mc:Fallback>
              </mc:AlternateContent>
            </a:graphicData>
          </a:graphic>
        </p:graphicFrame>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C.母忧是指母亲的丧事,古代官员遭逢父母去世时,按照规定需要离职居家守丧。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D.私禄中的“禄”指俸禄,即古代官员的薪水,这里强调未用东乡君家钱财营葬。</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A.弘微出继从叔,一心只爱读书。他是陈郡阳夏人,从叔谢峻将他作为后嗣。新家比原来家庭</a:t>
            </a:r>
            <a:br/>
            <a:r>
              <a:rPr lang="zh-CN" altLang="en-US" sz="1530" kern="0" dirty="0" smtClean="0">
                <a:solidFill>
                  <a:srgbClr val="000000"/>
                </a:solidFill>
                <a:latin typeface="Times New Roman" panose="02020603050405020304" pitchFamily="65" charset="-122"/>
                <a:ea typeface="宋体" panose="02010600030101010101" pitchFamily="2" charset="-122"/>
              </a:rPr>
              <a:t>富有,但他只是接受数千卷书籍,其余财物全不留意。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B.弘微简言服众,此举受到重视。他参与集会,常与子弟们诗文唱和,住在乌衣巷,称为乌衣之</a:t>
            </a:r>
            <a:br/>
            <a:r>
              <a:rPr lang="zh-CN" altLang="en-US" sz="1530" kern="0" dirty="0" smtClean="0">
                <a:solidFill>
                  <a:srgbClr val="000000"/>
                </a:solidFill>
                <a:latin typeface="Times New Roman" panose="02020603050405020304" pitchFamily="65" charset="-122"/>
                <a:ea typeface="宋体" panose="02010600030101010101" pitchFamily="2" charset="-122"/>
              </a:rPr>
              <a:t>游;又极有文才口才,受到叔父谢混赏识,称为微子。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C.弘微为人审慎,治业井井有条。谢混去世以后,他掌管产业,犹如替公家办事,账目分明;九年</a:t>
            </a:r>
            <a:br/>
            <a:r>
              <a:rPr lang="zh-CN" altLang="en-US" sz="1530" kern="0" dirty="0" smtClean="0">
                <a:solidFill>
                  <a:srgbClr val="000000"/>
                </a:solidFill>
                <a:latin typeface="Times New Roman" panose="02020603050405020304" pitchFamily="65" charset="-122"/>
                <a:ea typeface="宋体" panose="02010600030101010101" pitchFamily="2" charset="-122"/>
              </a:rPr>
              <a:t>以后,多个方面得到很大发展,人们见后无不感叹。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D.弘微事兄如父,临财清正廉洁。他对谢曜感情极深,谢曜去世,他哀戚过礼,除孝后仍不食荤</a:t>
            </a:r>
            <a:br/>
            <a:r>
              <a:rPr lang="zh-CN" altLang="en-US" sz="1530" kern="0" dirty="0" smtClean="0">
                <a:solidFill>
                  <a:srgbClr val="000000"/>
                </a:solidFill>
                <a:latin typeface="Times New Roman" panose="02020603050405020304" pitchFamily="65" charset="-122"/>
                <a:ea typeface="宋体" panose="02010600030101010101" pitchFamily="2" charset="-122"/>
              </a:rPr>
              <a:t>腥。东乡君死,留下巨万资财、园宅,他一无所取。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(1)性严正,举止必循礼度,事继亲之党,恭谨过常。</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(2)而曜好臧否人物,曜每言论,弘微常以它语乱之。</a:t>
            </a:r>
            <a:endParaRPr lang="zh-CN" altLang="en-US"/>
          </a:p>
        </p:txBody>
      </p:sp>
    </p:spTree>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仕途不顺,郁郁不得志。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D.文章叙议结合。作者在记叙颜太初生平经历中,表达了欣赏的态度并寄寓深切同情;在评价</a:t>
            </a:r>
            <a:br/>
            <a:r>
              <a:rPr lang="zh-CN" altLang="en-US" sz="1530" kern="0" dirty="0" smtClean="0">
                <a:solidFill>
                  <a:srgbClr val="000000"/>
                </a:solidFill>
                <a:latin typeface="Times New Roman" panose="02020603050405020304" pitchFamily="65" charset="-122"/>
                <a:ea typeface="宋体" panose="02010600030101010101" pitchFamily="2" charset="-122"/>
              </a:rPr>
              <a:t>颜太初诗文创作时,充分肯定了其作品的价值。</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4.用“/”给文中画波浪线的部分断句。(3分)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世 人 见 太 初 官 职 不 能 动 人 又 其 文 多 指 讦 有 疵 病 者 所 恶 闻 虽 得 其 文 不 甚 重 之</a:t>
            </a:r>
            <a:br/>
            <a:r>
              <a:rPr lang="zh-CN" altLang="en-US" sz="1530" kern="0" dirty="0" smtClean="0">
                <a:solidFill>
                  <a:srgbClr val="000000"/>
                </a:solidFill>
                <a:latin typeface="Times New Roman" panose="02020603050405020304" pitchFamily="65" charset="-122"/>
                <a:ea typeface="宋体" panose="02010600030101010101" pitchFamily="2" charset="-122"/>
              </a:rPr>
              <a:t> 故 所 弃 失 居 多 余 止 得 其 两 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5.把文中画线的句子译成现代汉语。(8分)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(1)既得其理,不徒诵之,以夸诳于人,必也蹈而行之。(4分)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(2)前世之士身不显于时,而言立于后世者多矣。太初虽贱而夭,其文岂必不传?(4分)</a:t>
            </a:r>
            <a:endParaRPr lang="zh-CN" altLang="en-US"/>
          </a:p>
        </p:txBody>
      </p:sp>
    </p:spTree>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本题考查对重点文言实词的理解能力。发言:开口。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本题考查对重点文言虚词的理解能力。B.“其”都是人称代词,他的。A.助词,的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/提宾标志,不译。C.介词,在/引出对象,给。D.所+动词=名词性结构/为</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所</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,被动结</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本题考查对文言文的理解概括能力。“效法嵇康、阮籍”错。由第二段“当时</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四方士大夫</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太初恶其为大乱风俗之本”可知,C项张冠李戴。</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方法总结</a:t>
            </a:r>
            <a:r>
              <a:rPr lang="zh-CN" altLang="en-US" sz="1530" kern="0" dirty="0" smtClean="0">
                <a:solidFill>
                  <a:srgbClr val="000000"/>
                </a:solidFill>
                <a:latin typeface="Times New Roman" panose="02020603050405020304" pitchFamily="65" charset="-122"/>
                <a:ea typeface="宋体" panose="02010600030101010101" pitchFamily="2" charset="-122"/>
              </a:rPr>
              <a:t>    ①抓准对象。当选文中出现的人物不止一个时,我们要抓住题中特定人的行为举</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止进行筛选和判断。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②体情察意。作者往往通过记叙人物言行来刻画人物性格,因此要洞察人物言行背后的“隐</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情”,进而分析人物性格。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③锁定内涵。选项中对人物某种品质或做法的解读,有时是命题者自己进行了概括,有时则摘</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引原文中的字眼,它们有时是明晰的,有时则是隐蔽的,要注意回到原文进行甄别。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④关注手法。古代散文为了更好地刻画人物,往往采用多种手法,如叙述描写、作者评说等,抓</a:t>
            </a:r>
            <a:endParaRPr lang="zh-CN" altLang="en-US" dirty="0"/>
          </a:p>
        </p:txBody>
      </p:sp>
    </p:spTree>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住这些手法或信息有助于对文章信息的理解和处理。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世人见太初官职不能动人/又其文多指讦/有疵病者所恶闻/虽得其文/不甚重之/故所</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弃失居多/余止得其两卷</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本题考查文言文断句的能力。首先根据关联词“又”“虽”“故”断句,然后根据句</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意完整断句。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(1)(颜太初)掌握了先王书中的义理以后,不是仅仅称道它,用来夸大欺骗世人,而是必</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定亲自去</a:t>
            </a:r>
            <a:r>
              <a:rPr lang="zh-CN" altLang="en-US" sz="1530" kern="0" dirty="0" smtClean="0">
                <a:solidFill>
                  <a:srgbClr val="000000"/>
                </a:solidFill>
                <a:latin typeface="Times New Roman" panose="02020603050405020304" pitchFamily="65" charset="-122"/>
                <a:ea typeface="宋体" panose="02010600030101010101" pitchFamily="2" charset="-122"/>
              </a:rPr>
              <a:t>实践。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(2)前代的读书人活着时地位不显赫,但文章在后代长存的太多了。颜太初虽然地位低寿命短,</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他的文章难道一定流传不了吗?</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本题考查理解并翻译文言句子的能力。(1)既:副词,已经、</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以后。不徒:不仅、不</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只。夸:夸耀、夸大。诳:欺骗。蹈:实践,践行。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(2)不显于时:状语后置,不于时显。其</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不:难道</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不。贱:地位卑下。</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[参考译文]</a:t>
            </a:r>
            <a:endParaRPr lang="zh-CN" altLang="en-US" b="1"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天下人不崇尚儒家很久了。当今的士大夫,开口必称自己是儒家。儒家的人究竟是什么样的</a:t>
            </a:r>
            <a:endParaRPr lang="zh-CN" altLang="en-US" dirty="0"/>
          </a:p>
        </p:txBody>
      </p:sp>
    </p:spTree>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呢?戴着高高的帽子,束着宽而长的衣带,穿宽大衣袖衣服的就是儒家吗?拿着书伏在书册上,诵</a:t>
            </a:r>
            <a:br/>
            <a:r>
              <a:rPr lang="zh-CN" altLang="en-US" sz="1530" kern="0" dirty="0" smtClean="0">
                <a:solidFill>
                  <a:srgbClr val="000000"/>
                </a:solidFill>
                <a:latin typeface="Times New Roman" panose="02020603050405020304" pitchFamily="65" charset="-122"/>
                <a:ea typeface="宋体" panose="02010600030101010101" pitchFamily="2" charset="-122"/>
              </a:rPr>
              <a:t>读不止就是儒家吗?又只是点评文章,写出华美的文字就自称儒家,这也相差太远了。放下这</a:t>
            </a:r>
            <a:br/>
            <a:r>
              <a:rPr lang="zh-CN" altLang="en-US" sz="1530" kern="0" dirty="0" smtClean="0">
                <a:solidFill>
                  <a:srgbClr val="000000"/>
                </a:solidFill>
                <a:latin typeface="Times New Roman" panose="02020603050405020304" pitchFamily="65" charset="-122"/>
                <a:ea typeface="宋体" panose="02010600030101010101" pitchFamily="2" charset="-122"/>
              </a:rPr>
              <a:t>些暂时不说,像西汉的公孙丞相、萧望之、张禹、孔光,东汉的欧阳歙、张酺、胡广,都是世人</a:t>
            </a:r>
            <a:br/>
            <a:r>
              <a:rPr lang="zh-CN" altLang="en-US" sz="1530" kern="0" dirty="0" smtClean="0">
                <a:solidFill>
                  <a:srgbClr val="000000"/>
                </a:solidFill>
                <a:latin typeface="Times New Roman" panose="02020603050405020304" pitchFamily="65" charset="-122"/>
                <a:ea typeface="宋体" panose="02010600030101010101" pitchFamily="2" charset="-122"/>
              </a:rPr>
              <a:t>所说的大儒,他们果真能够称得上儒家的名声吗?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鲁地人颜太初,字醇之,常常对当时的风气感到愤慨。他诵读先王的书籍,不拘泥形式,一定要</a:t>
            </a:r>
            <a:br/>
            <a:r>
              <a:rPr lang="zh-CN" altLang="en-US" sz="1530" kern="0" dirty="0" smtClean="0">
                <a:solidFill>
                  <a:srgbClr val="000000"/>
                </a:solidFill>
                <a:latin typeface="Times New Roman" panose="02020603050405020304" pitchFamily="65" charset="-122"/>
                <a:ea typeface="宋体" panose="02010600030101010101" pitchFamily="2" charset="-122"/>
              </a:rPr>
              <a:t>探求其中的道理。(颜太初)掌握了先王书中的义理以后,不是仅仅称道它,用来夸大欺骗世人,</a:t>
            </a:r>
            <a:br/>
            <a:r>
              <a:rPr lang="zh-CN" altLang="en-US" sz="1530" kern="0" dirty="0" smtClean="0">
                <a:solidFill>
                  <a:srgbClr val="000000"/>
                </a:solidFill>
                <a:latin typeface="Times New Roman" panose="02020603050405020304" pitchFamily="65" charset="-122"/>
                <a:ea typeface="宋体" panose="02010600030101010101" pitchFamily="2" charset="-122"/>
              </a:rPr>
              <a:t>而是必定亲自去实践。他的身份地位和平民无异,他的才华也没有得到彰显。不彰显才华,先</a:t>
            </a:r>
            <a:br/>
            <a:r>
              <a:rPr lang="zh-CN" altLang="en-US" sz="1530" kern="0" dirty="0" smtClean="0">
                <a:solidFill>
                  <a:srgbClr val="000000"/>
                </a:solidFill>
                <a:latin typeface="Times New Roman" panose="02020603050405020304" pitchFamily="65" charset="-122"/>
                <a:ea typeface="宋体" panose="02010600030101010101" pitchFamily="2" charset="-122"/>
              </a:rPr>
              <a:t>王之道就会湮没无闻,于是开始探求国家治理及发展社会风气的得失,用诗歌和文章的形式来</a:t>
            </a:r>
            <a:br/>
            <a:r>
              <a:rPr lang="zh-CN" altLang="en-US" sz="1530" kern="0" dirty="0" smtClean="0">
                <a:solidFill>
                  <a:srgbClr val="000000"/>
                </a:solidFill>
                <a:latin typeface="Times New Roman" panose="02020603050405020304" pitchFamily="65" charset="-122"/>
                <a:ea typeface="宋体" panose="02010600030101010101" pitchFamily="2" charset="-122"/>
              </a:rPr>
              <a:t>宣扬传布它。景祐初年,青州的地方长官行事荒淫放荡,向往嵇康、阮籍的处世方式,当时四方</a:t>
            </a:r>
            <a:br/>
            <a:r>
              <a:rPr lang="zh-CN" altLang="en-US" sz="1530" kern="0" dirty="0" smtClean="0">
                <a:solidFill>
                  <a:srgbClr val="000000"/>
                </a:solidFill>
                <a:latin typeface="Times New Roman" panose="02020603050405020304" pitchFamily="65" charset="-122"/>
                <a:ea typeface="宋体" panose="02010600030101010101" pitchFamily="2" charset="-122"/>
              </a:rPr>
              <a:t>的士大夫陶醉于没有名教的约束,一致效仿,慢慢地形成了风气。颜太初憎恨他们成了扰乱社</a:t>
            </a:r>
            <a:br/>
            <a:r>
              <a:rPr lang="zh-CN" altLang="en-US" sz="1530" kern="0" dirty="0" smtClean="0">
                <a:solidFill>
                  <a:srgbClr val="000000"/>
                </a:solidFill>
                <a:latin typeface="Times New Roman" panose="02020603050405020304" pitchFamily="65" charset="-122"/>
                <a:ea typeface="宋体" panose="02010600030101010101" pitchFamily="2" charset="-122"/>
              </a:rPr>
              <a:t>会风气的根本,作了一首《东州逸党》的诗来讽刺他们。这首诗被皇上听到,皇上立即治青州</a:t>
            </a:r>
            <a:br/>
            <a:r>
              <a:rPr lang="zh-CN" altLang="en-US" sz="1530" kern="0" dirty="0" smtClean="0">
                <a:solidFill>
                  <a:srgbClr val="000000"/>
                </a:solidFill>
                <a:latin typeface="Times New Roman" panose="02020603050405020304" pitchFamily="65" charset="-122"/>
                <a:ea typeface="宋体" panose="02010600030101010101" pitchFamily="2" charset="-122"/>
              </a:rPr>
              <a:t>长官的罪。又有郓州的长官对下属的清廉正直与自己不同而感气愤,用罪名诬陷下属,致使他</a:t>
            </a:r>
            <a:br/>
            <a:r>
              <a:rPr lang="zh-CN" altLang="en-US" sz="1530" kern="0" dirty="0" smtClean="0">
                <a:solidFill>
                  <a:srgbClr val="000000"/>
                </a:solidFill>
                <a:latin typeface="Times New Roman" panose="02020603050405020304" pitchFamily="65" charset="-122"/>
                <a:ea typeface="宋体" panose="02010600030101010101" pitchFamily="2" charset="-122"/>
              </a:rPr>
              <a:t>在狱中被拷打而死。他的妻子孩子弱小无处控诉,颜太初平素与他交好,怜悯他被冤死,作了一</a:t>
            </a:r>
            <a:br/>
            <a:r>
              <a:rPr lang="zh-CN" altLang="en-US" sz="1530" kern="0" dirty="0" smtClean="0">
                <a:solidFill>
                  <a:srgbClr val="000000"/>
                </a:solidFill>
                <a:latin typeface="Times New Roman" panose="02020603050405020304" pitchFamily="65" charset="-122"/>
                <a:ea typeface="宋体" panose="02010600030101010101" pitchFamily="2" charset="-122"/>
              </a:rPr>
              <a:t>首《哭友人》的诗,州牧也因此获罪被罢免。</a:t>
            </a:r>
            <a:endParaRPr lang="zh-CN" altLang="en-US"/>
          </a:p>
        </p:txBody>
      </p:sp>
    </p:spTree>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39750" y="919939"/>
            <a:ext cx="8127250" cy="5614368"/>
            <a:chOff x="539750" y="919939"/>
            <a:chExt cx="8127250" cy="5614368"/>
          </a:xfrm>
        </p:grpSpPr>
        <p:sp>
          <p:nvSpPr>
            <p:cNvPr id="2" name="TextBox 2"/>
            <p:cNvSpPr txBox="1"/>
            <p:nvPr/>
          </p:nvSpPr>
          <p:spPr>
            <a:xfrm>
              <a:off x="540000" y="919939"/>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当时有人举荐太初博学有文采,皇上诏令让他做国子监直讲。恰好有个对太初不友好的御史,</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向皇上进言说太初狂傲自大,不能任学官一职。皇上的诏令立即下达,改授他河中府临晋主簿</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一职。颜太初为人处世,实在宽厚善良并有政绩,并非狂妄之人。又从临晋改任应天府户曹,管</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理南京学馆,在睢阳去世。按原来的制度,判、司、簿、尉的考核,没有因欠国家赋税而考核的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结果为下等的,都会按例升为令、录。即使那些愚蠢、胆小、昏庸、年老没什么可取之处的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人,等待数年,也会获得晋升。然而太初有如此才学,考中进士,入职做官近十年,最终到死也没</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有脱离判、司、簿、尉的行列,死时大概四十多岁。唉,上天这样不看重读书人,使情况到了极</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坏的地步!小人所责怪的高洁正直的人一定除去吗?为什么一定要让他们的仕途和寿命都不</a:t>
              </a:r>
              <a:r>
                <a:rPr lang="zh-CN" altLang="en-US" sz="1530" kern="0" dirty="0" smtClean="0">
                  <a:solidFill>
                    <a:srgbClr val="000000"/>
                  </a:solidFill>
                  <a:latin typeface="Times New Roman" panose="02020603050405020304" pitchFamily="65" charset="-122"/>
                  <a:ea typeface="宋体" panose="02010600030101010101" pitchFamily="2" charset="-122"/>
                </a:rPr>
                <a:t>通达</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世人见颜太初的官职不能吸引人,又因他的文章多指摘攻讦,那些有弊病的害怕听到自己的不</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足,即使看到他的文章,也不见重视,所以他的文章被遗弃的很多,而我只得到两卷。在同州又</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得到他所写的《题名记》,现在收集整理并为之作序。前代的读书人活着时地位不显赫,但文</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章在后代长存的太多了。颜太初虽然地位低寿命短,他的文章难道一定流传不了吗?后代若能</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见到他的作品,细看《后车》一诗,就不会忘记警诫教训;观看《逸党》一诗,那么礼仪就不至</a:t>
              </a:r>
              <a:endParaRPr lang="zh-CN" altLang="en-US" dirty="0"/>
            </a:p>
          </p:txBody>
        </p:sp>
        <p:sp>
          <p:nvSpPr>
            <p:cNvPr id="3" name="TextBox 2"/>
            <p:cNvSpPr txBox="1"/>
            <p:nvPr/>
          </p:nvSpPr>
          <p:spPr>
            <a:xfrm>
              <a:off x="539750" y="5474786"/>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于崩坏;阅读《哭友人》一诗,那些酷吏就会心生羞愧;观看《同州题名记》,地方长官就会知</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道理政弊端;察看《望仙驿记》,地方官吏就不会过分迎送路过自己辖地的官员。由此看来,它</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的益处不是很多吗!</a:t>
              </a:r>
              <a:endParaRPr lang="zh-CN" altLang="en-US" dirty="0"/>
            </a:p>
          </p:txBody>
        </p:sp>
      </p:grpSp>
    </p:spTree>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十五、(2018江苏,6—9)阅读下面的文言文,完成后面题目。(18分)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重到沭阳图记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袁 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古之人往往于旧治之所三致意焉。盖贤者视民如家,居官而不能忘其地者,其地之人,亦不能忘</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之也。余</a:t>
            </a:r>
            <a:r>
              <a:rPr lang="zh-CN" altLang="en-US" sz="1530" u="sng" kern="0" dirty="0" smtClean="0">
                <a:solidFill>
                  <a:srgbClr val="000000"/>
                </a:solidFill>
                <a:latin typeface="Times New Roman" panose="02020603050405020304" pitchFamily="65" charset="-122"/>
                <a:ea typeface="宋体" panose="02010600030101010101" pitchFamily="2" charset="-122"/>
              </a:rPr>
              <a:t>宰</a:t>
            </a:r>
            <a:r>
              <a:rPr lang="zh-CN" altLang="en-US" sz="1530" kern="0" dirty="0" smtClean="0">
                <a:solidFill>
                  <a:srgbClr val="000000"/>
                </a:solidFill>
                <a:latin typeface="Times New Roman" panose="02020603050405020304" pitchFamily="65" charset="-122"/>
                <a:ea typeface="宋体" panose="02010600030101010101" pitchFamily="2" charset="-122"/>
              </a:rPr>
              <a:t>沭阳二年,乙丑,量移白下。今戊申矣,感吕峄亭观察三札见招,十月五日渡黄河,宿</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钱君接三家。钱故当时东道主,其父鸣和癯而髯,接三貌似之,与谈乃父事,转不甚晓。余离沭</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时,渠裁断乳故也。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夜阑置酒,闻车声啍啍,则峄亭遣使来迎。</a:t>
            </a:r>
            <a:r>
              <a:rPr lang="zh-CN" altLang="en-US" sz="1530" u="sng" kern="0" dirty="0" smtClean="0">
                <a:solidFill>
                  <a:srgbClr val="000000"/>
                </a:solidFill>
                <a:latin typeface="Times New Roman" panose="02020603050405020304" pitchFamily="65" charset="-122"/>
                <a:ea typeface="宋体" panose="02010600030101010101" pitchFamily="2" charset="-122"/>
              </a:rPr>
              <a:t>迟明行六十里,峄亭延候于十字桥,彼此喜跃,骈辚同</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驱。</a:t>
            </a:r>
            <a:r>
              <a:rPr lang="zh-CN" altLang="en-US" sz="1530" kern="0" dirty="0" smtClean="0">
                <a:solidFill>
                  <a:srgbClr val="000000"/>
                </a:solidFill>
                <a:latin typeface="Times New Roman" panose="02020603050405020304" pitchFamily="65" charset="-122"/>
                <a:ea typeface="宋体" panose="02010600030101010101" pitchFamily="2" charset="-122"/>
              </a:rPr>
              <a:t>食倾,望见百雉遮迣,知沭城新筑。衣冠数十辈争来扶车。大概昔时骑竹马者,俱龙钟杖藜</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越翌日,入县署游观,到先人秩膳处,姊妹斗草处,昔会宾客治文卷处,缓步婆娑,凄然雪涕,虽一庖</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湢、一井匽,对之情生,亦不自解其何故。有张、沈两吏来,年俱八旬。说当时</a:t>
            </a:r>
            <a:r>
              <a:rPr lang="zh-CN" altLang="en-US" sz="1530" u="sng" kern="0" dirty="0" smtClean="0">
                <a:solidFill>
                  <a:srgbClr val="000000"/>
                </a:solidFill>
                <a:latin typeface="Times New Roman" panose="02020603050405020304" pitchFamily="65" charset="-122"/>
                <a:ea typeface="宋体" panose="02010600030101010101" pitchFamily="2" charset="-122"/>
              </a:rPr>
              <a:t>决</a:t>
            </a:r>
            <a:r>
              <a:rPr lang="zh-CN" altLang="en-US" sz="1530" kern="0" dirty="0" smtClean="0">
                <a:solidFill>
                  <a:srgbClr val="000000"/>
                </a:solidFill>
                <a:latin typeface="Times New Roman" panose="02020603050405020304" pitchFamily="65" charset="-122"/>
                <a:ea typeface="宋体" panose="02010600030101010101" pitchFamily="2" charset="-122"/>
              </a:rPr>
              <a:t>某狱,入帘荐</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某卷,余全不省记。憬然重提,如理儿时旧书,如失物重得。邑中朱广文工诗,吴中翰精鉴赏,</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解、陈二生善画与棋,主人喜论史鉴,每漏尽,口犹澜翻。余或饮,或吟,或弈,或写小影,或评书</a:t>
            </a:r>
            <a:endParaRPr lang="zh-CN" altLang="en-US" dirty="0"/>
          </a:p>
        </p:txBody>
      </p:sp>
    </p:spTree>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1499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画,或上下古今,或招人来,或呼车往,无须臾闲。遂忘作客,兼忘其身之老且衰也。</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居半月,冰霰渐飞,岁将终矣,不得已苦辞主人。主人仍送至前所迎处,代为</a:t>
            </a:r>
            <a:r>
              <a:rPr lang="zh-CN" altLang="en-US" sz="1500" u="sng" kern="0" dirty="0" smtClean="0">
                <a:solidFill>
                  <a:srgbClr val="000000"/>
                </a:solidFill>
                <a:latin typeface="Times New Roman" panose="02020603050405020304" pitchFamily="65" charset="-122"/>
                <a:ea typeface="宋体" panose="02010600030101010101" pitchFamily="2" charset="-122"/>
              </a:rPr>
              <a:t>治</a:t>
            </a:r>
            <a:r>
              <a:rPr lang="zh-CN" altLang="en-US" sz="1500" kern="0" dirty="0" smtClean="0">
                <a:solidFill>
                  <a:srgbClr val="000000"/>
                </a:solidFill>
                <a:latin typeface="Times New Roman" panose="02020603050405020304" pitchFamily="65" charset="-122"/>
                <a:ea typeface="宋体" panose="02010600030101010101" pitchFamily="2" charset="-122"/>
              </a:rPr>
              <a:t>筐箧,束缰靷毕,握</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手问曰:“何时再见先生?”余不能答,非不答也,不忍答也。嗟乎!余今年七十有三矣,忍欺君而</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云再来乎?忍伤君而云不来乎?然以五十年前之令尹,朅来旧邦,世之如余者少矣;四品尊官,</a:t>
            </a:r>
            <a:r>
              <a:rPr lang="zh-CN" altLang="en-US" sz="1500" u="sng" kern="0" dirty="0" smtClean="0">
                <a:solidFill>
                  <a:srgbClr val="000000"/>
                </a:solidFill>
                <a:latin typeface="Times New Roman" panose="02020603050405020304" pitchFamily="65" charset="-122"/>
                <a:ea typeface="宋体" panose="02010600030101010101" pitchFamily="2" charset="-122"/>
              </a:rPr>
              <a:t>奉</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母闲居,犹能念及五十年前之旧令尹,世之如吕君者更少矣。离而合,合而离,离可以复合,而老</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不能再少。此一别也,余不能学太上之忘情,故写两图,一以付吕,一以自存,传示子孙,俾知官可</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重来,其官可想,迎故官如新官,其主人亦可想。孟子曰:</a:t>
            </a:r>
            <a:r>
              <a:rPr lang="zh-CN" altLang="en-US" sz="1500" u="sng" kern="0" dirty="0" smtClean="0">
                <a:solidFill>
                  <a:srgbClr val="000000"/>
                </a:solidFill>
                <a:latin typeface="Times New Roman" panose="02020603050405020304" pitchFamily="65" charset="-122"/>
                <a:ea typeface="宋体" panose="02010600030101010101" pitchFamily="2" charset="-122"/>
              </a:rPr>
              <a:t>闻伯夷、柳下惠之风者,奋乎百世之下,</a:t>
            </a:r>
            <a:br>
              <a:rPr sz="1500" dirty="0"/>
            </a:br>
            <a:r>
              <a:rPr lang="zh-CN" altLang="en-US" sz="1500" u="sng" kern="0" dirty="0" smtClean="0">
                <a:solidFill>
                  <a:srgbClr val="000000"/>
                </a:solidFill>
                <a:latin typeface="Times New Roman" panose="02020603050405020304" pitchFamily="65" charset="-122"/>
                <a:ea typeface="宋体" panose="02010600030101010101" pitchFamily="2" charset="-122"/>
              </a:rPr>
              <a:t>而况于亲炙之者乎?</a:t>
            </a:r>
            <a:r>
              <a:rPr lang="zh-CN" altLang="en-US" sz="1500" kern="0" dirty="0" smtClean="0">
                <a:solidFill>
                  <a:srgbClr val="000000"/>
                </a:solidFill>
                <a:latin typeface="Times New Roman" panose="02020603050405020304" pitchFamily="65" charset="-122"/>
                <a:ea typeface="宋体" panose="02010600030101010101" pitchFamily="2" charset="-122"/>
              </a:rPr>
              <a:t>提笔记之,可以风世</a:t>
            </a:r>
            <a:r>
              <a:rPr lang="zh-CN" altLang="en-US" sz="1500"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00" kern="0" dirty="0" smtClean="0">
                <a:solidFill>
                  <a:srgbClr val="000000"/>
                </a:solidFill>
                <a:latin typeface="Times New Roman" panose="02020603050405020304" pitchFamily="65" charset="-122"/>
                <a:ea typeface="宋体" panose="02010600030101010101" pitchFamily="2" charset="-122"/>
              </a:rPr>
              <a:t>,又不徒为区区友朋聚散之感也。</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(选自《小仓山房诗文集》,有删节)</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风世:劝勉世人。</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1.对下列加点词的解释,</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500" kern="0" spc="333"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A.余</a:t>
            </a:r>
            <a:r>
              <a:rPr lang="zh-CN" altLang="en-US" sz="1500" u="sng" kern="0" dirty="0" smtClean="0">
                <a:solidFill>
                  <a:srgbClr val="000000"/>
                </a:solidFill>
                <a:latin typeface="Times New Roman" panose="02020603050405020304" pitchFamily="65" charset="-122"/>
                <a:ea typeface="宋体" panose="02010600030101010101" pitchFamily="2" charset="-122"/>
              </a:rPr>
              <a:t>宰</a:t>
            </a:r>
            <a:r>
              <a:rPr lang="zh-CN" altLang="en-US" sz="1500" kern="0" dirty="0" smtClean="0">
                <a:solidFill>
                  <a:srgbClr val="000000"/>
                </a:solidFill>
                <a:latin typeface="Times New Roman" panose="02020603050405020304" pitchFamily="65" charset="-122"/>
                <a:ea typeface="宋体" panose="02010600030101010101" pitchFamily="2" charset="-122"/>
              </a:rPr>
              <a:t>沭阳二年　　　　宰:治理</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B.说当时</a:t>
            </a:r>
            <a:r>
              <a:rPr lang="zh-CN" altLang="en-US" sz="1500" u="sng" kern="0" dirty="0" smtClean="0">
                <a:solidFill>
                  <a:srgbClr val="000000"/>
                </a:solidFill>
                <a:latin typeface="Times New Roman" panose="02020603050405020304" pitchFamily="65" charset="-122"/>
                <a:ea typeface="宋体" panose="02010600030101010101" pitchFamily="2" charset="-122"/>
              </a:rPr>
              <a:t>决</a:t>
            </a:r>
            <a:r>
              <a:rPr lang="zh-CN" altLang="en-US" sz="1500" kern="0" dirty="0" smtClean="0">
                <a:solidFill>
                  <a:srgbClr val="000000"/>
                </a:solidFill>
                <a:latin typeface="Times New Roman" panose="02020603050405020304" pitchFamily="65" charset="-122"/>
                <a:ea typeface="宋体" panose="02010600030101010101" pitchFamily="2" charset="-122"/>
              </a:rPr>
              <a:t>某狱　　决:打开</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C.代为</a:t>
            </a:r>
            <a:r>
              <a:rPr lang="zh-CN" altLang="en-US" sz="1500" u="sng" kern="0" dirty="0" smtClean="0">
                <a:solidFill>
                  <a:srgbClr val="000000"/>
                </a:solidFill>
                <a:latin typeface="Times New Roman" panose="02020603050405020304" pitchFamily="65" charset="-122"/>
                <a:ea typeface="宋体" panose="02010600030101010101" pitchFamily="2" charset="-122"/>
              </a:rPr>
              <a:t>治</a:t>
            </a:r>
            <a:r>
              <a:rPr lang="zh-CN" altLang="en-US" sz="1500" kern="0" dirty="0" smtClean="0">
                <a:solidFill>
                  <a:srgbClr val="000000"/>
                </a:solidFill>
                <a:latin typeface="Times New Roman" panose="02020603050405020304" pitchFamily="65" charset="-122"/>
                <a:ea typeface="宋体" panose="02010600030101010101" pitchFamily="2" charset="-122"/>
              </a:rPr>
              <a:t>筐箧　　治:</a:t>
            </a:r>
            <a:r>
              <a:rPr lang="zh-CN" altLang="en-US" sz="1500" kern="0" dirty="0" smtClean="0">
                <a:solidFill>
                  <a:srgbClr val="000000"/>
                </a:solidFill>
                <a:latin typeface="Times New Roman" panose="02020603050405020304" pitchFamily="65" charset="-122"/>
                <a:ea typeface="宋体" panose="02010600030101010101" pitchFamily="2" charset="-122"/>
              </a:rPr>
              <a:t>备办</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D.</a:t>
            </a:r>
            <a:r>
              <a:rPr lang="zh-CN" altLang="en-US" sz="1500" u="sng" kern="0" dirty="0" smtClean="0">
                <a:solidFill>
                  <a:srgbClr val="000000"/>
                </a:solidFill>
                <a:latin typeface="Times New Roman" panose="02020603050405020304" pitchFamily="65" charset="-122"/>
                <a:ea typeface="宋体" panose="02010600030101010101" pitchFamily="2" charset="-122"/>
              </a:rPr>
              <a:t>奉</a:t>
            </a:r>
            <a:r>
              <a:rPr lang="zh-CN" altLang="en-US" sz="1500" kern="0" dirty="0" smtClean="0">
                <a:solidFill>
                  <a:srgbClr val="000000"/>
                </a:solidFill>
                <a:latin typeface="Times New Roman" panose="02020603050405020304" pitchFamily="65" charset="-122"/>
                <a:ea typeface="宋体" panose="02010600030101010101" pitchFamily="2" charset="-122"/>
              </a:rPr>
              <a:t>母闲居　　奉:</a:t>
            </a:r>
            <a:r>
              <a:rPr lang="zh-CN" altLang="en-US" sz="1500" kern="0" dirty="0" smtClean="0">
                <a:solidFill>
                  <a:srgbClr val="000000"/>
                </a:solidFill>
                <a:latin typeface="Times New Roman" panose="02020603050405020304" pitchFamily="65" charset="-122"/>
                <a:ea typeface="宋体" panose="02010600030101010101" pitchFamily="2" charset="-122"/>
              </a:rPr>
              <a:t>侍奉</a:t>
            </a:r>
            <a:endParaRPr lang="zh-CN" altLang="en-US" sz="1500" dirty="0" smtClean="0"/>
          </a:p>
        </p:txBody>
      </p:sp>
    </p:spTree>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.下列对原文有关内容的概括和分析,</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A.四品官员吕峄亭在家闲居期间,连续写信邀请老县令旧地重游,袁枚因此再到沭阳。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B.当年袁枚离开沭阳时,钱接三才断奶,因此谈及其父钱鸣和的往事,接三不太清楚。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C.八十多岁的张、沈两吏是袁枚的老同事,还能依稀记得些许往事,多数事已忘记了。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D.吕峄亭在寒冬时节送客至十字桥,宾主作别时,袁枚觉得自己有生之年很难再来了。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3.把文中画线的句子翻译成现代汉语。(8分)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(1)迟明行六十里,峄亭延候于十字桥,彼此喜跃,骈辚同驱。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(2)闻伯夷、柳下惠之风者,奋乎百世之下,而况于亲炙之者乎?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4.文中“可以风世”的内容有哪些?请简要概括。(4分)</a:t>
            </a:r>
            <a:endParaRPr lang="zh-CN" altLang="en-US" dirty="0"/>
          </a:p>
        </p:txBody>
      </p:sp>
    </p:spTree>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B　本题考查理解文言实词词义的能力。决:判决。</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疑难突破  </a:t>
            </a:r>
            <a:r>
              <a:rPr lang="zh-CN" altLang="en-US" sz="1530" kern="0" dirty="0" smtClean="0">
                <a:solidFill>
                  <a:srgbClr val="000000"/>
                </a:solidFill>
                <a:latin typeface="Times New Roman" panose="02020603050405020304" pitchFamily="65" charset="-122"/>
                <a:ea typeface="宋体" panose="02010600030101010101" pitchFamily="2" charset="-122"/>
              </a:rPr>
              <a:t>  判断实词词义离不开语境推断,一个文言实词一般有多种词义,但在特定的语言环</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境中,其词义却又是唯一的。“决”有“打开”“判决”“断裂”等义,但根据后文的“某狱,</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入帘荐某卷”可知,“狱”是“案件”的意思,所以“决”应翻译为“判决”。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本题考查概括和分析文言文内容的能力。“多数事已忘记了”的人并非张、沈</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两吏,而是“我”。此处张冠李戴。</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疑难突破 </a:t>
            </a:r>
            <a:r>
              <a:rPr lang="zh-CN" altLang="en-US" sz="1530" kern="0" dirty="0" smtClean="0">
                <a:solidFill>
                  <a:srgbClr val="000000"/>
                </a:solidFill>
                <a:latin typeface="Times New Roman" panose="02020603050405020304" pitchFamily="65" charset="-122"/>
                <a:ea typeface="宋体" panose="02010600030101010101" pitchFamily="2" charset="-122"/>
              </a:rPr>
              <a:t>   ①紧扣语境。命题者在选择错例时,往往利用考生易忽视语境的通病,故意选择看</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似正确但实际上脱离了语境的似是而非的句子进行干扰。因此,一定要重视语境,要把选项还</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原到原文中去分析揣摩,千万不可想当然。有的选项,不可只看句子的表层意思,要放入原文,</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细心考察,结合语境具体分析。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②运用排除法。答题时应看清题目要求,先找出不能满足题干要求的选项将其排除,再对所剩</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余选项仔细琢磨。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③注意试题特点。在设干扰项时,一般会设两至三个,一般采用“非其人”“非其事”等干扰</a:t>
            </a:r>
            <a:endParaRPr lang="zh-CN" altLang="en-US" dirty="0"/>
          </a:p>
        </p:txBody>
      </p:sp>
    </p:spTree>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手法。做题时可适当利用这些命题特点进行分析。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(1)天快亮的时候,行驶了六十里,吕峄亭在十字桥迎接,两人(见面)十分欣喜,便驱车一</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同前往。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(2)伯夷、柳下惠那样的高风,百代之后的人听到,也能奋发,更何况亲受熏陶的人呢?</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本题考查理解文言文重要句子含意的能力。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(1)迟明:天快亮的时候。骈辚:两车同行。“峄亭延候于十字桥”为状语后置句,翻译为“吕</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峄亭在十字桥迎接”。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(2)风:高风亮节。奋:振奋,奋发。炙:熏陶、感染。“而况于亲炙之者乎”中“况</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乎”翻</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译为“更何况</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拓展积累    特殊句式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①宾语前置。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a.疑问句中疑问代词作宾语,宾语要前置。如“沛公安在”。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b.否定句中代词作宾语,宾语要前置。否定词有不、弗、未、否、毋等。如“古之人不余欺</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也”。</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39750" y="976169"/>
            <a:ext cx="8127000" cy="5738281"/>
            <a:chOff x="539750" y="976169"/>
            <a:chExt cx="8127000" cy="5738281"/>
          </a:xfrm>
        </p:grpSpPr>
        <p:sp>
          <p:nvSpPr>
            <p:cNvPr id="2" name="TextBox 2"/>
            <p:cNvSpPr txBox="1"/>
            <p:nvPr/>
          </p:nvSpPr>
          <p:spPr>
            <a:xfrm>
              <a:off x="539750" y="2476367"/>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一、(2019课标全国Ⅰ,10—13)阅读下面的文言文,完成1—4题。(19分)</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贾生名谊洛阳人也年十八以能诵诗属书闻于郡中吴廷尉为河南守闻其秀才召置门下甚幸爱</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孝文皇帝初立,闻河南守吴公治平为天下第一,故与李斯同邑而常学事焉,乃征为廷尉。廷尉乃</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言贾生年少,颇通</a:t>
              </a:r>
              <a:r>
                <a:rPr lang="zh-CN" altLang="en-US" sz="1530" u="sng" kern="0" dirty="0" smtClean="0">
                  <a:solidFill>
                    <a:srgbClr val="000000"/>
                  </a:solidFill>
                  <a:latin typeface="Times New Roman" panose="02020603050405020304" pitchFamily="65" charset="-122"/>
                  <a:ea typeface="宋体" panose="02010600030101010101" pitchFamily="2" charset="-122"/>
                </a:rPr>
                <a:t>诸子百家</a:t>
              </a:r>
              <a:r>
                <a:rPr lang="zh-CN" altLang="en-US" sz="1530" kern="0" dirty="0" smtClean="0">
                  <a:solidFill>
                    <a:srgbClr val="000000"/>
                  </a:solidFill>
                  <a:latin typeface="Times New Roman" panose="02020603050405020304" pitchFamily="65" charset="-122"/>
                  <a:ea typeface="宋体" panose="02010600030101010101" pitchFamily="2" charset="-122"/>
                </a:rPr>
                <a:t>之书。文帝召以为博士。是时贾生年二十余,最为少。每</a:t>
              </a:r>
              <a:r>
                <a:rPr lang="zh-CN" altLang="en-US" sz="1530" u="sng" kern="0" dirty="0" smtClean="0">
                  <a:solidFill>
                    <a:srgbClr val="000000"/>
                  </a:solidFill>
                  <a:latin typeface="Times New Roman" panose="02020603050405020304" pitchFamily="65" charset="-122"/>
                  <a:ea typeface="宋体" panose="02010600030101010101" pitchFamily="2" charset="-122"/>
                </a:rPr>
                <a:t>诏令</a:t>
              </a:r>
              <a:r>
                <a:rPr lang="zh-CN" altLang="en-US" sz="1530" kern="0" dirty="0" smtClean="0">
                  <a:solidFill>
                    <a:srgbClr val="000000"/>
                  </a:solidFill>
                  <a:latin typeface="Times New Roman" panose="02020603050405020304" pitchFamily="65" charset="-122"/>
                  <a:ea typeface="宋体" panose="02010600030101010101" pitchFamily="2" charset="-122"/>
                </a:rPr>
                <a:t>议下,</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诸老先生不能言,贾生尽为之对,人人各如其意所欲出。诸生于是乃以为能不及也。孝文帝说</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之,超迁,一岁中至太中大夫。贾生以为汉兴至孝文二十余年,天下和洽,而固当改正朔,易服色,</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法制度,定官名,兴</a:t>
              </a:r>
              <a:r>
                <a:rPr lang="zh-CN" altLang="en-US" sz="1530" u="sng" kern="0" dirty="0" smtClean="0">
                  <a:solidFill>
                    <a:srgbClr val="000000"/>
                  </a:solidFill>
                  <a:latin typeface="Times New Roman" panose="02020603050405020304" pitchFamily="65" charset="-122"/>
                  <a:ea typeface="宋体" panose="02010600030101010101" pitchFamily="2" charset="-122"/>
                </a:rPr>
                <a:t>礼乐</a:t>
              </a:r>
              <a:r>
                <a:rPr lang="zh-CN" altLang="en-US" sz="1530" kern="0" dirty="0" smtClean="0">
                  <a:solidFill>
                    <a:srgbClr val="000000"/>
                  </a:solidFill>
                  <a:latin typeface="Times New Roman" panose="02020603050405020304" pitchFamily="65" charset="-122"/>
                  <a:ea typeface="宋体" panose="02010600030101010101" pitchFamily="2" charset="-122"/>
                </a:rPr>
                <a:t>,乃悉草具其事仪法,色尚黄,数用五,为官名,悉更秦之法。孝文帝初即</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位,谦让未遑也。诸律令所更定,及列侯悉</a:t>
              </a:r>
              <a:r>
                <a:rPr lang="zh-CN" altLang="en-US" sz="1530" u="sng" kern="0" dirty="0" smtClean="0">
                  <a:solidFill>
                    <a:srgbClr val="000000"/>
                  </a:solidFill>
                  <a:latin typeface="Times New Roman" panose="02020603050405020304" pitchFamily="65" charset="-122"/>
                  <a:ea typeface="宋体" panose="02010600030101010101" pitchFamily="2" charset="-122"/>
                </a:rPr>
                <a:t>就国</a:t>
              </a:r>
              <a:r>
                <a:rPr lang="zh-CN" altLang="en-US" sz="1530" kern="0" dirty="0" smtClean="0">
                  <a:solidFill>
                    <a:srgbClr val="000000"/>
                  </a:solidFill>
                  <a:latin typeface="Times New Roman" panose="02020603050405020304" pitchFamily="65" charset="-122"/>
                  <a:ea typeface="宋体" panose="02010600030101010101" pitchFamily="2" charset="-122"/>
                </a:rPr>
                <a:t>,其说皆自贾生发之。于是天子议以为贾生任公</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卿之位。绛、灌、东阳侯、冯敬之属尽害之,</a:t>
              </a:r>
              <a:r>
                <a:rPr lang="zh-CN" altLang="en-US" sz="1530" u="sng" kern="0" dirty="0" smtClean="0">
                  <a:solidFill>
                    <a:srgbClr val="000000"/>
                  </a:solidFill>
                  <a:latin typeface="Times New Roman" panose="02020603050405020304" pitchFamily="65" charset="-122"/>
                  <a:ea typeface="宋体" panose="02010600030101010101" pitchFamily="2" charset="-122"/>
                </a:rPr>
                <a:t>乃短贾生曰:“洛阳之人,年少初学,专欲擅权,纷</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乱诸事。”</a:t>
              </a:r>
              <a:r>
                <a:rPr lang="zh-CN" altLang="en-US" sz="1530" kern="0" dirty="0" smtClean="0">
                  <a:solidFill>
                    <a:srgbClr val="000000"/>
                  </a:solidFill>
                  <a:latin typeface="Times New Roman" panose="02020603050405020304" pitchFamily="65" charset="-122"/>
                  <a:ea typeface="宋体" panose="02010600030101010101" pitchFamily="2" charset="-122"/>
                </a:rPr>
                <a:t>于是天子后亦疏之,不用其议,乃以贾生为长沙王太傅。贾生既辞往行,及渡湘水,</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为赋以吊屈原。为长沙王太傅三年。后岁余,贾生征见。孝文帝方受釐,坐宣室。上因感鬼神</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事,而问鬼神之本。贾生因具道所以然之状。至夜半,文帝前席。既罢,曰:“吾久不见贾生,</a:t>
              </a:r>
              <a:r>
                <a:rPr lang="zh-CN" altLang="en-US" sz="1530" kern="0" dirty="0" smtClean="0">
                  <a:solidFill>
                    <a:srgbClr val="000000"/>
                  </a:solidFill>
                  <a:latin typeface="Times New Roman" panose="02020603050405020304" pitchFamily="65" charset="-122"/>
                  <a:ea typeface="宋体" panose="02010600030101010101" pitchFamily="2" charset="-122"/>
                </a:rPr>
                <a:t>自</a:t>
              </a:r>
              <a:endParaRPr lang="zh-CN" altLang="en-US" dirty="0"/>
            </a:p>
          </p:txBody>
        </p:sp>
        <p:grpSp>
          <p:nvGrpSpPr>
            <p:cNvPr id="3" name="组合 7"/>
            <p:cNvGrpSpPr/>
            <p:nvPr/>
          </p:nvGrpSpPr>
          <p:grpSpPr>
            <a:xfrm>
              <a:off x="3298985" y="976169"/>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1"/>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五年高考</a:t>
                </a:r>
                <a:endParaRPr lang="zh-CN" altLang="en-US" sz="2400" dirty="0">
                  <a:solidFill>
                    <a:schemeClr val="bg1"/>
                  </a:solidFill>
                  <a:latin typeface="微软雅黑" panose="020B0503020204020204" charset="-122"/>
                  <a:ea typeface="微软雅黑" panose="020B0503020204020204" charset="-122"/>
                </a:endParaRPr>
              </a:p>
            </p:txBody>
          </p:sp>
        </p:grpSp>
        <p:sp>
          <p:nvSpPr>
            <p:cNvPr id="6" name="文本框 4"/>
            <p:cNvSpPr txBox="1"/>
            <p:nvPr/>
          </p:nvSpPr>
          <p:spPr>
            <a:xfrm>
              <a:off x="3500430" y="2107035"/>
              <a:ext cx="2162772" cy="369332"/>
            </a:xfrm>
            <a:prstGeom prst="rect">
              <a:avLst/>
            </a:prstGeom>
            <a:noFill/>
          </p:spPr>
          <p:txBody>
            <a:bodyPr wrap="none" rtlCol="0" anchor="t">
              <a:spAutoFit/>
            </a:bodyPr>
            <a:lstStyle/>
            <a:p>
              <a:pPr algn="l"/>
              <a:r>
                <a:rPr lang="zh-CN" altLang="en-US" dirty="0">
                  <a:solidFill>
                    <a:srgbClr val="7030A0"/>
                  </a:solidFill>
                  <a:latin typeface="黑体" panose="02010609060101010101" pitchFamily="49" charset="-122"/>
                  <a:ea typeface="黑体" panose="02010609060101010101" pitchFamily="49" charset="-122"/>
                  <a:sym typeface="+mn-ea"/>
                </a:rPr>
                <a:t>A组  </a:t>
              </a:r>
              <a:r>
                <a:rPr lang="zh-CN" altLang="en-US" dirty="0" smtClean="0">
                  <a:solidFill>
                    <a:srgbClr val="7030A0"/>
                  </a:solidFill>
                  <a:latin typeface="黑体" panose="02010609060101010101" pitchFamily="49" charset="-122"/>
                  <a:ea typeface="黑体" panose="02010609060101010101" pitchFamily="49" charset="-122"/>
                  <a:sym typeface="+mn-ea"/>
                </a:rPr>
                <a:t>课</a:t>
              </a:r>
              <a:r>
                <a:rPr lang="zh-CN" altLang="en-US" dirty="0">
                  <a:solidFill>
                    <a:srgbClr val="7030A0"/>
                  </a:solidFill>
                  <a:latin typeface="黑体" panose="02010609060101010101" pitchFamily="49" charset="-122"/>
                  <a:ea typeface="黑体" panose="02010609060101010101" pitchFamily="49" charset="-122"/>
                  <a:sym typeface="+mn-ea"/>
                </a:rPr>
                <a:t>标Ⅰ卷题组</a:t>
              </a:r>
              <a:endParaRPr lang="zh-CN" altLang="en-US" dirty="0">
                <a:solidFill>
                  <a:srgbClr val="7030A0"/>
                </a:solidFill>
                <a:latin typeface="黑体" panose="02010609060101010101" pitchFamily="49" charset="-122"/>
                <a:ea typeface="黑体" panose="02010609060101010101" pitchFamily="49" charset="-122"/>
                <a:sym typeface="+mn-ea"/>
              </a:endParaRPr>
            </a:p>
          </p:txBody>
        </p:sp>
        <p:pic>
          <p:nvPicPr>
            <p:cNvPr id="7" name="图片 6" descr="2020版5·3B版学生用书版式-紫色"/>
            <p:cNvPicPr>
              <a:picLocks noChangeAspect="1"/>
            </p:cNvPicPr>
            <p:nvPr/>
          </p:nvPicPr>
          <p:blipFill>
            <a:blip r:embed="rId2"/>
            <a:stretch>
              <a:fillRect/>
            </a:stretch>
          </p:blipFill>
          <p:spPr>
            <a:xfrm>
              <a:off x="3648553" y="1566719"/>
              <a:ext cx="1844040" cy="414655"/>
            </a:xfrm>
            <a:prstGeom prst="rect">
              <a:avLst/>
            </a:prstGeom>
          </p:spPr>
        </p:pic>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本题考查文言断句的能力。要关注两个方面,一是语句的大致意思,二是四个选</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项不同的点断之处。比如“时然后言/所继叔父混名知人”与“时然后言所继叔父/混名知</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人”,从后文看,“混”是专有名词,即“谢混”,“所继叔父”是谢弘微和他的关系,用来修饰</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“混”。由此分析,“所继叔父/混名知人”的断法有误。据此排除B、C两项。再如“此儿</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深中夙敏方成/佳器有子如此”与“此儿深中夙敏/方成佳器/有子如此”,“有子如此”前省</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略主语“你”,即谢弘微的父亲谢思,其前应断开。据此可排除A项。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2.答</a:t>
            </a:r>
            <a:r>
              <a:rPr lang="zh-CN" altLang="en-US" sz="1530" b="1" kern="0" dirty="0" smtClean="0">
                <a:solidFill>
                  <a:srgbClr val="000000"/>
                </a:solidFill>
                <a:latin typeface="Times New Roman" panose="02020603050405020304" pitchFamily="65" charset="-122"/>
                <a:ea typeface="宋体" panose="02010600030101010101" pitchFamily="2" charset="-122"/>
              </a:rPr>
              <a:t>案 </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本题考查了解并掌握常见的古代文化常识的能力。“与血亲有同有异,只是血亲</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中的一部分”错。“姻亲”与“血亲”不同,“姻亲”指由婚姻关系结成的亲戚,“血亲”指</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有血统关系的亲属。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本题考查筛选并整合文中的信息及归纳内容要点、概括中心意思的能力。“常</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与子弟们诗文唱和”张冠李戴,原文中是说谢混“唯与族子灵运、瞻、曜、弘微并以文义赏</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会”。</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疑难突破 </a:t>
            </a:r>
            <a:r>
              <a:rPr lang="zh-CN" altLang="en-US" sz="1530" kern="0" dirty="0" smtClean="0">
                <a:solidFill>
                  <a:srgbClr val="000000"/>
                </a:solidFill>
                <a:latin typeface="Times New Roman" panose="02020603050405020304" pitchFamily="65" charset="-122"/>
                <a:ea typeface="宋体" panose="02010600030101010101" pitchFamily="2" charset="-122"/>
              </a:rPr>
              <a:t>   概括分析题疑难突破:</a:t>
            </a:r>
            <a:endParaRPr lang="zh-CN" altLang="en-US" dirty="0"/>
          </a:p>
        </p:txBody>
      </p:sp>
    </p:spTree>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c.肯定句中为了强调宾语,在谓语和宾语之间插入助词“之”或“是”,宾语要前置。如“先</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君之好是继”。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②定语后置。如“求人可使报秦者,未得”“石之铿然有声者,所在皆是也”。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③介词结构后置(状语后置),介宾结构短语放在谓语动词后。如“战于长勺”。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为官当勤政爱民,百姓会怀念他;为人当感恩重义,后代会仿效他。</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本题考查归纳内容要点,概括中心意思的能力。“可以风世”为“可以用来劝勉世</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人”,文本最后一段“然以五十年前之令尹</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世之如吕君者更少矣”表明了作者的写作意</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图:为官当勤政爱民,为人当感恩重义。</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解题步骤</a:t>
            </a:r>
            <a:r>
              <a:rPr lang="zh-CN" altLang="en-US" sz="1530" kern="0" dirty="0" smtClean="0">
                <a:solidFill>
                  <a:srgbClr val="000000"/>
                </a:solidFill>
                <a:latin typeface="Times New Roman" panose="02020603050405020304" pitchFamily="65" charset="-122"/>
                <a:ea typeface="宋体" panose="02010600030101010101" pitchFamily="2" charset="-122"/>
              </a:rPr>
              <a:t>    作答此类试题首先要根据题目要求找到答题区间,然后划分层次,最后筛选、概括</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关键语句组织答案。</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[参考译文]</a:t>
            </a:r>
            <a:endParaRPr lang="zh-CN" altLang="en-US" b="1"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古时当官的人往往对自己管辖过的地方有很深的感情。因为圣贤的人把老百姓看成家人,当</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官的不忘记自己管辖过的地方,而老百姓也更不会忘记他们。我治理沭阳两年,乙丑年的时候,</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调任到白下。现在已经戊申年了,吕峄亭在三札为官,他邀请我去我很感动,我在十月五日渡过</a:t>
            </a:r>
            <a:endParaRPr lang="zh-CN" altLang="en-US" dirty="0"/>
          </a:p>
        </p:txBody>
      </p:sp>
    </p:spTree>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了黄河,住在了钱接三的家里。钱接三当时是主人,他的父亲钱鸣和样子消瘦并长着长长的胡</a:t>
            </a:r>
            <a:br/>
            <a:r>
              <a:rPr lang="zh-CN" altLang="en-US" sz="1530" kern="0" dirty="0" smtClean="0">
                <a:solidFill>
                  <a:srgbClr val="000000"/>
                </a:solidFill>
                <a:latin typeface="Times New Roman" panose="02020603050405020304" pitchFamily="65" charset="-122"/>
                <a:ea typeface="宋体" panose="02010600030101010101" pitchFamily="2" charset="-122"/>
              </a:rPr>
              <a:t>须,钱接三长得很像他的父亲,我与他谈起他父亲的事情,他也不太清楚。(因为)当年我离开沭</a:t>
            </a:r>
            <a:br/>
            <a:r>
              <a:rPr lang="zh-CN" altLang="en-US" sz="1530" kern="0" dirty="0" smtClean="0">
                <a:solidFill>
                  <a:srgbClr val="000000"/>
                </a:solidFill>
                <a:latin typeface="Times New Roman" panose="02020603050405020304" pitchFamily="65" charset="-122"/>
                <a:ea typeface="宋体" panose="02010600030101010101" pitchFamily="2" charset="-122"/>
              </a:rPr>
              <a:t>阳时,他才刚断奶。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深夜时我们摆上了美酒,听到外面传来车轮滚动的声音,原来是吕峄亭派人来接我。天快亮的</a:t>
            </a:r>
            <a:br/>
            <a:r>
              <a:rPr lang="zh-CN" altLang="en-US" sz="1530" kern="0" dirty="0" smtClean="0">
                <a:solidFill>
                  <a:srgbClr val="000000"/>
                </a:solidFill>
                <a:latin typeface="Times New Roman" panose="02020603050405020304" pitchFamily="65" charset="-122"/>
                <a:ea typeface="宋体" panose="02010600030101010101" pitchFamily="2" charset="-122"/>
              </a:rPr>
              <a:t>时候,行驶六十里,吕峄亭在十字桥迎接,两人(见面)十分欣喜,便驱车一同前往。过了一会儿,</a:t>
            </a:r>
            <a:br/>
            <a:r>
              <a:rPr lang="zh-CN" altLang="en-US" sz="1530" kern="0" dirty="0" smtClean="0">
                <a:solidFill>
                  <a:srgbClr val="000000"/>
                </a:solidFill>
                <a:latin typeface="Times New Roman" panose="02020603050405020304" pitchFamily="65" charset="-122"/>
                <a:ea typeface="宋体" panose="02010600030101010101" pitchFamily="2" charset="-122"/>
              </a:rPr>
              <a:t>望见长三百丈、高一丈的城墙遮挡去路,我才知道沭城已经翻修一新了。(正在行走的时候,)</a:t>
            </a:r>
            <a:br/>
            <a:r>
              <a:rPr lang="zh-CN" altLang="en-US" sz="1530" kern="0" dirty="0" smtClean="0">
                <a:solidFill>
                  <a:srgbClr val="000000"/>
                </a:solidFill>
                <a:latin typeface="Times New Roman" panose="02020603050405020304" pitchFamily="65" charset="-122"/>
                <a:ea typeface="宋体" panose="02010600030101010101" pitchFamily="2" charset="-122"/>
              </a:rPr>
              <a:t>走过来好多衣冠整齐的人前来迎接我。(这些人)大概是我在这里为官时骑竹马的顽童,现在</a:t>
            </a:r>
            <a:br/>
            <a:r>
              <a:rPr lang="zh-CN" altLang="en-US" sz="1530" kern="0" dirty="0" smtClean="0">
                <a:solidFill>
                  <a:srgbClr val="000000"/>
                </a:solidFill>
                <a:latin typeface="Times New Roman" panose="02020603050405020304" pitchFamily="65" charset="-122"/>
                <a:ea typeface="宋体" panose="02010600030101010101" pitchFamily="2" charset="-122"/>
              </a:rPr>
              <a:t>都老态尽显了。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到了第二天,我进县衙观光游览,来到了从前经常与朋友吃饭的地方,来到了当年看到有两个小</a:t>
            </a:r>
            <a:br/>
            <a:r>
              <a:rPr lang="zh-CN" altLang="en-US" sz="1530" kern="0" dirty="0" smtClean="0">
                <a:solidFill>
                  <a:srgbClr val="000000"/>
                </a:solidFill>
                <a:latin typeface="Times New Roman" panose="02020603050405020304" pitchFamily="65" charset="-122"/>
                <a:ea typeface="宋体" panose="02010600030101010101" pitchFamily="2" charset="-122"/>
              </a:rPr>
              <a:t>女孩一起玩耍的草地上,来到了曾经接待朋友吟诗作画的地方,我缓缓地向前走着,悲伤地落下</a:t>
            </a:r>
            <a:br/>
            <a:r>
              <a:rPr lang="zh-CN" altLang="en-US" sz="1530" kern="0" dirty="0" smtClean="0">
                <a:solidFill>
                  <a:srgbClr val="000000"/>
                </a:solidFill>
                <a:latin typeface="Times New Roman" panose="02020603050405020304" pitchFamily="65" charset="-122"/>
                <a:ea typeface="宋体" panose="02010600030101010101" pitchFamily="2" charset="-122"/>
              </a:rPr>
              <a:t>眼泪。虽然见到的只是一座座房屋、一眼眼井,但是都能触景生情,我自己也不能解释是为什</a:t>
            </a:r>
            <a:br/>
            <a:r>
              <a:rPr lang="zh-CN" altLang="en-US" sz="1530" kern="0" dirty="0" smtClean="0">
                <a:solidFill>
                  <a:srgbClr val="000000"/>
                </a:solidFill>
                <a:latin typeface="Times New Roman" panose="02020603050405020304" pitchFamily="65" charset="-122"/>
                <a:ea typeface="宋体" panose="02010600030101010101" pitchFamily="2" charset="-122"/>
              </a:rPr>
              <a:t>么。有姓张和姓沈的两位官员走来了,他们两个都已经有八十岁了。对我谈起当年我判决过</a:t>
            </a:r>
            <a:br/>
            <a:r>
              <a:rPr lang="zh-CN" altLang="en-US" sz="1530" kern="0" dirty="0" smtClean="0">
                <a:solidFill>
                  <a:srgbClr val="000000"/>
                </a:solidFill>
                <a:latin typeface="Times New Roman" panose="02020603050405020304" pitchFamily="65" charset="-122"/>
                <a:ea typeface="宋体" panose="02010600030101010101" pitchFamily="2" charset="-122"/>
              </a:rPr>
              <a:t>某人入狱,推荐过某人的文章,我现在已经全记不起来了。猛然间重新提起,就像重新整理小时</a:t>
            </a:r>
            <a:br/>
            <a:r>
              <a:rPr lang="zh-CN" altLang="en-US" sz="1530" kern="0" dirty="0" smtClean="0">
                <a:solidFill>
                  <a:srgbClr val="000000"/>
                </a:solidFill>
                <a:latin typeface="Times New Roman" panose="02020603050405020304" pitchFamily="65" charset="-122"/>
                <a:ea typeface="宋体" panose="02010600030101010101" pitchFamily="2" charset="-122"/>
              </a:rPr>
              <a:t>候用过的书,就像丢失的东西又重新找回来一样。县城里有一个名叫朱广文的人善于写诗,一</a:t>
            </a:r>
            <a:endParaRPr lang="zh-CN" altLang="en-US"/>
          </a:p>
        </p:txBody>
      </p:sp>
    </p:spTree>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39750" y="1080000"/>
            <a:ext cx="8127250" cy="5618384"/>
            <a:chOff x="539750" y="1080000"/>
            <a:chExt cx="8127250" cy="5618384"/>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个名叫吴中翰的人鉴赏力很强,另外还有两个人,一位姓解喜欢画画,一位姓陈喜欢下棋。吕峄</a:t>
              </a:r>
              <a:br/>
              <a:r>
                <a:rPr lang="zh-CN" altLang="en-US" sz="1530" kern="0" dirty="0" smtClean="0">
                  <a:solidFill>
                    <a:srgbClr val="000000"/>
                  </a:solidFill>
                  <a:latin typeface="Times New Roman" panose="02020603050405020304" pitchFamily="65" charset="-122"/>
                  <a:ea typeface="宋体" panose="02010600030101010101" pitchFamily="2" charset="-122"/>
                </a:rPr>
                <a:t>亭喜欢谈论历史,每一次都是过了很长时间,还滔滔不绝。我有时饮酒,有时吟诗,有时下棋,有</a:t>
              </a:r>
              <a:br/>
              <a:r>
                <a:rPr lang="zh-CN" altLang="en-US" sz="1530" kern="0" dirty="0" smtClean="0">
                  <a:solidFill>
                    <a:srgbClr val="000000"/>
                  </a:solidFill>
                  <a:latin typeface="Times New Roman" panose="02020603050405020304" pitchFamily="65" charset="-122"/>
                  <a:ea typeface="宋体" panose="02010600030101010101" pitchFamily="2" charset="-122"/>
                </a:rPr>
                <a:t>时写段札礼,有时评论书画,有时谈古论今,有时请朋友来,有时乘车出去,从没有空闲的时候。</a:t>
              </a:r>
              <a:br/>
              <a:r>
                <a:rPr lang="zh-CN" altLang="en-US" sz="1530" kern="0" dirty="0" smtClean="0">
                  <a:solidFill>
                    <a:srgbClr val="000000"/>
                  </a:solidFill>
                  <a:latin typeface="Times New Roman" panose="02020603050405020304" pitchFamily="65" charset="-122"/>
                  <a:ea typeface="宋体" panose="02010600030101010101" pitchFamily="2" charset="-122"/>
                </a:rPr>
                <a:t>于是我忘记了自己是来做客的,也忘记了自己已年老体衰了。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住了半个月,雪花纷飞,已经快到年底了。我不得不辞别了主人。吕峄亭仍然送到开始迎接我</a:t>
              </a:r>
              <a:br/>
              <a:r>
                <a:rPr lang="zh-CN" altLang="en-US" sz="1530" kern="0" dirty="0" smtClean="0">
                  <a:solidFill>
                    <a:srgbClr val="000000"/>
                  </a:solidFill>
                  <a:latin typeface="Times New Roman" panose="02020603050405020304" pitchFamily="65" charset="-122"/>
                  <a:ea typeface="宋体" panose="02010600030101010101" pitchFamily="2" charset="-122"/>
                </a:rPr>
                <a:t>的地方,为我把行李放好,并把马缰勒好,他握着我的手问:“什么时候才能再见到先生呢?”我</a:t>
              </a:r>
              <a:br/>
              <a:r>
                <a:rPr lang="zh-CN" altLang="en-US" sz="1530" kern="0" dirty="0" smtClean="0">
                  <a:solidFill>
                    <a:srgbClr val="000000"/>
                  </a:solidFill>
                  <a:latin typeface="Times New Roman" panose="02020603050405020304" pitchFamily="65" charset="-122"/>
                  <a:ea typeface="宋体" panose="02010600030101010101" pitchFamily="2" charset="-122"/>
                </a:rPr>
                <a:t>没有回答,不是我不想回答,而是我不忍心回答呀。哎!我今年已经七十三岁了,怎么忍心欺骗</a:t>
              </a:r>
              <a:br/>
              <a:r>
                <a:rPr lang="zh-CN" altLang="en-US" sz="1530" kern="0" dirty="0" smtClean="0">
                  <a:solidFill>
                    <a:srgbClr val="000000"/>
                  </a:solidFill>
                  <a:latin typeface="Times New Roman" panose="02020603050405020304" pitchFamily="65" charset="-122"/>
                  <a:ea typeface="宋体" panose="02010600030101010101" pitchFamily="2" charset="-122"/>
                </a:rPr>
                <a:t>他说还能再来呢?又怎么忍心伤他的心说不再来了呢?然而以我五十年之前的县官,仍能回到</a:t>
              </a:r>
              <a:br/>
              <a:r>
                <a:rPr lang="zh-CN" altLang="en-US" sz="1530" kern="0" dirty="0" smtClean="0">
                  <a:solidFill>
                    <a:srgbClr val="000000"/>
                  </a:solidFill>
                  <a:latin typeface="Times New Roman" panose="02020603050405020304" pitchFamily="65" charset="-122"/>
                  <a:ea typeface="宋体" panose="02010600030101010101" pitchFamily="2" charset="-122"/>
                </a:rPr>
                <a:t>曾经管辖过的地方,世上像我这样的人不多吧;一个受尊敬的四品官,侍奉母亲,在家清闲着,仍</a:t>
              </a:r>
              <a:br/>
              <a:r>
                <a:rPr lang="zh-CN" altLang="en-US" sz="1530" kern="0" dirty="0" smtClean="0">
                  <a:solidFill>
                    <a:srgbClr val="000000"/>
                  </a:solidFill>
                  <a:latin typeface="Times New Roman" panose="02020603050405020304" pitchFamily="65" charset="-122"/>
                  <a:ea typeface="宋体" panose="02010600030101010101" pitchFamily="2" charset="-122"/>
                </a:rPr>
                <a:t>然能想念着五十年前的旧县官,世上像吕峄亭那样的人就更少了。人有分离就有相聚,有相聚</a:t>
              </a:r>
              <a:br/>
              <a:r>
                <a:rPr lang="zh-CN" altLang="en-US" sz="1530" kern="0" dirty="0" smtClean="0">
                  <a:solidFill>
                    <a:srgbClr val="000000"/>
                  </a:solidFill>
                  <a:latin typeface="Times New Roman" panose="02020603050405020304" pitchFamily="65" charset="-122"/>
                  <a:ea typeface="宋体" panose="02010600030101010101" pitchFamily="2" charset="-122"/>
                </a:rPr>
                <a:t>就有分离,人分离之后可以再相聚,而人若年纪大了却怎么也不能再年轻。这次分别,我没有学</a:t>
              </a:r>
              <a:br/>
              <a:r>
                <a:rPr lang="zh-CN" altLang="en-US" sz="1530" kern="0" dirty="0" smtClean="0">
                  <a:solidFill>
                    <a:srgbClr val="000000"/>
                  </a:solidFill>
                  <a:latin typeface="Times New Roman" panose="02020603050405020304" pitchFamily="65" charset="-122"/>
                  <a:ea typeface="宋体" panose="02010600030101010101" pitchFamily="2" charset="-122"/>
                </a:rPr>
                <a:t>会和圣人一样不为情感影响的本领,所以画了两幅画,一幅送给吕峄亭,另一幅自己保存,传下</a:t>
              </a:r>
              <a:br/>
              <a:r>
                <a:rPr lang="zh-CN" altLang="en-US" sz="1530" kern="0" dirty="0" smtClean="0">
                  <a:solidFill>
                    <a:srgbClr val="000000"/>
                  </a:solidFill>
                  <a:latin typeface="Times New Roman" panose="02020603050405020304" pitchFamily="65" charset="-122"/>
                  <a:ea typeface="宋体" panose="02010600030101010101" pitchFamily="2" charset="-122"/>
                </a:rPr>
                <a:t>来给子孙看,让他们知道,(在某地)做过官还可以重新回来,这是为官者能想象的;迎接以前的官</a:t>
              </a:r>
              <a:br/>
              <a:r>
                <a:rPr lang="zh-CN" altLang="en-US" sz="1530" kern="0" dirty="0" smtClean="0">
                  <a:solidFill>
                    <a:srgbClr val="000000"/>
                  </a:solidFill>
                  <a:latin typeface="Times New Roman" panose="02020603050405020304" pitchFamily="65" charset="-122"/>
                  <a:ea typeface="宋体" panose="02010600030101010101" pitchFamily="2" charset="-122"/>
                </a:rPr>
                <a:t>员可以像迎接新上任的官员一样,这是当地的主人能想象的。孟子说:伯夷、柳下惠那样的高</a:t>
              </a:r>
              <a:endParaRPr lang="zh-CN" altLang="en-US"/>
            </a:p>
          </p:txBody>
        </p:sp>
        <p:sp>
          <p:nvSpPr>
            <p:cNvPr id="3" name="TextBox 2"/>
            <p:cNvSpPr txBox="1"/>
            <p:nvPr/>
          </p:nvSpPr>
          <p:spPr>
            <a:xfrm>
              <a:off x="539750" y="5992037"/>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风,百代之后的人听到,也能奋发,更何况亲受熏陶的人呢?我提起笔来写下了这些感受,可以用</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来劝勉世人,不单单只是写写朋友相聚的感觉而已。</a:t>
              </a:r>
              <a:endParaRPr lang="zh-CN" altLang="en-US" dirty="0"/>
            </a:p>
          </p:txBody>
        </p:sp>
      </p:grpSp>
    </p:spTree>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十六、(2017山东,9—13)阅读下面的文言文,回答问题。(22分)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谢贞,字元正,陈郡阳夏人,晋太傅安九世孙</a:t>
            </a:r>
            <a:r>
              <a:rPr lang="zh-CN" altLang="en-US" sz="1530" u="sng" kern="0" dirty="0" smtClean="0">
                <a:solidFill>
                  <a:srgbClr val="000000"/>
                </a:solidFill>
                <a:latin typeface="Times New Roman" panose="02020603050405020304" pitchFamily="65" charset="-122"/>
                <a:ea typeface="宋体" panose="02010600030101010101" pitchFamily="2" charset="-122"/>
              </a:rPr>
              <a:t>也</a:t>
            </a:r>
            <a:r>
              <a:rPr lang="zh-CN" altLang="en-US" sz="1530" kern="0" dirty="0" smtClean="0">
                <a:solidFill>
                  <a:srgbClr val="000000"/>
                </a:solidFill>
                <a:latin typeface="Times New Roman" panose="02020603050405020304" pitchFamily="65" charset="-122"/>
                <a:ea typeface="宋体" panose="02010600030101010101" pitchFamily="2" charset="-122"/>
              </a:rPr>
              <a:t>。父蔺,正员外郎,兼散骑常侍。贞幼聪敏,有至</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性。祖母阮氏先苦风眩,每发便一二日不能饮食。贞时年七岁,祖母不食,贞亦不食,亲族莫不</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奇之。母王氏,授贞《论语》《孝经》,读讫便诵。八岁,尝为《春日闲居》五言诗,从舅尚书</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王筠</a:t>
            </a:r>
            <a:r>
              <a:rPr lang="zh-CN" altLang="en-US" sz="1530" u="sng" kern="0" dirty="0" smtClean="0">
                <a:solidFill>
                  <a:srgbClr val="000000"/>
                </a:solidFill>
                <a:latin typeface="Times New Roman" panose="02020603050405020304" pitchFamily="65" charset="-122"/>
                <a:ea typeface="宋体" panose="02010600030101010101" pitchFamily="2" charset="-122"/>
              </a:rPr>
              <a:t>奇</a:t>
            </a:r>
            <a:r>
              <a:rPr lang="zh-CN" altLang="en-US" sz="1530" kern="0" dirty="0" smtClean="0">
                <a:solidFill>
                  <a:srgbClr val="000000"/>
                </a:solidFill>
                <a:latin typeface="Times New Roman" panose="02020603050405020304" pitchFamily="65" charset="-122"/>
                <a:ea typeface="宋体" panose="02010600030101010101" pitchFamily="2" charset="-122"/>
              </a:rPr>
              <a:t>其有佳致,谓所亲曰:“此儿方可大成,至如‘风定花犹落’,乃追步惠连</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30" kern="0" dirty="0" smtClean="0">
                <a:solidFill>
                  <a:srgbClr val="000000"/>
                </a:solidFill>
                <a:latin typeface="Times New Roman" panose="02020603050405020304" pitchFamily="65" charset="-122"/>
                <a:ea typeface="宋体" panose="02010600030101010101" pitchFamily="2" charset="-122"/>
              </a:rPr>
              <a:t>矣。”年十</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三,略通《五经》大旨,尤善《左氏传》,</a:t>
            </a:r>
            <a:r>
              <a:rPr lang="zh-CN" altLang="en-US" sz="1530" u="sng" kern="0" dirty="0" smtClean="0">
                <a:solidFill>
                  <a:srgbClr val="000000"/>
                </a:solidFill>
                <a:latin typeface="Times New Roman" panose="02020603050405020304" pitchFamily="65" charset="-122"/>
                <a:ea typeface="宋体" panose="02010600030101010101" pitchFamily="2" charset="-122"/>
              </a:rPr>
              <a:t>工</a:t>
            </a:r>
            <a:r>
              <a:rPr lang="zh-CN" altLang="en-US" sz="1530" kern="0" dirty="0" smtClean="0">
                <a:solidFill>
                  <a:srgbClr val="000000"/>
                </a:solidFill>
                <a:latin typeface="Times New Roman" panose="02020603050405020304" pitchFamily="65" charset="-122"/>
                <a:ea typeface="宋体" panose="02010600030101010101" pitchFamily="2" charset="-122"/>
              </a:rPr>
              <a:t>草隶虫篆。十四,丁父艰,号顿于地,绝而复苏者数</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矣。</a:t>
            </a:r>
            <a:r>
              <a:rPr lang="zh-CN" altLang="en-US" sz="1530" u="sng" kern="0" dirty="0" smtClean="0">
                <a:solidFill>
                  <a:srgbClr val="000000"/>
                </a:solidFill>
                <a:latin typeface="Times New Roman" panose="02020603050405020304" pitchFamily="65" charset="-122"/>
                <a:ea typeface="宋体" panose="02010600030101010101" pitchFamily="2" charset="-122"/>
              </a:rPr>
              <a:t>父蔺居母阮氏忧不食泣血而卒家人宾客惧贞复然从父洽族兄暠乃共往华严寺请长爪禅</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师为贞说法</a:t>
            </a:r>
            <a:r>
              <a:rPr lang="zh-CN" altLang="en-US" sz="1530" kern="0" dirty="0" smtClean="0">
                <a:solidFill>
                  <a:srgbClr val="000000"/>
                </a:solidFill>
                <a:latin typeface="Times New Roman" panose="02020603050405020304" pitchFamily="65" charset="-122"/>
                <a:ea typeface="宋体" panose="02010600030101010101" pitchFamily="2" charset="-122"/>
              </a:rPr>
              <a:t>。乃谓贞曰:“孝子既无兄弟,极须自爱,</a:t>
            </a:r>
            <a:r>
              <a:rPr lang="zh-CN" altLang="en-US" sz="1530" u="sng" kern="0" dirty="0" smtClean="0">
                <a:solidFill>
                  <a:srgbClr val="000000"/>
                </a:solidFill>
                <a:latin typeface="Times New Roman" panose="02020603050405020304" pitchFamily="65" charset="-122"/>
                <a:ea typeface="宋体" panose="02010600030101010101" pitchFamily="2" charset="-122"/>
              </a:rPr>
              <a:t>若</a:t>
            </a:r>
            <a:r>
              <a:rPr lang="zh-CN" altLang="en-US" sz="1530" kern="0" dirty="0" smtClean="0">
                <a:solidFill>
                  <a:srgbClr val="000000"/>
                </a:solidFill>
                <a:latin typeface="Times New Roman" panose="02020603050405020304" pitchFamily="65" charset="-122"/>
                <a:ea typeface="宋体" panose="02010600030101010101" pitchFamily="2" charset="-122"/>
              </a:rPr>
              <a:t>忧毁灭性,谁养母邪?”自后少进饣亶</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太清之乱,亲属散亡,贞于江陵陷没,暠逃难番禺,贞母出家于宣明寺。及高祖受禅,暠还乡里,供</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养贞母,将二十年。太建五年,贞</a:t>
            </a:r>
            <a:r>
              <a:rPr lang="zh-CN" altLang="en-US" sz="1530" u="sng" kern="0" dirty="0" smtClean="0">
                <a:solidFill>
                  <a:srgbClr val="000000"/>
                </a:solidFill>
                <a:latin typeface="Times New Roman" panose="02020603050405020304" pitchFamily="65" charset="-122"/>
                <a:ea typeface="宋体" panose="02010600030101010101" pitchFamily="2" charset="-122"/>
              </a:rPr>
              <a:t>乃</a:t>
            </a:r>
            <a:r>
              <a:rPr lang="zh-CN" altLang="en-US" sz="1530" kern="0" dirty="0" smtClean="0">
                <a:solidFill>
                  <a:srgbClr val="000000"/>
                </a:solidFill>
                <a:latin typeface="Times New Roman" panose="02020603050405020304" pitchFamily="65" charset="-122"/>
                <a:ea typeface="宋体" panose="02010600030101010101" pitchFamily="2" charset="-122"/>
              </a:rPr>
              <a:t>还朝。及始兴王叔陵为扬州刺史,引祠部侍郎阮卓为记室,</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辟贞为主簿。</a:t>
            </a:r>
            <a:r>
              <a:rPr lang="zh-CN" altLang="en-US" sz="1530" u="sng" kern="0" dirty="0" smtClean="0">
                <a:solidFill>
                  <a:srgbClr val="000000"/>
                </a:solidFill>
                <a:latin typeface="Times New Roman" panose="02020603050405020304" pitchFamily="65" charset="-122"/>
                <a:ea typeface="宋体" panose="02010600030101010101" pitchFamily="2" charset="-122"/>
              </a:rPr>
              <a:t>贞度叔陵将有异志,因与卓自疏于叔陵,每有宴游,辄辞以疾,未尝参预。叔陵雅</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钦重之,弗之罪也。</a:t>
            </a:r>
            <a:r>
              <a:rPr lang="zh-CN" altLang="en-US" sz="1530" kern="0" dirty="0" smtClean="0">
                <a:solidFill>
                  <a:srgbClr val="000000"/>
                </a:solidFill>
                <a:latin typeface="Times New Roman" panose="02020603050405020304" pitchFamily="65" charset="-122"/>
                <a:ea typeface="宋体" panose="02010600030101010101" pitchFamily="2" charset="-122"/>
              </a:rPr>
              <a:t>俄而高宗崩,叔陵肆逆,府僚多相连逮,唯贞与卓独不</a:t>
            </a:r>
            <a:r>
              <a:rPr lang="zh-CN" altLang="en-US" sz="1530" u="sng" kern="0" dirty="0" smtClean="0">
                <a:solidFill>
                  <a:srgbClr val="000000"/>
                </a:solidFill>
                <a:latin typeface="Times New Roman" panose="02020603050405020304" pitchFamily="65" charset="-122"/>
                <a:ea typeface="宋体" panose="02010600030101010101" pitchFamily="2" charset="-122"/>
              </a:rPr>
              <a:t>坐</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后主乃诏贞入掌中宫管记,迁南平王友。府长史汝南周确新除都官尚书,请贞为让表。后主览</a:t>
            </a:r>
            <a:endParaRPr lang="zh-CN" altLang="en-US" dirty="0"/>
          </a:p>
        </p:txBody>
      </p:sp>
    </p:spTree>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而奇之,尝因宴席问确曰:“卿表自制邪?”确对曰:“臣表谢贞所作。”后主</a:t>
            </a:r>
            <a:r>
              <a:rPr lang="zh-CN" altLang="en-US" sz="1530" u="sng" kern="0" dirty="0" smtClean="0">
                <a:solidFill>
                  <a:srgbClr val="000000"/>
                </a:solidFill>
                <a:latin typeface="Times New Roman" panose="02020603050405020304" pitchFamily="65" charset="-122"/>
                <a:ea typeface="宋体" panose="02010600030101010101" pitchFamily="2" charset="-122"/>
              </a:rPr>
              <a:t>因</a:t>
            </a:r>
            <a:r>
              <a:rPr lang="zh-CN" altLang="en-US" sz="1530" kern="0" dirty="0" smtClean="0">
                <a:solidFill>
                  <a:srgbClr val="000000"/>
                </a:solidFill>
                <a:latin typeface="Times New Roman" panose="02020603050405020304" pitchFamily="65" charset="-122"/>
                <a:ea typeface="宋体" panose="02010600030101010101" pitchFamily="2" charset="-122"/>
              </a:rPr>
              <a:t>敕舍人施文庆</a:t>
            </a:r>
            <a:br/>
            <a:r>
              <a:rPr lang="zh-CN" altLang="en-US" sz="1530" kern="0" dirty="0" smtClean="0">
                <a:solidFill>
                  <a:srgbClr val="000000"/>
                </a:solidFill>
                <a:latin typeface="Times New Roman" panose="02020603050405020304" pitchFamily="65" charset="-122"/>
                <a:ea typeface="宋体" panose="02010600030101010101" pitchFamily="2" charset="-122"/>
              </a:rPr>
              <a:t>曰:“谢贞在王处,未有禄秩,可赐米百石。”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至德三年,以母忧去职。顷之,敕起还府。贞累</a:t>
            </a:r>
            <a:r>
              <a:rPr lang="zh-CN" altLang="en-US" sz="1530" u="sng" kern="0" dirty="0" smtClean="0">
                <a:solidFill>
                  <a:srgbClr val="000000"/>
                </a:solidFill>
                <a:latin typeface="Times New Roman" panose="02020603050405020304" pitchFamily="65" charset="-122"/>
                <a:ea typeface="宋体" panose="02010600030101010101" pitchFamily="2" charset="-122"/>
              </a:rPr>
              <a:t>启</a:t>
            </a:r>
            <a:r>
              <a:rPr lang="zh-CN" altLang="en-US" sz="1530" kern="0" dirty="0" smtClean="0">
                <a:solidFill>
                  <a:srgbClr val="000000"/>
                </a:solidFill>
                <a:latin typeface="Times New Roman" panose="02020603050405020304" pitchFamily="65" charset="-122"/>
                <a:ea typeface="宋体" panose="02010600030101010101" pitchFamily="2" charset="-122"/>
              </a:rPr>
              <a:t>固辞。敕报曰:“虽知哀茕在疚,而官俟得才,</a:t>
            </a:r>
            <a:br/>
            <a:r>
              <a:rPr lang="zh-CN" altLang="en-US" sz="1530" kern="0" dirty="0" smtClean="0">
                <a:solidFill>
                  <a:srgbClr val="000000"/>
                </a:solidFill>
                <a:latin typeface="Times New Roman" panose="02020603050405020304" pitchFamily="65" charset="-122"/>
                <a:ea typeface="宋体" panose="02010600030101010101" pitchFamily="2" charset="-122"/>
              </a:rPr>
              <a:t>可便力疾还府也。”贞哀毁羸瘠,终不能之官舍。时尚书右丞徐祚、尚书左丞沈客卿俱来候</a:t>
            </a:r>
            <a:br/>
            <a:r>
              <a:rPr lang="zh-CN" altLang="en-US" sz="1530" kern="0" dirty="0" smtClean="0">
                <a:solidFill>
                  <a:srgbClr val="000000"/>
                </a:solidFill>
                <a:latin typeface="Times New Roman" panose="02020603050405020304" pitchFamily="65" charset="-122"/>
                <a:ea typeface="宋体" panose="02010600030101010101" pitchFamily="2" charset="-122"/>
              </a:rPr>
              <a:t>贞,见其形体骨立,祚等怆然叹息。</a:t>
            </a:r>
            <a:r>
              <a:rPr lang="zh-CN" altLang="en-US" sz="1530" u="sng" kern="0" dirty="0" smtClean="0">
                <a:solidFill>
                  <a:srgbClr val="000000"/>
                </a:solidFill>
                <a:latin typeface="Times New Roman" panose="02020603050405020304" pitchFamily="65" charset="-122"/>
                <a:ea typeface="宋体" panose="02010600030101010101" pitchFamily="2" charset="-122"/>
              </a:rPr>
              <a:t>吏部尚书姚察与贞友善,及贞病笃,察往省之,问以后事。</a:t>
            </a:r>
            <a:r>
              <a:rPr lang="zh-CN" altLang="en-US" sz="1530" kern="0" dirty="0" smtClean="0">
                <a:solidFill>
                  <a:srgbClr val="000000"/>
                </a:solidFill>
                <a:latin typeface="Times New Roman" panose="02020603050405020304" pitchFamily="65" charset="-122"/>
                <a:ea typeface="宋体" panose="02010600030101010101" pitchFamily="2" charset="-122"/>
              </a:rPr>
              <a:t>贞</a:t>
            </a:r>
            <a:br/>
            <a:r>
              <a:rPr lang="zh-CN" altLang="en-US" sz="1530" kern="0" dirty="0" smtClean="0">
                <a:solidFill>
                  <a:srgbClr val="000000"/>
                </a:solidFill>
                <a:latin typeface="Times New Roman" panose="02020603050405020304" pitchFamily="65" charset="-122"/>
                <a:ea typeface="宋体" panose="02010600030101010101" pitchFamily="2" charset="-122"/>
              </a:rPr>
              <a:t>曰:“弱儿年甫六岁,情累所不能忘,敢以为托耳。”是夜卒。后主问察曰:“谢贞有何亲属?”</a:t>
            </a:r>
            <a:br/>
            <a:r>
              <a:rPr lang="zh-CN" altLang="en-US" sz="1530" kern="0" dirty="0" smtClean="0">
                <a:solidFill>
                  <a:srgbClr val="000000"/>
                </a:solidFill>
                <a:latin typeface="Times New Roman" panose="02020603050405020304" pitchFamily="65" charset="-122"/>
                <a:ea typeface="宋体" panose="02010600030101010101" pitchFamily="2" charset="-122"/>
              </a:rPr>
              <a:t>察因启曰:“贞有一子年六岁。”即有敕长给衣粮。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(节选自《陈书·列传第二十六》,有删改)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惠连:谢惠连,南朝宋文学家。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1.对下列语句中加点词的解释,不正确的一项是(3分)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A.从舅尚书王筠</a:t>
            </a:r>
            <a:r>
              <a:rPr lang="zh-CN" altLang="en-US" sz="1530" u="sng" kern="0" dirty="0" smtClean="0">
                <a:solidFill>
                  <a:srgbClr val="000000"/>
                </a:solidFill>
                <a:latin typeface="Times New Roman" panose="02020603050405020304" pitchFamily="65" charset="-122"/>
                <a:ea typeface="宋体" panose="02010600030101010101" pitchFamily="2" charset="-122"/>
              </a:rPr>
              <a:t>奇</a:t>
            </a:r>
            <a:r>
              <a:rPr lang="zh-CN" altLang="en-US" sz="1530" kern="0" dirty="0" smtClean="0">
                <a:solidFill>
                  <a:srgbClr val="000000"/>
                </a:solidFill>
                <a:latin typeface="Times New Roman" panose="02020603050405020304" pitchFamily="65" charset="-122"/>
                <a:ea typeface="宋体" panose="02010600030101010101" pitchFamily="2" charset="-122"/>
              </a:rPr>
              <a:t>其有佳致　　　奇:稀奇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a:t>
            </a:r>
            <a:r>
              <a:rPr lang="zh-CN" altLang="en-US" sz="1530" u="sng" kern="0" dirty="0" smtClean="0">
                <a:solidFill>
                  <a:srgbClr val="000000"/>
                </a:solidFill>
                <a:latin typeface="Times New Roman" panose="02020603050405020304" pitchFamily="65" charset="-122"/>
                <a:ea typeface="宋体" panose="02010600030101010101" pitchFamily="2" charset="-122"/>
              </a:rPr>
              <a:t>工</a:t>
            </a:r>
            <a:r>
              <a:rPr lang="zh-CN" altLang="en-US" sz="1530" kern="0" dirty="0" smtClean="0">
                <a:solidFill>
                  <a:srgbClr val="000000"/>
                </a:solidFill>
                <a:latin typeface="Times New Roman" panose="02020603050405020304" pitchFamily="65" charset="-122"/>
                <a:ea typeface="宋体" panose="02010600030101010101" pitchFamily="2" charset="-122"/>
              </a:rPr>
              <a:t>草隶虫篆　　工:擅长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C.唯贞与卓独不</a:t>
            </a:r>
            <a:r>
              <a:rPr lang="zh-CN" altLang="en-US" sz="1530" u="sng" kern="0" dirty="0" smtClean="0">
                <a:solidFill>
                  <a:srgbClr val="000000"/>
                </a:solidFill>
                <a:latin typeface="Times New Roman" panose="02020603050405020304" pitchFamily="65" charset="-122"/>
                <a:ea typeface="宋体" panose="02010600030101010101" pitchFamily="2" charset="-122"/>
              </a:rPr>
              <a:t>坐</a:t>
            </a:r>
            <a:r>
              <a:rPr lang="zh-CN" altLang="en-US" sz="1530" kern="0" dirty="0" smtClean="0">
                <a:solidFill>
                  <a:srgbClr val="000000"/>
                </a:solidFill>
                <a:latin typeface="Times New Roman" panose="02020603050405020304" pitchFamily="65" charset="-122"/>
                <a:ea typeface="宋体" panose="02010600030101010101" pitchFamily="2" charset="-122"/>
              </a:rPr>
              <a:t>　　坐:受株连而获罪</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D.贞累</a:t>
            </a:r>
            <a:r>
              <a:rPr lang="zh-CN" altLang="en-US" sz="1530" u="sng" kern="0" dirty="0" smtClean="0">
                <a:solidFill>
                  <a:srgbClr val="000000"/>
                </a:solidFill>
                <a:latin typeface="Times New Roman" panose="02020603050405020304" pitchFamily="65" charset="-122"/>
                <a:ea typeface="宋体" panose="02010600030101010101" pitchFamily="2" charset="-122"/>
              </a:rPr>
              <a:t>启</a:t>
            </a:r>
            <a:r>
              <a:rPr lang="zh-CN" altLang="en-US" sz="1530" kern="0" dirty="0" smtClean="0">
                <a:solidFill>
                  <a:srgbClr val="000000"/>
                </a:solidFill>
                <a:latin typeface="Times New Roman" panose="02020603050405020304" pitchFamily="65" charset="-122"/>
                <a:ea typeface="宋体" panose="02010600030101010101" pitchFamily="2" charset="-122"/>
              </a:rPr>
              <a:t>固辞　　启:禀告</a:t>
            </a:r>
            <a:endParaRPr lang="zh-CN" altLang="en-US"/>
          </a:p>
        </p:txBody>
      </p:sp>
    </p:spTree>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40000" y="1080000"/>
            <a:ext cx="8127000" cy="5220000"/>
            <a:chOff x="540000" y="1080000"/>
            <a:chExt cx="812700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2.下列各组语句中,加点词的意义和用法相同的一项是(3分)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2360" kern="0" spc="12715"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a:t>
              </a:r>
              <a:r>
                <a:rPr lang="zh-CN" altLang="en-US" sz="2360" kern="0" spc="1414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2360" kern="0" spc="994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a:t>
              </a:r>
              <a:r>
                <a:rPr lang="zh-CN" altLang="en-US" sz="2360" kern="0" spc="14065"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3.下列对文中画波浪线部分的断句,正确的一项是(3分)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A.父蔺居母阮氏忧/不食泣血而卒家人/宾客惧/贞复然/从父洽/族兄暠乃共往/华严寺请长爪禅</a:t>
              </a:r>
              <a:br/>
              <a:r>
                <a:rPr lang="zh-CN" altLang="en-US" sz="1530" kern="0" dirty="0" smtClean="0">
                  <a:solidFill>
                    <a:srgbClr val="000000"/>
                  </a:solidFill>
                  <a:latin typeface="Times New Roman" panose="02020603050405020304" pitchFamily="65" charset="-122"/>
                  <a:ea typeface="宋体" panose="02010600030101010101" pitchFamily="2" charset="-122"/>
                </a:rPr>
                <a:t>师为贞说法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B.父蔺居母阮氏忧/不食泣血而卒/家人宾客惧贞复然/从父洽/族兄暠乃共往华严寺/请长爪禅</a:t>
              </a:r>
              <a:br/>
              <a:r>
                <a:rPr lang="zh-CN" altLang="en-US" sz="1530" kern="0" dirty="0" smtClean="0">
                  <a:solidFill>
                    <a:srgbClr val="000000"/>
                  </a:solidFill>
                  <a:latin typeface="Times New Roman" panose="02020603050405020304" pitchFamily="65" charset="-122"/>
                  <a:ea typeface="宋体" panose="02010600030101010101" pitchFamily="2" charset="-122"/>
                </a:rPr>
                <a:t>师为贞说法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C.父蔺居母阮氏忧/不食泣血而卒家人/宾客惧/贞复然/从父洽/族兄暠乃共往华严寺/请长爪禅</a:t>
              </a:r>
              <a:br/>
              <a:r>
                <a:rPr lang="zh-CN" altLang="en-US" sz="1530" kern="0" dirty="0" smtClean="0">
                  <a:solidFill>
                    <a:srgbClr val="000000"/>
                  </a:solidFill>
                  <a:latin typeface="Times New Roman" panose="02020603050405020304" pitchFamily="65" charset="-122"/>
                  <a:ea typeface="宋体" panose="02010600030101010101" pitchFamily="2" charset="-122"/>
                </a:rPr>
                <a:t>师为贞说法</a:t>
              </a:r>
              <a:endParaRPr lang="zh-CN" altLang="en-US"/>
            </a:p>
          </p:txBody>
        </p:sp>
        <p:graphicFrame>
          <p:nvGraphicFramePr>
            <p:cNvPr id="4" name="对象 3"/>
            <p:cNvGraphicFramePr>
              <a:graphicFrameLocks noChangeAspect="1"/>
            </p:cNvGraphicFramePr>
            <p:nvPr/>
          </p:nvGraphicFramePr>
          <p:xfrm>
            <a:off x="728989" y="1508816"/>
            <a:ext cx="1914525" cy="533400"/>
          </p:xfrm>
          <a:graphic>
            <a:graphicData uri="http://schemas.openxmlformats.org/presentationml/2006/ole">
              <mc:AlternateContent xmlns:mc="http://schemas.openxmlformats.org/markup-compatibility/2006">
                <mc:Choice xmlns:v="urn:schemas-microsoft-com:vml" Requires="v">
                  <p:oleObj spid="_x0000_s7169" name="Equation" r:id="rId1" imgW="50596800" imgH="14020800" progId="Equation.DSMT4">
                    <p:embed/>
                  </p:oleObj>
                </mc:Choice>
                <mc:Fallback>
                  <p:oleObj name="Equation" r:id="rId1" imgW="50596800" imgH="14020800" progId="Equation.DSMT4">
                    <p:embed/>
                    <p:pic>
                      <p:nvPicPr>
                        <p:cNvPr id="0" name="图片 7168"/>
                        <p:cNvPicPr>
                          <a:picLocks noChangeAspect="1"/>
                        </p:cNvPicPr>
                        <p:nvPr/>
                      </p:nvPicPr>
                      <p:blipFill>
                        <a:blip r:embed="rId2"/>
                        <a:stretch>
                          <a:fillRect/>
                        </a:stretch>
                      </p:blipFill>
                      <p:spPr>
                        <a:xfrm>
                          <a:off x="728989" y="1508816"/>
                          <a:ext cx="1914525" cy="533400"/>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718263" y="2076911"/>
            <a:ext cx="2095500" cy="533400"/>
          </p:xfrm>
          <a:graphic>
            <a:graphicData uri="http://schemas.openxmlformats.org/presentationml/2006/ole">
              <mc:AlternateContent xmlns:mc="http://schemas.openxmlformats.org/markup-compatibility/2006">
                <mc:Choice xmlns:v="urn:schemas-microsoft-com:vml" Requires="v">
                  <p:oleObj spid="_x0000_s7171" name="Equation" r:id="rId3" imgW="55473600" imgH="14020800" progId="Equation.DSMT4">
                    <p:embed/>
                  </p:oleObj>
                </mc:Choice>
                <mc:Fallback>
                  <p:oleObj name="Equation" r:id="rId3" imgW="55473600" imgH="14020800" progId="Equation.DSMT4">
                    <p:embed/>
                    <p:pic>
                      <p:nvPicPr>
                        <p:cNvPr id="0" name="图片 7170"/>
                        <p:cNvPicPr>
                          <a:picLocks noChangeAspect="1"/>
                        </p:cNvPicPr>
                        <p:nvPr/>
                      </p:nvPicPr>
                      <p:blipFill>
                        <a:blip r:embed="rId4"/>
                        <a:stretch>
                          <a:fillRect/>
                        </a:stretch>
                      </p:blipFill>
                      <p:spPr>
                        <a:xfrm>
                          <a:off x="718263" y="2076911"/>
                          <a:ext cx="2095500" cy="533400"/>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718263" y="2645006"/>
            <a:ext cx="1562100" cy="533399"/>
          </p:xfrm>
          <a:graphic>
            <a:graphicData uri="http://schemas.openxmlformats.org/presentationml/2006/ole">
              <mc:AlternateContent xmlns:mc="http://schemas.openxmlformats.org/markup-compatibility/2006">
                <mc:Choice xmlns:v="urn:schemas-microsoft-com:vml" Requires="v">
                  <p:oleObj spid="_x0000_s7172" name="Equation" r:id="rId5" imgW="41452800" imgH="14020800" progId="Equation.DSMT4">
                    <p:embed/>
                  </p:oleObj>
                </mc:Choice>
                <mc:Fallback>
                  <p:oleObj name="Equation" r:id="rId5" imgW="41452800" imgH="14020800" progId="Equation.DSMT4">
                    <p:embed/>
                    <p:pic>
                      <p:nvPicPr>
                        <p:cNvPr id="0" name="图片 7171"/>
                        <p:cNvPicPr>
                          <a:picLocks noChangeAspect="1"/>
                        </p:cNvPicPr>
                        <p:nvPr/>
                      </p:nvPicPr>
                      <p:blipFill>
                        <a:blip r:embed="rId6"/>
                        <a:stretch>
                          <a:fillRect/>
                        </a:stretch>
                      </p:blipFill>
                      <p:spPr>
                        <a:xfrm>
                          <a:off x="718263" y="2645006"/>
                          <a:ext cx="1562100" cy="533399"/>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728989" y="3213101"/>
            <a:ext cx="2085975" cy="533399"/>
          </p:xfrm>
          <a:graphic>
            <a:graphicData uri="http://schemas.openxmlformats.org/presentationml/2006/ole">
              <mc:AlternateContent xmlns:mc="http://schemas.openxmlformats.org/markup-compatibility/2006">
                <mc:Choice xmlns:v="urn:schemas-microsoft-com:vml" Requires="v">
                  <p:oleObj spid="_x0000_s7173" name="Equation" r:id="rId7" imgW="55168800" imgH="14020800" progId="Equation.DSMT4">
                    <p:embed/>
                  </p:oleObj>
                </mc:Choice>
                <mc:Fallback>
                  <p:oleObj name="Equation" r:id="rId7" imgW="55168800" imgH="14020800" progId="Equation.DSMT4">
                    <p:embed/>
                    <p:pic>
                      <p:nvPicPr>
                        <p:cNvPr id="0" name="图片 7172"/>
                        <p:cNvPicPr>
                          <a:picLocks noChangeAspect="1"/>
                        </p:cNvPicPr>
                        <p:nvPr/>
                      </p:nvPicPr>
                      <p:blipFill>
                        <a:blip r:embed="rId8"/>
                        <a:stretch>
                          <a:fillRect/>
                        </a:stretch>
                      </p:blipFill>
                      <p:spPr>
                        <a:xfrm>
                          <a:off x="728989" y="3213101"/>
                          <a:ext cx="2085975" cy="533399"/>
                        </a:xfrm>
                        <a:prstGeom prst="rect">
                          <a:avLst/>
                        </a:prstGeom>
                        <a:noFill/>
                        <a:ln w="9525">
                          <a:noFill/>
                        </a:ln>
                      </p:spPr>
                    </p:pic>
                  </p:oleObj>
                </mc:Fallback>
              </mc:AlternateContent>
            </a:graphicData>
          </a:graphic>
        </p:graphicFrame>
      </p:grpSp>
    </p:spTree>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5211"/>
            <a:chOff x="539750" y="1080000"/>
            <a:chExt cx="8127250" cy="5265211"/>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D.父蔺居母阮氏忧/不食泣血而卒/家人宾客惧贞复然/从父洽/族兄暠乃共往/华严寺请长爪禅</a:t>
              </a:r>
              <a:br/>
              <a:r>
                <a:rPr lang="zh-CN" altLang="en-US" sz="1530" kern="0" dirty="0" smtClean="0">
                  <a:solidFill>
                    <a:srgbClr val="000000"/>
                  </a:solidFill>
                  <a:latin typeface="Times New Roman" panose="02020603050405020304" pitchFamily="65" charset="-122"/>
                  <a:ea typeface="宋体" panose="02010600030101010101" pitchFamily="2" charset="-122"/>
                </a:rPr>
                <a:t>师为贞说法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4.下列对原文有关内容的理解和分析,表述不正确的一项是(3分)(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A.谢贞天性聪慧,小时候读过不少典籍,有的读过就能背诵,有的粗通大意;他八岁时写的诗就</a:t>
              </a:r>
              <a:br/>
              <a:r>
                <a:rPr lang="zh-CN" altLang="en-US" sz="1530" kern="0" dirty="0" smtClean="0">
                  <a:solidFill>
                    <a:srgbClr val="000000"/>
                  </a:solidFill>
                  <a:latin typeface="Times New Roman" panose="02020603050405020304" pitchFamily="65" charset="-122"/>
                  <a:ea typeface="宋体" panose="02010600030101010101" pitchFamily="2" charset="-122"/>
                </a:rPr>
                <a:t>深得长辈称赞。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B.谢贞受府长史周确委托,为他撰写辞让都官尚书的表文。陈后主读过之后,怀疑该表文不是</a:t>
              </a:r>
              <a:br/>
              <a:r>
                <a:rPr lang="zh-CN" altLang="en-US" sz="1530" kern="0" dirty="0" smtClean="0">
                  <a:solidFill>
                    <a:srgbClr val="000000"/>
                  </a:solidFill>
                  <a:latin typeface="Times New Roman" panose="02020603050405020304" pitchFamily="65" charset="-122"/>
                  <a:ea typeface="宋体" panose="02010600030101010101" pitchFamily="2" charset="-122"/>
                </a:rPr>
                <a:t>周确亲笔所作。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C.谢贞非常孝顺,小时候祖母因病难以进食,他便也不进食;父亲去世他悲痛欲绝,之后,奉养母</a:t>
              </a:r>
              <a:br/>
              <a:r>
                <a:rPr lang="zh-CN" altLang="en-US" sz="1530" kern="0" dirty="0" smtClean="0">
                  <a:solidFill>
                    <a:srgbClr val="000000"/>
                  </a:solidFill>
                  <a:latin typeface="Times New Roman" panose="02020603050405020304" pitchFamily="65" charset="-122"/>
                  <a:ea typeface="宋体" panose="02010600030101010101" pitchFamily="2" charset="-122"/>
                </a:rPr>
                <a:t>亲未曾间断。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D.母亲去世后,谢贞一心守丧,极度悲痛,骨瘦如柴,令人叹息。他忧病而死后,后主下令长期供</a:t>
              </a:r>
              <a:br/>
              <a:r>
                <a:rPr lang="zh-CN" altLang="en-US" sz="1530" kern="0" dirty="0" smtClean="0">
                  <a:solidFill>
                    <a:srgbClr val="000000"/>
                  </a:solidFill>
                  <a:latin typeface="Times New Roman" panose="02020603050405020304" pitchFamily="65" charset="-122"/>
                  <a:ea typeface="宋体" panose="02010600030101010101" pitchFamily="2" charset="-122"/>
                </a:rPr>
                <a:t>他儿子吃穿。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5.把文言文阅读材料中画横线的句子翻译成现代汉语。(10分)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(1)贞度叔陵将有异志,因与卓自疏于叔陵,每有宴游,辄辞以疾,未尝参预。叔陵雅钦重之,弗之</a:t>
              </a:r>
              <a:br/>
              <a:r>
                <a:rPr lang="zh-CN" altLang="en-US" sz="1530" kern="0" dirty="0" smtClean="0">
                  <a:solidFill>
                    <a:srgbClr val="000000"/>
                  </a:solidFill>
                  <a:latin typeface="Times New Roman" panose="02020603050405020304" pitchFamily="65" charset="-122"/>
                  <a:ea typeface="宋体" panose="02010600030101010101" pitchFamily="2" charset="-122"/>
                </a:rPr>
                <a:t>罪也。(6分)</a:t>
              </a:r>
              <a:endParaRPr lang="zh-CN" altLang="en-US"/>
            </a:p>
          </p:txBody>
        </p:sp>
        <p:sp>
          <p:nvSpPr>
            <p:cNvPr id="3" name="TextBox 2"/>
            <p:cNvSpPr txBox="1"/>
            <p:nvPr/>
          </p:nvSpPr>
          <p:spPr>
            <a:xfrm>
              <a:off x="539750" y="599203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(2)吏部尚书姚察与贞友善,及贞病笃,察往省之,问以后事。(4分)</a:t>
              </a:r>
              <a:endParaRPr lang="zh-CN" altLang="en-US" dirty="0"/>
            </a:p>
          </p:txBody>
        </p:sp>
      </p:grpSp>
    </p:spTree>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本题考查理解常见文言实词在文中的含义的能力。奇:形容词的意动用法,对</a:t>
            </a:r>
            <a:r>
              <a:rPr lang="zh-CN" altLang="en-US" sz="1530" kern="0" dirty="0" smtClean="0">
                <a:solidFill>
                  <a:srgbClr val="000000"/>
                </a:solidFill>
                <a:latin typeface="黑体" panose="02010609060101010101" pitchFamily="49" charset="-122"/>
                <a:ea typeface="宋体" panose="02010600030101010101" pitchFamily="2" charset="-122"/>
              </a:rPr>
              <a:t>…</a:t>
            </a:r>
            <a:br>
              <a:rPr dirty="0"/>
            </a:b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感到惊奇。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本题考查理解常见文言虚词在文中的意义和用法的能力。A.句末语气词,表示判</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断和肯定语气,不译;句末语气词,表示感叹的语气。B.均为连词,如果。C.副词,才;副词,于是,</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就。D.连词,于是,就;动词,依靠,凭借。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本题考查文言断句的能力。解答此题,可先通读所给语句,明确是什么人,做了什</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么事,或者说了什么话;然后分析四个选项的不同点断之处;最后运用排除法得出答案。初读文</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句确定,“父蔺”在为母亲阮氏服丧期间,“不食泣血而卒”,据此排除A、C两项。“华严</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寺”做“共往”的宾语,中间不能断开,据此排除D项。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本题考查理解和分析文章内容的能力。“之后,奉养母亲未曾间断”错误。自</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“太清之乱”至“太建五年”,谢母先出家于宣明寺,后得到谢贞族兄谢暠将近二十年的供</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(1)谢贞猜度叔陵会有叛逆之心,就和阮卓自行疏远叔陵,每当有宴饮游乐,总是称病推</a:t>
            </a:r>
            <a:endParaRPr lang="zh-CN" altLang="en-US" dirty="0"/>
          </a:p>
        </p:txBody>
      </p:sp>
    </p:spTree>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辞,不曾参与。叔陵一向(或:非常)钦敬他,不怪罪他。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(2)吏部尚书姚察和谢贞交好,到谢贞病重的时候,姚察去探望他,问他身后之事。</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本题考查理解并翻译文言语句的能力。(1)异志:叛变或篡逆的意图。辄:副词,总是。</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雅:一向或非常。钦:钦敬,敬重。弗之罪:宾语前置句式,即“弗罪之”,不怪罪他。(2)及:到,等</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到。笃:特指病重。省:问候,探望。问以后事:状语后置句式,即“以后事问”,问他后事。</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[参考译文]</a:t>
            </a:r>
            <a:endParaRPr lang="zh-CN" altLang="en-US" b="1"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谢贞,字元正,陈郡阳夏人,是晋朝太傅谢安的九世孙。父亲谢蔺,是正员外郎,兼任散骑常侍。</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谢贞小时候聪敏,有淳厚的性情。祖母阮氏先前苦于中风眩晕,每次发病便一两天不能吃东</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西。谢贞当时七岁,祖母不吃,他也不吃,亲戚族人无不为此惊奇。母亲王氏,教授谢贞《论</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语》《孝经》,他读完便能背诵。八岁时,曾作五言诗《春日闲居》,从舅尚书王筠惊奇他有特</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别才能,对亲戚说:“此儿将来可成大器,至于‘风定花犹落’一句,可以追步谢惠连了。”十</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三岁时,大致通晓《五经》要旨,尤其擅长《左氏传》,擅长草书、隶书、虫篆书。十四岁时,</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为父亲守丧,在地上号啕大哭,以头叩地,几次气息断绝又恢复过来。当初,父亲谢蔺为母亲阮</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氏守丧,不吃东西,哭泣出血而死,家人宾客怕谢贞也会如此,叔父谢洽、族兄谢暠于是同往华</a:t>
            </a:r>
            <a:endParaRPr lang="zh-CN" altLang="en-US" dirty="0"/>
          </a:p>
        </p:txBody>
      </p:sp>
    </p:spTree>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严寺,请长爪禅师为谢贞说法。禅师对谢贞说:“你这个孝子已经没有兄弟,非常需要自己爱惜</a:t>
            </a:r>
            <a:br/>
            <a:r>
              <a:rPr lang="zh-CN" altLang="en-US" sz="1530" kern="0" dirty="0" smtClean="0">
                <a:solidFill>
                  <a:srgbClr val="000000"/>
                </a:solidFill>
                <a:latin typeface="Times New Roman" panose="02020603050405020304" pitchFamily="65" charset="-122"/>
                <a:ea typeface="宋体" panose="02010600030101010101" pitchFamily="2" charset="-122"/>
              </a:rPr>
              <a:t>自己,如果忧伤过度而危及生命,谁来赡养你母亲呢?”此后谢贞才稍微吃了一些稠粥。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太清之乱,亲属离散逃亡,谢贞在江陵陷没,谢暠逃难到番禺,谢贞母亲在宣明寺出家。等到高</a:t>
            </a:r>
            <a:br/>
            <a:r>
              <a:rPr lang="zh-CN" altLang="en-US" sz="1530" kern="0" dirty="0" smtClean="0">
                <a:solidFill>
                  <a:srgbClr val="000000"/>
                </a:solidFill>
                <a:latin typeface="Times New Roman" panose="02020603050405020304" pitchFamily="65" charset="-122"/>
                <a:ea typeface="宋体" panose="02010600030101010101" pitchFamily="2" charset="-122"/>
              </a:rPr>
              <a:t>祖受禅,谢暠回返乡里,供养谢贞母亲将近二十年。太建五年,谢贞才还朝。等到始兴王叔陵任</a:t>
            </a:r>
            <a:br/>
            <a:r>
              <a:rPr lang="zh-CN" altLang="en-US" sz="1530" kern="0" dirty="0" smtClean="0">
                <a:solidFill>
                  <a:srgbClr val="000000"/>
                </a:solidFill>
                <a:latin typeface="Times New Roman" panose="02020603050405020304" pitchFamily="65" charset="-122"/>
                <a:ea typeface="宋体" panose="02010600030101010101" pitchFamily="2" charset="-122"/>
              </a:rPr>
              <a:t>扬州刺史,推荐祠部侍郎阮卓为记室,征召谢贞为主簿。谢贞猜度叔陵会有叛逆之心,就和阮卓</a:t>
            </a:r>
            <a:br/>
            <a:r>
              <a:rPr lang="zh-CN" altLang="en-US" sz="1530" kern="0" dirty="0" smtClean="0">
                <a:solidFill>
                  <a:srgbClr val="000000"/>
                </a:solidFill>
                <a:latin typeface="Times New Roman" panose="02020603050405020304" pitchFamily="65" charset="-122"/>
                <a:ea typeface="宋体" panose="02010600030101010101" pitchFamily="2" charset="-122"/>
              </a:rPr>
              <a:t>自行疏远叔陵,每当有宴饮游乐,总是称病推辞,不曾参与。叔陵一向(或:非常)钦敬他,不怪罪</a:t>
            </a:r>
            <a:br/>
            <a:r>
              <a:rPr lang="zh-CN" altLang="en-US" sz="1530" kern="0" dirty="0" smtClean="0">
                <a:solidFill>
                  <a:srgbClr val="000000"/>
                </a:solidFill>
                <a:latin typeface="Times New Roman" panose="02020603050405020304" pitchFamily="65" charset="-122"/>
                <a:ea typeface="宋体" panose="02010600030101010101" pitchFamily="2" charset="-122"/>
              </a:rPr>
              <a:t>他。不久高宗驾崩,叔陵叛逆,官府中许多人都被牵连逮捕,唯独谢贞与阮卓没有受株连而获</a:t>
            </a:r>
            <a:br/>
            <a:r>
              <a:rPr lang="zh-CN" altLang="en-US" sz="1530" kern="0" dirty="0" smtClean="0">
                <a:solidFill>
                  <a:srgbClr val="000000"/>
                </a:solidFill>
                <a:latin typeface="Times New Roman" panose="02020603050405020304" pitchFamily="65" charset="-122"/>
                <a:ea typeface="宋体" panose="02010600030101010101" pitchFamily="2" charset="-122"/>
              </a:rPr>
              <a:t>罪。</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后主于是下诏令让谢贞入宫执掌中宫管记,改任南平王友。府长史汝南周确新被任命为都官</a:t>
            </a:r>
            <a:br/>
            <a:r>
              <a:rPr lang="zh-CN" altLang="en-US" sz="1530" kern="0" dirty="0" smtClean="0">
                <a:solidFill>
                  <a:srgbClr val="000000"/>
                </a:solidFill>
                <a:latin typeface="Times New Roman" panose="02020603050405020304" pitchFamily="65" charset="-122"/>
                <a:ea typeface="宋体" panose="02010600030101010101" pitchFamily="2" charset="-122"/>
              </a:rPr>
              <a:t>尚书,请谢贞撰写让表。后主览表后感到惊奇,曾在宴席间问周确:“你的让表是你自己写的</a:t>
            </a:r>
            <a:br/>
            <a:r>
              <a:rPr lang="zh-CN" altLang="en-US" sz="1530" kern="0" dirty="0" smtClean="0">
                <a:solidFill>
                  <a:srgbClr val="000000"/>
                </a:solidFill>
                <a:latin typeface="Times New Roman" panose="02020603050405020304" pitchFamily="65" charset="-122"/>
                <a:ea typeface="宋体" panose="02010600030101010101" pitchFamily="2" charset="-122"/>
              </a:rPr>
              <a:t>吗?”周确回答说:“我的让表是谢贞所作。”后主便命舍人施文庆:“谢贞在王处,没有俸禄,</a:t>
            </a:r>
            <a:br/>
            <a:r>
              <a:rPr lang="zh-CN" altLang="en-US" sz="1530" kern="0" dirty="0" smtClean="0">
                <a:solidFill>
                  <a:srgbClr val="000000"/>
                </a:solidFill>
                <a:latin typeface="Times New Roman" panose="02020603050405020304" pitchFamily="65" charset="-122"/>
                <a:ea typeface="宋体" panose="02010600030101010101" pitchFamily="2" charset="-122"/>
              </a:rPr>
              <a:t>可以赐给他一百石米。”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至德三年,谢贞因为为母亲守丧离职。不久,诏令还府。谢贞多次启奏坚决辞去任命。诏令说:</a:t>
            </a:r>
            <a:br/>
            <a:r>
              <a:rPr lang="zh-CN" altLang="en-US" sz="1530" kern="0" dirty="0" smtClean="0">
                <a:solidFill>
                  <a:srgbClr val="000000"/>
                </a:solidFill>
                <a:latin typeface="Times New Roman" panose="02020603050405020304" pitchFamily="65" charset="-122"/>
                <a:ea typeface="宋体" panose="02010600030101010101" pitchFamily="2" charset="-122"/>
              </a:rPr>
              <a:t>“虽知你哀痛在心,但官府需得人才,可便勉力快速还府。”谢贞哀痛彻骨,身体瘦弱,最终还</a:t>
            </a:r>
            <a:endParaRPr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(1)选项落实。即将选项中涉及的内容,落实到原文中的相关区域。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(2)比较鉴别。即拿选项的内容与原文中相关信息仔细比照,寻找差别,要特别注意人物、时</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间、地点、事件的过程与结果。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(3)对比排除。即根据前两步的分析结果,对比选项,用排除法筛选出答案。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(1)品性严肃正直,行为坚持遵守礼制法度,侍奉过继家的亲族,恭敬谨慎过于常礼。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(2)而谢曜喜爱褒贬人物,谢曜每每发表议论,弘微常说其他的事岔开话头。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解析　本题考查理解并翻译文言句子的能力。(1)注意单音节词要翻译成双音节词,如“严</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正”翻译为“严肃正直”,“恭谨”翻译为“恭敬谨慎”,“过常”翻译为“过于常礼”。(2)</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“臧否”翻译为“褒贬”;“言论”用作动词,翻译为“发表议论”;“乱”翻译为“岔开”。</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[参考译文]</a:t>
            </a:r>
            <a:endParaRPr lang="zh-CN" altLang="en-US" b="1"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谢弘微,陈郡阳夏人。父亲谢思,是武昌太守。堂叔谢峻,是司空谢琰的第二个儿子。谢峻自己</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无子,就以谢弘微为嗣子。谢弘微本名为密,因为触犯了嗣母的名讳,所以就用字来代替名。谢</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弘微孩童时代,风采充溢、端庄谨慎,遇到适当的时机才说话,他嗣父的弟弟谢混有知人之名,</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见到谢弘微,认为他不同于寻常之人,对谢思说:“这个孩子深沉早慧,将成为才行出众的人,有</a:t>
            </a:r>
            <a:endParaRPr lang="zh-CN" altLang="en-US" dirty="0"/>
          </a:p>
        </p:txBody>
      </p:sp>
    </p:spTree>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是不能到官府。当时尚书右丞徐祚、尚书左丞沈客卿都来问候谢贞,见他身体似骨而立,徐祚</a:t>
            </a:r>
            <a:br/>
            <a:r>
              <a:rPr lang="zh-CN" altLang="en-US" sz="1530" kern="0" dirty="0" smtClean="0">
                <a:solidFill>
                  <a:srgbClr val="000000"/>
                </a:solidFill>
                <a:latin typeface="Times New Roman" panose="02020603050405020304" pitchFamily="65" charset="-122"/>
                <a:ea typeface="宋体" panose="02010600030101010101" pitchFamily="2" charset="-122"/>
              </a:rPr>
              <a:t>等人悲伤着叹息。吏部尚书姚察和谢贞交好,到谢贞病重的时候,姚察去探望他,问他身后之</a:t>
            </a:r>
            <a:br/>
            <a:r>
              <a:rPr lang="zh-CN" altLang="en-US" sz="1530" kern="0" dirty="0" smtClean="0">
                <a:solidFill>
                  <a:srgbClr val="000000"/>
                </a:solidFill>
                <a:latin typeface="Times New Roman" panose="02020603050405020304" pitchFamily="65" charset="-122"/>
                <a:ea typeface="宋体" panose="02010600030101010101" pitchFamily="2" charset="-122"/>
              </a:rPr>
              <a:t>事。谢贞说:“小儿年刚六岁,情寄不能忘,敢请为托。”谢贞当夜死去。后主问姚察道:“谢</a:t>
            </a:r>
            <a:br/>
            <a:r>
              <a:rPr lang="zh-CN" altLang="en-US" sz="1530" kern="0" dirty="0" smtClean="0">
                <a:solidFill>
                  <a:srgbClr val="000000"/>
                </a:solidFill>
                <a:latin typeface="Times New Roman" panose="02020603050405020304" pitchFamily="65" charset="-122"/>
                <a:ea typeface="宋体" panose="02010600030101010101" pitchFamily="2" charset="-122"/>
              </a:rPr>
              <a:t>贞有什么亲属?”姚察便禀告说:“谢贞有一个六岁的儿子。”于是诏令长期给予衣服、粮</a:t>
            </a:r>
            <a:br/>
            <a:r>
              <a:rPr lang="zh-CN" altLang="en-US" sz="1530" kern="0" dirty="0" smtClean="0">
                <a:solidFill>
                  <a:srgbClr val="000000"/>
                </a:solidFill>
                <a:latin typeface="Times New Roman" panose="02020603050405020304" pitchFamily="65" charset="-122"/>
                <a:ea typeface="宋体" panose="02010600030101010101" pitchFamily="2" charset="-122"/>
              </a:rPr>
              <a:t>食。</a:t>
            </a:r>
            <a:endParaRPr lang="zh-CN" altLang="en-US"/>
          </a:p>
        </p:txBody>
      </p:sp>
    </p:spTree>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十七、(2017天津,8—13)阅读下面的文言文,回答问题。(23分)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王充者,会稽上虞人也,字仲任。其先尝从军有功,封会稽阳亭。一岁仓卒国绝,因家</a:t>
            </a:r>
            <a:r>
              <a:rPr lang="zh-CN" altLang="en-US" sz="1530" u="sng" kern="0" dirty="0" smtClean="0">
                <a:solidFill>
                  <a:srgbClr val="000000"/>
                </a:solidFill>
                <a:latin typeface="Times New Roman" panose="02020603050405020304" pitchFamily="65" charset="-122"/>
                <a:ea typeface="宋体" panose="02010600030101010101" pitchFamily="2" charset="-122"/>
              </a:rPr>
              <a:t>焉</a:t>
            </a:r>
            <a:r>
              <a:rPr lang="zh-CN" altLang="en-US" sz="1530" kern="0" dirty="0" smtClean="0">
                <a:solidFill>
                  <a:srgbClr val="000000"/>
                </a:solidFill>
                <a:latin typeface="Times New Roman" panose="02020603050405020304" pitchFamily="65" charset="-122"/>
                <a:ea typeface="宋体" panose="02010600030101010101" pitchFamily="2" charset="-122"/>
              </a:rPr>
              <a:t>,以农桑</a:t>
            </a:r>
            <a:br/>
            <a:r>
              <a:rPr lang="zh-CN" altLang="en-US" sz="1530" kern="0" dirty="0" smtClean="0">
                <a:solidFill>
                  <a:srgbClr val="000000"/>
                </a:solidFill>
                <a:latin typeface="Times New Roman" panose="02020603050405020304" pitchFamily="65" charset="-122"/>
                <a:ea typeface="宋体" panose="02010600030101010101" pitchFamily="2" charset="-122"/>
              </a:rPr>
              <a:t>为业。世祖勇任气,卒咸不揆于人。岁</a:t>
            </a:r>
            <a:r>
              <a:rPr lang="zh-CN" altLang="en-US" sz="1530" u="sng" kern="0" dirty="0" smtClean="0">
                <a:solidFill>
                  <a:srgbClr val="000000"/>
                </a:solidFill>
                <a:latin typeface="Times New Roman" panose="02020603050405020304" pitchFamily="65" charset="-122"/>
                <a:ea typeface="宋体" panose="02010600030101010101" pitchFamily="2" charset="-122"/>
              </a:rPr>
              <a:t>凶</a:t>
            </a:r>
            <a:r>
              <a:rPr lang="zh-CN" altLang="en-US" sz="1530" kern="0" dirty="0" smtClean="0">
                <a:solidFill>
                  <a:srgbClr val="000000"/>
                </a:solidFill>
                <a:latin typeface="Times New Roman" panose="02020603050405020304" pitchFamily="65" charset="-122"/>
                <a:ea typeface="宋体" panose="02010600030101010101" pitchFamily="2" charset="-122"/>
              </a:rPr>
              <a:t>,横道伤杀,怨仇众多。</a:t>
            </a:r>
            <a:r>
              <a:rPr lang="zh-CN" altLang="en-US" sz="1530" u="sng" kern="0" dirty="0" smtClean="0">
                <a:solidFill>
                  <a:srgbClr val="000000"/>
                </a:solidFill>
                <a:latin typeface="Times New Roman" panose="02020603050405020304" pitchFamily="65" charset="-122"/>
                <a:ea typeface="宋体" panose="02010600030101010101" pitchFamily="2" charset="-122"/>
              </a:rPr>
              <a:t>会世扰乱,恐为怨仇所擒</a:t>
            </a:r>
            <a:r>
              <a:rPr lang="zh-CN" altLang="en-US" sz="1530" kern="0" dirty="0" smtClean="0">
                <a:solidFill>
                  <a:srgbClr val="000000"/>
                </a:solidFill>
                <a:latin typeface="Times New Roman" panose="02020603050405020304" pitchFamily="65" charset="-122"/>
                <a:ea typeface="宋体" panose="02010600030101010101" pitchFamily="2" charset="-122"/>
              </a:rPr>
              <a:t>,祖父</a:t>
            </a:r>
            <a:br/>
            <a:r>
              <a:rPr lang="zh-CN" altLang="en-US" sz="1530" kern="0" dirty="0" smtClean="0">
                <a:solidFill>
                  <a:srgbClr val="000000"/>
                </a:solidFill>
                <a:latin typeface="Times New Roman" panose="02020603050405020304" pitchFamily="65" charset="-122"/>
                <a:ea typeface="宋体" panose="02010600030101010101" pitchFamily="2" charset="-122"/>
              </a:rPr>
              <a:t>汎举家担载,就安会稽,留钱唐县,以贾贩为事。生子二人,长曰蒙,少曰诵,诵即充父。祖世任气,</a:t>
            </a:r>
            <a:br/>
            <a:r>
              <a:rPr lang="zh-CN" altLang="en-US" sz="1530" kern="0" dirty="0" smtClean="0">
                <a:solidFill>
                  <a:srgbClr val="000000"/>
                </a:solidFill>
                <a:latin typeface="Times New Roman" panose="02020603050405020304" pitchFamily="65" charset="-122"/>
                <a:ea typeface="宋体" panose="02010600030101010101" pitchFamily="2" charset="-122"/>
              </a:rPr>
              <a:t>至蒙、诵滋甚,故蒙、诵在钱唐,勇势凌人。末复与豪家丁伯等结怨,举家徙处上虞。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建武三年,充生。为小儿,与侪伦遨戏,不好狎侮。侪伦好掩雀、捕蝉、戏钱、林熙,充独不</a:t>
            </a:r>
            <a:br/>
            <a:r>
              <a:rPr lang="zh-CN" altLang="en-US" sz="1530" kern="0" dirty="0" smtClean="0">
                <a:solidFill>
                  <a:srgbClr val="000000"/>
                </a:solidFill>
                <a:latin typeface="Times New Roman" panose="02020603050405020304" pitchFamily="65" charset="-122"/>
                <a:ea typeface="宋体" panose="02010600030101010101" pitchFamily="2" charset="-122"/>
              </a:rPr>
              <a:t>肯。诵奇之。六岁教书,恭愿仁顺,礼敬具备,矜庄寂寥,有臣人之志。父未尝笞,母未尝非,闾里</a:t>
            </a:r>
            <a:br/>
            <a:r>
              <a:rPr lang="zh-CN" altLang="en-US" sz="1530" kern="0" dirty="0" smtClean="0">
                <a:solidFill>
                  <a:srgbClr val="000000"/>
                </a:solidFill>
                <a:latin typeface="Times New Roman" panose="02020603050405020304" pitchFamily="65" charset="-122"/>
                <a:ea typeface="宋体" panose="02010600030101010101" pitchFamily="2" charset="-122"/>
              </a:rPr>
              <a:t>未尝</a:t>
            </a:r>
            <a:r>
              <a:rPr lang="zh-CN" altLang="en-US" sz="1530" u="sng" kern="0" dirty="0" smtClean="0">
                <a:solidFill>
                  <a:srgbClr val="000000"/>
                </a:solidFill>
                <a:latin typeface="Times New Roman" panose="02020603050405020304" pitchFamily="65" charset="-122"/>
                <a:ea typeface="宋体" panose="02010600030101010101" pitchFamily="2" charset="-122"/>
              </a:rPr>
              <a:t>让</a:t>
            </a:r>
            <a:r>
              <a:rPr lang="zh-CN" altLang="en-US" sz="1530" kern="0" dirty="0" smtClean="0">
                <a:solidFill>
                  <a:srgbClr val="000000"/>
                </a:solidFill>
                <a:latin typeface="Times New Roman" panose="02020603050405020304" pitchFamily="65" charset="-122"/>
                <a:ea typeface="宋体" panose="02010600030101010101" pitchFamily="2" charset="-122"/>
              </a:rPr>
              <a:t>。八岁出于书馆,书馆小僮百人以上,皆以过失袒谪,或</a:t>
            </a:r>
            <a:r>
              <a:rPr lang="zh-CN" altLang="en-US" sz="1530" u="sng" kern="0" dirty="0" smtClean="0">
                <a:solidFill>
                  <a:srgbClr val="000000"/>
                </a:solidFill>
                <a:latin typeface="Times New Roman" panose="02020603050405020304" pitchFamily="65" charset="-122"/>
                <a:ea typeface="宋体" panose="02010600030101010101" pitchFamily="2" charset="-122"/>
              </a:rPr>
              <a:t>以</a:t>
            </a:r>
            <a:r>
              <a:rPr lang="zh-CN" altLang="en-US" sz="1530" kern="0" dirty="0" smtClean="0">
                <a:solidFill>
                  <a:srgbClr val="000000"/>
                </a:solidFill>
                <a:latin typeface="Times New Roman" panose="02020603050405020304" pitchFamily="65" charset="-122"/>
                <a:ea typeface="宋体" panose="02010600030101010101" pitchFamily="2" charset="-122"/>
              </a:rPr>
              <a:t>书丑得鞭。充书日进,又无过</a:t>
            </a:r>
            <a:br/>
            <a:r>
              <a:rPr lang="zh-CN" altLang="en-US" sz="1530" kern="0" dirty="0" smtClean="0">
                <a:solidFill>
                  <a:srgbClr val="000000"/>
                </a:solidFill>
                <a:latin typeface="Times New Roman" panose="02020603050405020304" pitchFamily="65" charset="-122"/>
                <a:ea typeface="宋体" panose="02010600030101010101" pitchFamily="2" charset="-122"/>
              </a:rPr>
              <a:t>失。手书既成,辞师受《论语》《尚书》,日</a:t>
            </a:r>
            <a:r>
              <a:rPr lang="zh-CN" altLang="en-US" sz="1530" u="sng" kern="0" dirty="0" smtClean="0">
                <a:solidFill>
                  <a:srgbClr val="000000"/>
                </a:solidFill>
                <a:latin typeface="Times New Roman" panose="02020603050405020304" pitchFamily="65" charset="-122"/>
                <a:ea typeface="宋体" panose="02010600030101010101" pitchFamily="2" charset="-122"/>
              </a:rPr>
              <a:t>讽</a:t>
            </a:r>
            <a:r>
              <a:rPr lang="zh-CN" altLang="en-US" sz="1530" kern="0" dirty="0" smtClean="0">
                <a:solidFill>
                  <a:srgbClr val="000000"/>
                </a:solidFill>
                <a:latin typeface="Times New Roman" panose="02020603050405020304" pitchFamily="65" charset="-122"/>
                <a:ea typeface="宋体" panose="02010600030101010101" pitchFamily="2" charset="-122"/>
              </a:rPr>
              <a:t>千字。经明德就,谢师而专门,援笔而众奇。所</a:t>
            </a:r>
            <a:br/>
            <a:r>
              <a:rPr lang="zh-CN" altLang="en-US" sz="1530" kern="0" dirty="0" smtClean="0">
                <a:solidFill>
                  <a:srgbClr val="000000"/>
                </a:solidFill>
                <a:latin typeface="Times New Roman" panose="02020603050405020304" pitchFamily="65" charset="-122"/>
                <a:ea typeface="宋体" panose="02010600030101010101" pitchFamily="2" charset="-122"/>
              </a:rPr>
              <a:t>读文书,亦日博多。</a:t>
            </a:r>
            <a:r>
              <a:rPr lang="zh-CN" altLang="en-US" sz="1530" u="sng" kern="0" dirty="0" smtClean="0">
                <a:solidFill>
                  <a:srgbClr val="000000"/>
                </a:solidFill>
                <a:latin typeface="Times New Roman" panose="02020603050405020304" pitchFamily="65" charset="-122"/>
                <a:ea typeface="宋体" panose="02010600030101010101" pitchFamily="2" charset="-122"/>
              </a:rPr>
              <a:t>才高而不尚苟作口辩而不好谈对非其人终日不言</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其论说始若诡于众,极</a:t>
            </a:r>
            <a:br/>
            <a:r>
              <a:rPr lang="zh-CN" altLang="en-US" sz="1530" u="sng" kern="0" dirty="0" smtClean="0">
                <a:solidFill>
                  <a:srgbClr val="000000"/>
                </a:solidFill>
                <a:latin typeface="Times New Roman" panose="02020603050405020304" pitchFamily="65" charset="-122"/>
                <a:ea typeface="宋体" panose="02010600030101010101" pitchFamily="2" charset="-122"/>
              </a:rPr>
              <a:t>听其终,众乃是之</a:t>
            </a:r>
            <a:r>
              <a:rPr lang="zh-CN" altLang="en-US" sz="1530" kern="0" dirty="0" smtClean="0">
                <a:solidFill>
                  <a:srgbClr val="000000"/>
                </a:solidFill>
                <a:latin typeface="Times New Roman" panose="02020603050405020304" pitchFamily="65" charset="-122"/>
                <a:ea typeface="宋体" panose="02010600030101010101" pitchFamily="2" charset="-122"/>
              </a:rPr>
              <a:t>。以笔著文,亦如此焉;操行事上,亦如此焉。不好徼名于世,不为利害见将。</a:t>
            </a:r>
            <a:br/>
            <a:r>
              <a:rPr lang="zh-CN" altLang="en-US" sz="1530" kern="0" dirty="0" smtClean="0">
                <a:solidFill>
                  <a:srgbClr val="000000"/>
                </a:solidFill>
                <a:latin typeface="Times New Roman" panose="02020603050405020304" pitchFamily="65" charset="-122"/>
                <a:ea typeface="宋体" panose="02010600030101010101" pitchFamily="2" charset="-122"/>
              </a:rPr>
              <a:t>常言人长,希言人短。能释人之大过,亦悲夫人之细非。好自周,不肯自彰,勉</a:t>
            </a:r>
            <a:r>
              <a:rPr lang="zh-CN" altLang="en-US" sz="1530" u="sng" kern="0" dirty="0" smtClean="0">
                <a:solidFill>
                  <a:srgbClr val="000000"/>
                </a:solidFill>
                <a:latin typeface="Times New Roman" panose="02020603050405020304" pitchFamily="65" charset="-122"/>
                <a:ea typeface="宋体" panose="02010600030101010101" pitchFamily="2" charset="-122"/>
              </a:rPr>
              <a:t>以</a:t>
            </a:r>
            <a:r>
              <a:rPr lang="zh-CN" altLang="en-US" sz="1530" kern="0" dirty="0" smtClean="0">
                <a:solidFill>
                  <a:srgbClr val="000000"/>
                </a:solidFill>
                <a:latin typeface="Times New Roman" panose="02020603050405020304" pitchFamily="65" charset="-122"/>
                <a:ea typeface="宋体" panose="02010600030101010101" pitchFamily="2" charset="-122"/>
              </a:rPr>
              <a:t>行操为基,耻以</a:t>
            </a:r>
            <a:br/>
            <a:r>
              <a:rPr lang="zh-CN" altLang="en-US" sz="1530" kern="0" dirty="0" smtClean="0">
                <a:solidFill>
                  <a:srgbClr val="000000"/>
                </a:solidFill>
                <a:latin typeface="Times New Roman" panose="02020603050405020304" pitchFamily="65" charset="-122"/>
                <a:ea typeface="宋体" panose="02010600030101010101" pitchFamily="2" charset="-122"/>
              </a:rPr>
              <a:t>材能为名。众会乎坐,不问不言;赐见君将,不及不对。见污伤,不肯自明;位不进,亦不怀恨。贫</a:t>
            </a:r>
            <a:br/>
            <a:r>
              <a:rPr lang="zh-CN" altLang="en-US" sz="1530" kern="0" dirty="0" smtClean="0">
                <a:solidFill>
                  <a:srgbClr val="000000"/>
                </a:solidFill>
                <a:latin typeface="Times New Roman" panose="02020603050405020304" pitchFamily="65" charset="-122"/>
                <a:ea typeface="宋体" panose="02010600030101010101" pitchFamily="2" charset="-122"/>
              </a:rPr>
              <a:t>无一亩庇身,志佚于王公;贱无斗石之秩,意若食万钟。得官不欣,失位不恨。处逸乐</a:t>
            </a:r>
            <a:r>
              <a:rPr lang="zh-CN" altLang="en-US" sz="1530" u="sng" kern="0" dirty="0" smtClean="0">
                <a:solidFill>
                  <a:srgbClr val="000000"/>
                </a:solidFill>
                <a:latin typeface="Times New Roman" panose="02020603050405020304" pitchFamily="65" charset="-122"/>
                <a:ea typeface="宋体" panose="02010600030101010101" pitchFamily="2" charset="-122"/>
              </a:rPr>
              <a:t>而</a:t>
            </a:r>
            <a:r>
              <a:rPr lang="zh-CN" altLang="en-US" sz="1530" kern="0" dirty="0" smtClean="0">
                <a:solidFill>
                  <a:srgbClr val="000000"/>
                </a:solidFill>
                <a:latin typeface="Times New Roman" panose="02020603050405020304" pitchFamily="65" charset="-122"/>
                <a:ea typeface="宋体" panose="02010600030101010101" pitchFamily="2" charset="-122"/>
              </a:rPr>
              <a:t>欲不放,</a:t>
            </a:r>
            <a:endParaRPr lang="zh-CN" altLang="en-US"/>
          </a:p>
        </p:txBody>
      </p:sp>
    </p:spTree>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40000" y="1080000"/>
            <a:ext cx="8127000" cy="4714582"/>
            <a:chOff x="540000" y="1080000"/>
            <a:chExt cx="8127000" cy="4714582"/>
          </a:xfrm>
        </p:grpSpPr>
        <p:sp>
          <p:nvSpPr>
            <p:cNvPr id="2" name="TextBox 2"/>
            <p:cNvSpPr txBox="1"/>
            <p:nvPr/>
          </p:nvSpPr>
          <p:spPr>
            <a:xfrm>
              <a:off x="540000" y="1080000"/>
              <a:ext cx="8127000" cy="464652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居贫苦而志不倦。</a:t>
              </a:r>
              <a:r>
                <a:rPr lang="zh-CN" altLang="en-US" sz="1530" u="sng" kern="0" dirty="0" smtClean="0">
                  <a:solidFill>
                    <a:srgbClr val="000000"/>
                  </a:solidFill>
                  <a:latin typeface="Times New Roman" panose="02020603050405020304" pitchFamily="65" charset="-122"/>
                  <a:ea typeface="宋体" panose="02010600030101010101" pitchFamily="2" charset="-122"/>
                </a:rPr>
                <a:t>淫读古文,甘闻异言</a:t>
              </a:r>
              <a:r>
                <a:rPr lang="zh-CN" altLang="en-US" sz="1530" kern="0" dirty="0" smtClean="0">
                  <a:solidFill>
                    <a:srgbClr val="000000"/>
                  </a:solidFill>
                  <a:latin typeface="Times New Roman" panose="02020603050405020304" pitchFamily="65" charset="-122"/>
                  <a:ea typeface="宋体" panose="02010600030101010101" pitchFamily="2" charset="-122"/>
                </a:rPr>
                <a:t>。世书俗说,多所不安,幽处独居,考论实虚。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充为人清重,游必择友,不好</a:t>
              </a:r>
              <a:r>
                <a:rPr lang="zh-CN" altLang="en-US" sz="1530" u="sng" kern="0" dirty="0" smtClean="0">
                  <a:solidFill>
                    <a:srgbClr val="000000"/>
                  </a:solidFill>
                  <a:latin typeface="Times New Roman" panose="02020603050405020304" pitchFamily="65" charset="-122"/>
                  <a:ea typeface="宋体" panose="02010600030101010101" pitchFamily="2" charset="-122"/>
                </a:rPr>
                <a:t>苟</a:t>
              </a:r>
              <a:r>
                <a:rPr lang="zh-CN" altLang="en-US" sz="1530" kern="0" dirty="0" smtClean="0">
                  <a:solidFill>
                    <a:srgbClr val="000000"/>
                  </a:solidFill>
                  <a:latin typeface="Times New Roman" panose="02020603050405020304" pitchFamily="65" charset="-122"/>
                  <a:ea typeface="宋体" panose="02010600030101010101" pitchFamily="2" charset="-122"/>
                </a:rPr>
                <a:t>交。所友位虽微卑,年虽幼稚,行苟离俗,必与之友。好杰友雅徒,</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不泛结俗材。俗材因</a:t>
              </a:r>
              <a:r>
                <a:rPr lang="zh-CN" altLang="en-US" sz="1530" u="sng" kern="0" dirty="0" smtClean="0">
                  <a:solidFill>
                    <a:srgbClr val="000000"/>
                  </a:solidFill>
                  <a:latin typeface="Times New Roman" panose="02020603050405020304" pitchFamily="65" charset="-122"/>
                  <a:ea typeface="宋体" panose="02010600030101010101" pitchFamily="2" charset="-122"/>
                </a:rPr>
                <a:t>其</a:t>
              </a:r>
              <a:r>
                <a:rPr lang="zh-CN" altLang="en-US" sz="1530" kern="0" dirty="0" smtClean="0">
                  <a:solidFill>
                    <a:srgbClr val="000000"/>
                  </a:solidFill>
                  <a:latin typeface="Times New Roman" panose="02020603050405020304" pitchFamily="65" charset="-122"/>
                  <a:ea typeface="宋体" panose="02010600030101010101" pitchFamily="2" charset="-122"/>
                </a:rPr>
                <a:t>微过,蜚条陷之,然终不自明,亦不非怨其人。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(王充《论衡·自纪篇》,有删节)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1.对下列各句中加点词的解释,</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A.岁</a:t>
              </a:r>
              <a:r>
                <a:rPr lang="zh-CN" altLang="en-US" sz="1530" u="sng" kern="0" dirty="0" smtClean="0">
                  <a:solidFill>
                    <a:srgbClr val="000000"/>
                  </a:solidFill>
                  <a:latin typeface="Times New Roman" panose="02020603050405020304" pitchFamily="65" charset="-122"/>
                  <a:ea typeface="宋体" panose="02010600030101010101" pitchFamily="2" charset="-122"/>
                </a:rPr>
                <a:t>凶</a:t>
              </a:r>
              <a:r>
                <a:rPr lang="zh-CN" altLang="en-US" sz="1530" kern="0" dirty="0" smtClean="0">
                  <a:solidFill>
                    <a:srgbClr val="000000"/>
                  </a:solidFill>
                  <a:latin typeface="Times New Roman" panose="02020603050405020304" pitchFamily="65" charset="-122"/>
                  <a:ea typeface="宋体" panose="02010600030101010101" pitchFamily="2" charset="-122"/>
                </a:rPr>
                <a:t>,横道伤杀　　　　　　　　　凶:凶险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B.闾里未尝</a:t>
              </a:r>
              <a:r>
                <a:rPr lang="zh-CN" altLang="en-US" sz="1530" u="sng" kern="0" dirty="0" smtClean="0">
                  <a:solidFill>
                    <a:srgbClr val="000000"/>
                  </a:solidFill>
                  <a:latin typeface="Times New Roman" panose="02020603050405020304" pitchFamily="65" charset="-122"/>
                  <a:ea typeface="宋体" panose="02010600030101010101" pitchFamily="2" charset="-122"/>
                </a:rPr>
                <a:t>让</a:t>
              </a:r>
              <a:r>
                <a:rPr lang="zh-CN" altLang="en-US" sz="1530" kern="0" dirty="0" smtClean="0">
                  <a:solidFill>
                    <a:srgbClr val="000000"/>
                  </a:solidFill>
                  <a:latin typeface="Times New Roman" panose="02020603050405020304" pitchFamily="65" charset="-122"/>
                  <a:ea typeface="宋体" panose="02010600030101010101" pitchFamily="2" charset="-122"/>
                </a:rPr>
                <a:t>　　让:责备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C.辞师受《论语》《尚书》,日</a:t>
              </a:r>
              <a:r>
                <a:rPr lang="zh-CN" altLang="en-US" sz="1530" u="sng" kern="0" dirty="0" smtClean="0">
                  <a:solidFill>
                    <a:srgbClr val="000000"/>
                  </a:solidFill>
                  <a:latin typeface="Times New Roman" panose="02020603050405020304" pitchFamily="65" charset="-122"/>
                  <a:ea typeface="宋体" panose="02010600030101010101" pitchFamily="2" charset="-122"/>
                </a:rPr>
                <a:t>讽</a:t>
              </a:r>
              <a:r>
                <a:rPr lang="zh-CN" altLang="en-US" sz="1530" kern="0" dirty="0" smtClean="0">
                  <a:solidFill>
                    <a:srgbClr val="000000"/>
                  </a:solidFill>
                  <a:latin typeface="Times New Roman" panose="02020603050405020304" pitchFamily="65" charset="-122"/>
                  <a:ea typeface="宋体" panose="02010600030101010101" pitchFamily="2" charset="-122"/>
                </a:rPr>
                <a:t>千字　　讽:背诵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D.游必择友,不好</a:t>
              </a:r>
              <a:r>
                <a:rPr lang="zh-CN" altLang="en-US" sz="1530" u="sng" kern="0" dirty="0" smtClean="0">
                  <a:solidFill>
                    <a:srgbClr val="000000"/>
                  </a:solidFill>
                  <a:latin typeface="Times New Roman" panose="02020603050405020304" pitchFamily="65" charset="-122"/>
                  <a:ea typeface="宋体" panose="02010600030101010101" pitchFamily="2" charset="-122"/>
                </a:rPr>
                <a:t>苟</a:t>
              </a:r>
              <a:r>
                <a:rPr lang="zh-CN" altLang="en-US" sz="1530" kern="0" dirty="0" smtClean="0">
                  <a:solidFill>
                    <a:srgbClr val="000000"/>
                  </a:solidFill>
                  <a:latin typeface="Times New Roman" panose="02020603050405020304" pitchFamily="65" charset="-122"/>
                  <a:ea typeface="宋体" panose="02010600030101010101" pitchFamily="2" charset="-122"/>
                </a:rPr>
                <a:t>交　　苟:草率,随便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2.下列各句中加点词的意义和用法,相同的一组是(3分)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2360" kern="0" spc="1309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B.</a:t>
              </a:r>
              <a:r>
                <a:rPr lang="zh-CN" altLang="en-US" sz="2360" kern="0" spc="6865"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2360" kern="0" spc="964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D.</a:t>
              </a:r>
              <a:r>
                <a:rPr lang="zh-CN" altLang="en-US" sz="2360" kern="0" spc="6865"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graphicFrame>
          <p:nvGraphicFramePr>
            <p:cNvPr id="4" name="对象 3"/>
            <p:cNvGraphicFramePr>
              <a:graphicFrameLocks noChangeAspect="1"/>
            </p:cNvGraphicFramePr>
            <p:nvPr/>
          </p:nvGraphicFramePr>
          <p:xfrm>
            <a:off x="728989" y="4693088"/>
            <a:ext cx="1962150" cy="533399"/>
          </p:xfrm>
          <a:graphic>
            <a:graphicData uri="http://schemas.openxmlformats.org/presentationml/2006/ole">
              <mc:AlternateContent xmlns:mc="http://schemas.openxmlformats.org/markup-compatibility/2006">
                <mc:Choice xmlns:v="urn:schemas-microsoft-com:vml" Requires="v">
                  <p:oleObj spid="_x0000_s8193" name="Equation" r:id="rId1" imgW="51816000" imgH="14020800" progId="Equation.DSMT4">
                    <p:embed/>
                  </p:oleObj>
                </mc:Choice>
                <mc:Fallback>
                  <p:oleObj name="Equation" r:id="rId1" imgW="51816000" imgH="14020800" progId="Equation.DSMT4">
                    <p:embed/>
                    <p:pic>
                      <p:nvPicPr>
                        <p:cNvPr id="0" name="图片 8192"/>
                        <p:cNvPicPr>
                          <a:picLocks noChangeAspect="1"/>
                        </p:cNvPicPr>
                        <p:nvPr/>
                      </p:nvPicPr>
                      <p:blipFill>
                        <a:blip r:embed="rId2"/>
                        <a:stretch>
                          <a:fillRect/>
                        </a:stretch>
                      </p:blipFill>
                      <p:spPr>
                        <a:xfrm>
                          <a:off x="728989" y="4693088"/>
                          <a:ext cx="1962150" cy="533399"/>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3258202" y="4693088"/>
            <a:ext cx="1171575" cy="533399"/>
          </p:xfrm>
          <a:graphic>
            <a:graphicData uri="http://schemas.openxmlformats.org/presentationml/2006/ole">
              <mc:AlternateContent xmlns:mc="http://schemas.openxmlformats.org/markup-compatibility/2006">
                <mc:Choice xmlns:v="urn:schemas-microsoft-com:vml" Requires="v">
                  <p:oleObj spid="_x0000_s8195" name="Equation" r:id="rId3" imgW="31089600" imgH="14020800" progId="Equation.DSMT4">
                    <p:embed/>
                  </p:oleObj>
                </mc:Choice>
                <mc:Fallback>
                  <p:oleObj name="Equation" r:id="rId3" imgW="31089600" imgH="14020800" progId="Equation.DSMT4">
                    <p:embed/>
                    <p:pic>
                      <p:nvPicPr>
                        <p:cNvPr id="0" name="图片 8194"/>
                        <p:cNvPicPr>
                          <a:picLocks noChangeAspect="1"/>
                        </p:cNvPicPr>
                        <p:nvPr/>
                      </p:nvPicPr>
                      <p:blipFill>
                        <a:blip r:embed="rId4"/>
                        <a:stretch>
                          <a:fillRect/>
                        </a:stretch>
                      </p:blipFill>
                      <p:spPr>
                        <a:xfrm>
                          <a:off x="3258202" y="4693088"/>
                          <a:ext cx="1171575" cy="533399"/>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718263" y="5261183"/>
            <a:ext cx="1524000" cy="533399"/>
          </p:xfrm>
          <a:graphic>
            <a:graphicData uri="http://schemas.openxmlformats.org/presentationml/2006/ole">
              <mc:AlternateContent xmlns:mc="http://schemas.openxmlformats.org/markup-compatibility/2006">
                <mc:Choice xmlns:v="urn:schemas-microsoft-com:vml" Requires="v">
                  <p:oleObj spid="_x0000_s8196" name="Equation" r:id="rId5" imgW="40233600" imgH="14020800" progId="Equation.DSMT4">
                    <p:embed/>
                  </p:oleObj>
                </mc:Choice>
                <mc:Fallback>
                  <p:oleObj name="Equation" r:id="rId5" imgW="40233600" imgH="14020800" progId="Equation.DSMT4">
                    <p:embed/>
                    <p:pic>
                      <p:nvPicPr>
                        <p:cNvPr id="0" name="图片 8195"/>
                        <p:cNvPicPr>
                          <a:picLocks noChangeAspect="1"/>
                        </p:cNvPicPr>
                        <p:nvPr/>
                      </p:nvPicPr>
                      <p:blipFill>
                        <a:blip r:embed="rId6"/>
                        <a:stretch>
                          <a:fillRect/>
                        </a:stretch>
                      </p:blipFill>
                      <p:spPr>
                        <a:xfrm>
                          <a:off x="718263" y="5261183"/>
                          <a:ext cx="1524000" cy="533399"/>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2820052" y="5261183"/>
            <a:ext cx="1171575" cy="533399"/>
          </p:xfrm>
          <a:graphic>
            <a:graphicData uri="http://schemas.openxmlformats.org/presentationml/2006/ole">
              <mc:AlternateContent xmlns:mc="http://schemas.openxmlformats.org/markup-compatibility/2006">
                <mc:Choice xmlns:v="urn:schemas-microsoft-com:vml" Requires="v">
                  <p:oleObj spid="_x0000_s8197" name="Equation" r:id="rId7" imgW="31089600" imgH="14020800" progId="Equation.DSMT4">
                    <p:embed/>
                  </p:oleObj>
                </mc:Choice>
                <mc:Fallback>
                  <p:oleObj name="Equation" r:id="rId7" imgW="31089600" imgH="14020800" progId="Equation.DSMT4">
                    <p:embed/>
                    <p:pic>
                      <p:nvPicPr>
                        <p:cNvPr id="0" name="图片 8196"/>
                        <p:cNvPicPr>
                          <a:picLocks noChangeAspect="1"/>
                        </p:cNvPicPr>
                        <p:nvPr/>
                      </p:nvPicPr>
                      <p:blipFill>
                        <a:blip r:embed="rId8"/>
                        <a:stretch>
                          <a:fillRect/>
                        </a:stretch>
                      </p:blipFill>
                      <p:spPr>
                        <a:xfrm>
                          <a:off x="2820052" y="5261183"/>
                          <a:ext cx="1171575" cy="533399"/>
                        </a:xfrm>
                        <a:prstGeom prst="rect">
                          <a:avLst/>
                        </a:prstGeom>
                        <a:noFill/>
                        <a:ln w="9525">
                          <a:noFill/>
                        </a:ln>
                      </p:spPr>
                    </p:pic>
                  </p:oleObj>
                </mc:Fallback>
              </mc:AlternateContent>
            </a:graphicData>
          </a:graphic>
        </p:graphicFrame>
      </p:grpSp>
    </p:spTree>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3.下列句子分编为四组,其中全都表现王充美好品德的一组是(3分)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与侪伦遨戏,不好狎侮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②礼敬具备,矜庄寂寥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③以笔著文,亦如此焉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④贱无斗石之秩,意若食万钟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⑤幽处独居,考论实虚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⑥行苟离俗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A.①②④　　B.①②⑥　　C.③④⑤　　D.③⑤⑥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4.文中画波浪线的句子,断句最合理的一项是(3分)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A.才高而不尚/苟作口辩而不好/谈对非其人/终日不言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B.才高而不尚/苟作口辩而不好谈/对非其人/终日不言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C.才高而不尚苟作/口辩而不好谈对/非其人/终日不言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D.才高而不尚苟作/口辩而不好/谈对非其人/终日不言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5.下列对原文的理解与分析,</a:t>
            </a:r>
            <a:r>
              <a:rPr lang="zh-CN" altLang="en-US" sz="1530" u="sng" kern="0" dirty="0" smtClean="0">
                <a:solidFill>
                  <a:srgbClr val="000000"/>
                </a:solidFill>
                <a:latin typeface="Times New Roman" panose="02020603050405020304" pitchFamily="65" charset="-122"/>
                <a:ea typeface="宋体" panose="02010600030101010101" pitchFamily="2" charset="-122"/>
              </a:rPr>
              <a:t>不恰当</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A.王充极少说别人的短处,而愿意说别人的长处。他为人清高自重,被人诬陷,也不加辩白。</a:t>
            </a:r>
            <a:endParaRPr lang="zh-CN" altLang="en-US" dirty="0"/>
          </a:p>
        </p:txBody>
      </p:sp>
    </p:spTree>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B.王充幼年时恭顺仁厚,未曾受父母责备鞭打。他追求好名声,喜欢结交杰出高雅的朋友。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C.王充做官不计较俸禄的多少和官位的高低,国君和将领召见时他考虑不周到就不对答。</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D.文章从生活、读书、做官等多方面来写王充的为人处世,多采用对偶句式,既使人物形象鲜</a:t>
            </a:r>
            <a:br/>
            <a:r>
              <a:rPr lang="zh-CN" altLang="en-US" sz="1530" kern="0" dirty="0" smtClean="0">
                <a:solidFill>
                  <a:srgbClr val="000000"/>
                </a:solidFill>
                <a:latin typeface="Times New Roman" panose="02020603050405020304" pitchFamily="65" charset="-122"/>
                <a:ea typeface="宋体" panose="02010600030101010101" pitchFamily="2" charset="-122"/>
              </a:rPr>
              <a:t>明,又言简意赅,富有节奏感。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6.把文言文阅读材料中画横线的句子翻译成现代汉语。(8分)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(1)会世扰乱,恐为怨仇所擒。(3分)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(2)其论说始若诡于众,极听其终,众乃是之。(3分)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(3)淫读古文,甘闻异言。(2分)</a:t>
            </a:r>
            <a:endParaRPr lang="zh-CN" altLang="en-US"/>
          </a:p>
        </p:txBody>
      </p:sp>
    </p:spTree>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本题考查对文言实词的理解能力。凶:闹灾荒。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本题考查对文言虚词的理解能力。A.兼词,在那里;形容词词尾,</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的样子。B.</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介词,因为;介词,把。C.都是连词,表转折。D.代词,他的;疑问副词,难道。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本题考查对文中信息的筛选能力。③句说王充文章观点新奇,与众不同。⑤句写</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王充的生活方式和治学态度、风格。⑥句写的是他人。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本题考查文言断句能力。根据语句对称特点,可确定C项正确。原文标点为:“才</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高而不尚苟作,口辩而不好谈对,非其人,终日不言。”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本题考查对文言文内容的理解分析能力。“他追求好名声”错,原文说他“不好</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徼名于世”。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(1)正好赶上社会动乱,(他的祖父)担心被仇人抓住。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(2)他的论说初听似乎与大家的看法相违背,但听到最后,大家就会认为他的观点是对的。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(3)沉迷于阅读古文,乐于听闻不同的言论。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解析　本题考查翻译文言文句子的能力。(1)会:恰好,适逢。为</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所:被动句。(2)诡:违背、</a:t>
            </a:r>
            <a:endParaRPr lang="zh-CN" altLang="en-US" dirty="0"/>
          </a:p>
        </p:txBody>
      </p:sp>
    </p:spTree>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违反。是:意动用法,认为</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正确。(3)淫:沉溺。甘:乐于。</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[参考译文]</a:t>
            </a:r>
            <a:endParaRPr lang="zh-CN" altLang="en-US" b="1"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王充,会稽郡上虞县人,字仲任。祖上曾从军立有军功,被分封在会稽郡阳亭。才一年因变乱而</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失去了爵位和封地,于是就在那里落了户,以种地养蚕为业。曾祖父王勇好意气用事,结果跟很</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多人都合不来。灾荒年头,拦路杀伤过路人,因此仇人众多。正好赶上社会动乱,他的祖父担心</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被仇人抓住,于是祖父王汎领着全家肩挑车载家当,准备到会稽郡去安家,但中途在钱唐县留了</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下来,以经商为业。祖父有两个儿子,长子叫王蒙,次子叫王诵,王诵就是王充的父亲。王家祖</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祖辈辈好讲义气,到了王蒙、王诵就更厉害了,所以王蒙、王诵在钱唐县又仗着自己的勇力欺</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凌别人。后来,又与土豪丁伯等人结下了怨仇,只好全家又搬到上虞县居住。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建武三年,王充出生。王充小时候,跟同辈的伙伴一起玩,不喜欢随便打闹。小伙伴们都喜欢捉</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鸟、捕蝉、猜钱、爬树,只有王充不愿玩这些。王诵对此感到惊奇。王充六岁时,家里就教他</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认字写字,王充恭厚、友爱、孝顺,很懂礼貌,庄重寡言,有成年人的气派。父亲没有打过他,母</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亲没有责备过他,乡邻没有指责过他。八岁进书馆学习,书馆里的小孩子有一百多人,都因为有</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过失而脱去衣服受责打,或者因为字写得难看而被鞭打。只有王充的书法日见进步,又没有什</a:t>
            </a:r>
            <a:endParaRPr lang="zh-CN" altLang="en-US" dirty="0"/>
          </a:p>
        </p:txBody>
      </p:sp>
    </p:spTree>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么过失。学完了识字书写课程,就离开了教写字的老师,去学习《论语》和《尚书》,每天能背</a:t>
            </a:r>
            <a:br/>
            <a:r>
              <a:rPr lang="zh-CN" altLang="en-US" sz="1530" kern="0" dirty="0" smtClean="0">
                <a:solidFill>
                  <a:srgbClr val="000000"/>
                </a:solidFill>
                <a:latin typeface="Times New Roman" panose="02020603050405020304" pitchFamily="65" charset="-122"/>
                <a:ea typeface="宋体" panose="02010600030101010101" pitchFamily="2" charset="-122"/>
              </a:rPr>
              <a:t>诵一千字。读通了经书,品德也修养好了,就又辞别经师而去自己专门研究,(王充)一写出文章,</a:t>
            </a:r>
            <a:br/>
            <a:r>
              <a:rPr lang="zh-CN" altLang="en-US" sz="1530" kern="0" dirty="0" smtClean="0">
                <a:solidFill>
                  <a:srgbClr val="000000"/>
                </a:solidFill>
                <a:latin typeface="Times New Roman" panose="02020603050405020304" pitchFamily="65" charset="-122"/>
                <a:ea typeface="宋体" panose="02010600030101010101" pitchFamily="2" charset="-122"/>
              </a:rPr>
              <a:t>就得到许多人的好评。所读的书也一天比一天多。王充才能虽高但不喜欢随便写作,口才很</a:t>
            </a:r>
            <a:br/>
            <a:r>
              <a:rPr lang="zh-CN" altLang="en-US" sz="1530" kern="0" dirty="0" smtClean="0">
                <a:solidFill>
                  <a:srgbClr val="000000"/>
                </a:solidFill>
                <a:latin typeface="Times New Roman" panose="02020603050405020304" pitchFamily="65" charset="-122"/>
                <a:ea typeface="宋体" panose="02010600030101010101" pitchFamily="2" charset="-122"/>
              </a:rPr>
              <a:t>好可是不好与人谈论对答。不是志同道合的人,他可以整天不说话。他的论说初听似乎与大</a:t>
            </a:r>
            <a:br/>
            <a:r>
              <a:rPr lang="zh-CN" altLang="en-US" sz="1530" kern="0" dirty="0" smtClean="0">
                <a:solidFill>
                  <a:srgbClr val="000000"/>
                </a:solidFill>
                <a:latin typeface="Times New Roman" panose="02020603050405020304" pitchFamily="65" charset="-122"/>
                <a:ea typeface="宋体" panose="02010600030101010101" pitchFamily="2" charset="-122"/>
              </a:rPr>
              <a:t>家的看法相违背,但听到最后,大家就会认为他的观点是对的。王充写文章也是如此,行事为人</a:t>
            </a:r>
            <a:br/>
            <a:r>
              <a:rPr lang="zh-CN" altLang="en-US" sz="1530" kern="0" dirty="0" smtClean="0">
                <a:solidFill>
                  <a:srgbClr val="000000"/>
                </a:solidFill>
                <a:latin typeface="Times New Roman" panose="02020603050405020304" pitchFamily="65" charset="-122"/>
                <a:ea typeface="宋体" panose="02010600030101010101" pitchFamily="2" charset="-122"/>
              </a:rPr>
              <a:t>和侍奉尊长也是如此。王充不图在社会上出名,不为个人的利害去求见长官。经常说别人的</a:t>
            </a:r>
            <a:br/>
            <a:r>
              <a:rPr lang="zh-CN" altLang="en-US" sz="1530" kern="0" dirty="0" smtClean="0">
                <a:solidFill>
                  <a:srgbClr val="000000"/>
                </a:solidFill>
                <a:latin typeface="Times New Roman" panose="02020603050405020304" pitchFamily="65" charset="-122"/>
                <a:ea typeface="宋体" panose="02010600030101010101" pitchFamily="2" charset="-122"/>
              </a:rPr>
              <a:t>长处,很少说别人的缺点。能够原谅别人的大错,也惋惜别人细小的过失。喜欢隐蔽自己的才</a:t>
            </a:r>
            <a:br/>
            <a:r>
              <a:rPr lang="zh-CN" altLang="en-US" sz="1530" kern="0" dirty="0" smtClean="0">
                <a:solidFill>
                  <a:srgbClr val="000000"/>
                </a:solidFill>
                <a:latin typeface="Times New Roman" panose="02020603050405020304" pitchFamily="65" charset="-122"/>
                <a:ea typeface="宋体" panose="02010600030101010101" pitchFamily="2" charset="-122"/>
              </a:rPr>
              <a:t>能,不好自我炫耀。尽力把修养操行作为做人的根本,而羞于靠才能来沽名钓誉。众人聚会坐</a:t>
            </a:r>
            <a:br/>
            <a:r>
              <a:rPr lang="zh-CN" altLang="en-US" sz="1530" kern="0" dirty="0" smtClean="0">
                <a:solidFill>
                  <a:srgbClr val="000000"/>
                </a:solidFill>
                <a:latin typeface="Times New Roman" panose="02020603050405020304" pitchFamily="65" charset="-122"/>
                <a:ea typeface="宋体" panose="02010600030101010101" pitchFamily="2" charset="-122"/>
              </a:rPr>
              <a:t>在一起,不问到自己便不说话,被长官接见时,考虑不周到就不对答。受到污蔑中伤也不愿自我</a:t>
            </a:r>
            <a:br/>
            <a:r>
              <a:rPr lang="zh-CN" altLang="en-US" sz="1530" kern="0" dirty="0" smtClean="0">
                <a:solidFill>
                  <a:srgbClr val="000000"/>
                </a:solidFill>
                <a:latin typeface="Times New Roman" panose="02020603050405020304" pitchFamily="65" charset="-122"/>
                <a:ea typeface="宋体" panose="02010600030101010101" pitchFamily="2" charset="-122"/>
              </a:rPr>
              <a:t>辩解,官位不升迁也不怀恨。穷得连蔽身的简陋住宅都没有,但心情比王公大人还要舒畅;卑贱</a:t>
            </a:r>
            <a:br/>
            <a:r>
              <a:rPr lang="zh-CN" altLang="en-US" sz="1530" kern="0" dirty="0" smtClean="0">
                <a:solidFill>
                  <a:srgbClr val="000000"/>
                </a:solidFill>
                <a:latin typeface="Times New Roman" panose="02020603050405020304" pitchFamily="65" charset="-122"/>
                <a:ea typeface="宋体" panose="02010600030101010101" pitchFamily="2" charset="-122"/>
              </a:rPr>
              <a:t>得连斗石的俸禄都没有,而心情却与吃万钟俸禄的人差不多。做了官不格外高兴,丢了官也不</a:t>
            </a:r>
            <a:br/>
            <a:r>
              <a:rPr lang="zh-CN" altLang="en-US" sz="1530" kern="0" dirty="0" smtClean="0">
                <a:solidFill>
                  <a:srgbClr val="000000"/>
                </a:solidFill>
                <a:latin typeface="Times New Roman" panose="02020603050405020304" pitchFamily="65" charset="-122"/>
                <a:ea typeface="宋体" panose="02010600030101010101" pitchFamily="2" charset="-122"/>
              </a:rPr>
              <a:t>特别悔恨。处在逸乐之中时不放纵自己的欲望,处在贫苦的时候也不降低自己的气节。沉迷</a:t>
            </a:r>
            <a:br/>
            <a:r>
              <a:rPr lang="zh-CN" altLang="en-US" sz="1530" kern="0" dirty="0" smtClean="0">
                <a:solidFill>
                  <a:srgbClr val="000000"/>
                </a:solidFill>
                <a:latin typeface="Times New Roman" panose="02020603050405020304" pitchFamily="65" charset="-122"/>
                <a:ea typeface="宋体" panose="02010600030101010101" pitchFamily="2" charset="-122"/>
              </a:rPr>
              <a:t>于阅读古文,乐于听闻不同的言论。当时流行的书籍和世俗传说,有许多不妥当的地方,于是就</a:t>
            </a:r>
            <a:br/>
            <a:r>
              <a:rPr lang="zh-CN" altLang="en-US" sz="1530" kern="0" dirty="0" smtClean="0">
                <a:solidFill>
                  <a:srgbClr val="000000"/>
                </a:solidFill>
                <a:latin typeface="Times New Roman" panose="02020603050405020304" pitchFamily="65" charset="-122"/>
                <a:ea typeface="宋体" panose="02010600030101010101" pitchFamily="2" charset="-122"/>
              </a:rPr>
              <a:t>深居简出,考查论证它们的虚实真伪。</a:t>
            </a:r>
            <a:endParaRPr lang="zh-CN" altLang="en-US"/>
          </a:p>
        </p:txBody>
      </p:sp>
    </p:spTree>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王充为人清高稳重,结交朋友很注意选择,从不随便与人结交。结识的人地位虽卑微,年纪虽</a:t>
            </a:r>
            <a:br/>
            <a:r>
              <a:rPr lang="zh-CN" altLang="en-US" sz="1530" kern="0" dirty="0" smtClean="0">
                <a:solidFill>
                  <a:srgbClr val="000000"/>
                </a:solidFill>
                <a:latin typeface="Times New Roman" panose="02020603050405020304" pitchFamily="65" charset="-122"/>
                <a:ea typeface="宋体" panose="02010600030101010101" pitchFamily="2" charset="-122"/>
              </a:rPr>
              <a:t>轻,但只要他的品行不同于世俗,就一定和他交朋友。王充好结交一些有才能有道德的人,不喜</a:t>
            </a:r>
            <a:br/>
            <a:r>
              <a:rPr lang="zh-CN" altLang="en-US" sz="1530" kern="0" dirty="0" smtClean="0">
                <a:solidFill>
                  <a:srgbClr val="000000"/>
                </a:solidFill>
                <a:latin typeface="Times New Roman" panose="02020603050405020304" pitchFamily="65" charset="-122"/>
                <a:ea typeface="宋体" panose="02010600030101010101" pitchFamily="2" charset="-122"/>
              </a:rPr>
              <a:t>欢滥交一些庸俗之辈。因此,有些庸俗之辈,就抓住王充一些微小的过失,匿名攻击陷害他,但</a:t>
            </a:r>
            <a:br/>
            <a:r>
              <a:rPr lang="zh-CN" altLang="en-US" sz="1530" kern="0" dirty="0" smtClean="0">
                <a:solidFill>
                  <a:srgbClr val="000000"/>
                </a:solidFill>
                <a:latin typeface="Times New Roman" panose="02020603050405020304" pitchFamily="65" charset="-122"/>
                <a:ea typeface="宋体" panose="02010600030101010101" pitchFamily="2" charset="-122"/>
              </a:rPr>
              <a:t>王充始终不去辩白,也并不因此而怨恨那些人。</a:t>
            </a:r>
            <a:endParaRPr lang="zh-CN" altLang="en-US"/>
          </a:p>
        </p:txBody>
      </p:sp>
    </p:spTree>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十八、(2016山东,9—13)阅读下面的文言文,回答问题。(22分)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景公问晏子曰:“吾欲服圣王之服,居圣王之室,如此,则诸侯</a:t>
            </a:r>
            <a:r>
              <a:rPr lang="zh-CN" altLang="en-US" sz="1530" u="sng" kern="0" dirty="0" smtClean="0">
                <a:solidFill>
                  <a:srgbClr val="000000"/>
                </a:solidFill>
                <a:latin typeface="Times New Roman" panose="02020603050405020304" pitchFamily="65" charset="-122"/>
                <a:ea typeface="宋体" panose="02010600030101010101" pitchFamily="2" charset="-122"/>
              </a:rPr>
              <a:t>其</a:t>
            </a:r>
            <a:r>
              <a:rPr lang="zh-CN" altLang="en-US" sz="1530" kern="0" dirty="0" smtClean="0">
                <a:solidFill>
                  <a:srgbClr val="000000"/>
                </a:solidFill>
                <a:latin typeface="Times New Roman" panose="02020603050405020304" pitchFamily="65" charset="-122"/>
                <a:ea typeface="宋体" panose="02010600030101010101" pitchFamily="2" charset="-122"/>
              </a:rPr>
              <a:t>至乎?”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晏子对曰:“法其节俭则可;法其服,居其室,无益也。三王</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不同服而王,非以服致诸侯也。诚于</a:t>
            </a:r>
            <a:br/>
            <a:r>
              <a:rPr lang="zh-CN" altLang="en-US" sz="1530" kern="0" dirty="0" smtClean="0">
                <a:solidFill>
                  <a:srgbClr val="000000"/>
                </a:solidFill>
                <a:latin typeface="Times New Roman" panose="02020603050405020304" pitchFamily="65" charset="-122"/>
                <a:ea typeface="宋体" panose="02010600030101010101" pitchFamily="2" charset="-122"/>
              </a:rPr>
              <a:t>爱民,果于行善,天下怀其德而归其义,若其衣服节俭而众</a:t>
            </a:r>
            <a:r>
              <a:rPr lang="zh-CN" altLang="en-US" sz="1530" u="sng" kern="0" dirty="0" smtClean="0">
                <a:solidFill>
                  <a:srgbClr val="000000"/>
                </a:solidFill>
                <a:latin typeface="Times New Roman" panose="02020603050405020304" pitchFamily="65" charset="-122"/>
                <a:ea typeface="宋体" panose="02010600030101010101" pitchFamily="2" charset="-122"/>
              </a:rPr>
              <a:t>说</a:t>
            </a:r>
            <a:r>
              <a:rPr lang="zh-CN" altLang="en-US" sz="1530" kern="0" dirty="0" smtClean="0">
                <a:solidFill>
                  <a:srgbClr val="000000"/>
                </a:solidFill>
                <a:latin typeface="Times New Roman" panose="02020603050405020304" pitchFamily="65" charset="-122"/>
                <a:ea typeface="宋体" panose="02010600030101010101" pitchFamily="2" charset="-122"/>
              </a:rPr>
              <a:t>也。</a:t>
            </a:r>
            <a:r>
              <a:rPr lang="zh-CN" altLang="en-US" sz="1530" u="sng" kern="0" dirty="0" smtClean="0">
                <a:solidFill>
                  <a:srgbClr val="000000"/>
                </a:solidFill>
                <a:latin typeface="Times New Roman" panose="02020603050405020304" pitchFamily="65" charset="-122"/>
                <a:ea typeface="宋体" panose="02010600030101010101" pitchFamily="2" charset="-122"/>
              </a:rPr>
              <a:t>夫冠足以修敬不务其饰衣足以</a:t>
            </a:r>
            <a:br/>
            <a:r>
              <a:rPr lang="zh-CN" altLang="en-US" sz="1530" u="sng" kern="0" dirty="0" smtClean="0">
                <a:solidFill>
                  <a:srgbClr val="000000"/>
                </a:solidFill>
                <a:latin typeface="Times New Roman" panose="02020603050405020304" pitchFamily="65" charset="-122"/>
                <a:ea typeface="宋体" panose="02010600030101010101" pitchFamily="2" charset="-122"/>
              </a:rPr>
              <a:t>掩形御寒不务其美身服不杂彩首服不镂刻。</a:t>
            </a:r>
            <a:r>
              <a:rPr lang="zh-CN" altLang="en-US" sz="1530" kern="0" dirty="0" smtClean="0">
                <a:solidFill>
                  <a:srgbClr val="000000"/>
                </a:solidFill>
                <a:latin typeface="Times New Roman" panose="02020603050405020304" pitchFamily="65" charset="-122"/>
                <a:ea typeface="宋体" panose="02010600030101010101" pitchFamily="2" charset="-122"/>
              </a:rPr>
              <a:t>古者常有处橧巢</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窟穴而不恶,予而不取,天下不</a:t>
            </a:r>
            <a:br/>
            <a:r>
              <a:rPr lang="zh-CN" altLang="en-US" sz="1530" kern="0" dirty="0" smtClean="0">
                <a:solidFill>
                  <a:srgbClr val="000000"/>
                </a:solidFill>
                <a:latin typeface="Times New Roman" panose="02020603050405020304" pitchFamily="65" charset="-122"/>
                <a:ea typeface="宋体" panose="02010600030101010101" pitchFamily="2" charset="-122"/>
              </a:rPr>
              <a:t>朝其室,而共归其仁。及三代作服,为益敬也。服之轻重便</a:t>
            </a:r>
            <a:r>
              <a:rPr lang="zh-CN" altLang="en-US" sz="1530" u="sng" kern="0" dirty="0" smtClean="0">
                <a:solidFill>
                  <a:srgbClr val="000000"/>
                </a:solidFill>
                <a:latin typeface="Times New Roman" panose="02020603050405020304" pitchFamily="65" charset="-122"/>
                <a:ea typeface="宋体" panose="02010600030101010101" pitchFamily="2" charset="-122"/>
              </a:rPr>
              <a:t>于</a:t>
            </a:r>
            <a:r>
              <a:rPr lang="zh-CN" altLang="en-US" sz="1530" kern="0" dirty="0" smtClean="0">
                <a:solidFill>
                  <a:srgbClr val="000000"/>
                </a:solidFill>
                <a:latin typeface="Times New Roman" panose="02020603050405020304" pitchFamily="65" charset="-122"/>
                <a:ea typeface="宋体" panose="02010600030101010101" pitchFamily="2" charset="-122"/>
              </a:rPr>
              <a:t>身,用财之费顺于民。</a:t>
            </a:r>
            <a:r>
              <a:rPr lang="zh-CN" altLang="en-US" sz="1530" u="sng" kern="0" dirty="0" smtClean="0">
                <a:solidFill>
                  <a:srgbClr val="000000"/>
                </a:solidFill>
                <a:latin typeface="Times New Roman" panose="02020603050405020304" pitchFamily="65" charset="-122"/>
                <a:ea typeface="宋体" panose="02010600030101010101" pitchFamily="2" charset="-122"/>
              </a:rPr>
              <a:t>其不为橧巢</a:t>
            </a:r>
            <a:br/>
            <a:r>
              <a:rPr lang="zh-CN" altLang="en-US" sz="1530" u="sng" kern="0" dirty="0" smtClean="0">
                <a:solidFill>
                  <a:srgbClr val="000000"/>
                </a:solidFill>
                <a:latin typeface="Times New Roman" panose="02020603050405020304" pitchFamily="65" charset="-122"/>
                <a:ea typeface="宋体" panose="02010600030101010101" pitchFamily="2" charset="-122"/>
              </a:rPr>
              <a:t>者,以避风也;其不为窟穴者,以避湿也。</a:t>
            </a:r>
            <a:r>
              <a:rPr lang="zh-CN" altLang="en-US" sz="1530" kern="0" dirty="0" smtClean="0">
                <a:solidFill>
                  <a:srgbClr val="000000"/>
                </a:solidFill>
                <a:latin typeface="Times New Roman" panose="02020603050405020304" pitchFamily="65" charset="-122"/>
                <a:ea typeface="宋体" panose="02010600030101010101" pitchFamily="2" charset="-122"/>
              </a:rPr>
              <a:t>是故明堂之制,下之湿润,不能及也;上之寒暑,不能入</a:t>
            </a:r>
            <a:br/>
            <a:r>
              <a:rPr lang="zh-CN" altLang="en-US" sz="1530" kern="0" dirty="0" smtClean="0">
                <a:solidFill>
                  <a:srgbClr val="000000"/>
                </a:solidFill>
                <a:latin typeface="Times New Roman" panose="02020603050405020304" pitchFamily="65" charset="-122"/>
                <a:ea typeface="宋体" panose="02010600030101010101" pitchFamily="2" charset="-122"/>
              </a:rPr>
              <a:t>也。土事不</a:t>
            </a:r>
            <a:r>
              <a:rPr lang="zh-CN" altLang="en-US" sz="1530" u="sng" kern="0" dirty="0" smtClean="0">
                <a:solidFill>
                  <a:srgbClr val="000000"/>
                </a:solidFill>
                <a:latin typeface="Times New Roman" panose="02020603050405020304" pitchFamily="65" charset="-122"/>
                <a:ea typeface="宋体" panose="02010600030101010101" pitchFamily="2" charset="-122"/>
              </a:rPr>
              <a:t>文</a:t>
            </a:r>
            <a:r>
              <a:rPr lang="zh-CN" altLang="en-US" sz="1530" kern="0" dirty="0" smtClean="0">
                <a:solidFill>
                  <a:srgbClr val="000000"/>
                </a:solidFill>
                <a:latin typeface="Times New Roman" panose="02020603050405020304" pitchFamily="65" charset="-122"/>
                <a:ea typeface="宋体" panose="02010600030101010101" pitchFamily="2" charset="-122"/>
              </a:rPr>
              <a:t>,木事不镂,示民知节也。及其衰也,衣服之侈过足以敬,宫室之美过避润湿,用力</a:t>
            </a:r>
            <a:br/>
            <a:r>
              <a:rPr lang="zh-CN" altLang="en-US" sz="1530" kern="0" dirty="0" smtClean="0">
                <a:solidFill>
                  <a:srgbClr val="000000"/>
                </a:solidFill>
                <a:latin typeface="Times New Roman" panose="02020603050405020304" pitchFamily="65" charset="-122"/>
                <a:ea typeface="宋体" panose="02010600030101010101" pitchFamily="2" charset="-122"/>
              </a:rPr>
              <a:t>甚多,用财甚费,与民为仇。今君欲法圣王之服,不法其制,若法其节俭也,则虽未成治,庶其有益</a:t>
            </a:r>
            <a:br/>
            <a:r>
              <a:rPr lang="zh-CN" altLang="en-US" sz="1530" kern="0" dirty="0" smtClean="0">
                <a:solidFill>
                  <a:srgbClr val="000000"/>
                </a:solidFill>
                <a:latin typeface="Times New Roman" panose="02020603050405020304" pitchFamily="65" charset="-122"/>
                <a:ea typeface="宋体" panose="02010600030101010101" pitchFamily="2" charset="-122"/>
              </a:rPr>
              <a:t>也。今君穷台榭之高,极污池之深而不止,务于刻镂之巧、文章之观而不厌,则亦与民而仇矣。</a:t>
            </a:r>
            <a:br/>
            <a:r>
              <a:rPr lang="zh-CN" altLang="en-US" sz="1530" kern="0" dirty="0" smtClean="0">
                <a:solidFill>
                  <a:srgbClr val="000000"/>
                </a:solidFill>
                <a:latin typeface="Times New Roman" panose="02020603050405020304" pitchFamily="65" charset="-122"/>
                <a:ea typeface="宋体" panose="02010600030101010101" pitchFamily="2" charset="-122"/>
              </a:rPr>
              <a:t>若臣之虑,恐国之危,而公不平也。</a:t>
            </a:r>
            <a:r>
              <a:rPr lang="zh-CN" altLang="en-US" sz="1530" u="sng" kern="0" dirty="0" smtClean="0">
                <a:solidFill>
                  <a:srgbClr val="000000"/>
                </a:solidFill>
                <a:latin typeface="Times New Roman" panose="02020603050405020304" pitchFamily="65" charset="-122"/>
                <a:ea typeface="宋体" panose="02010600030101010101" pitchFamily="2" charset="-122"/>
              </a:rPr>
              <a:t>公乃愿致诸侯,不亦难乎?公之言过矣。</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景公禄晏子以平阴与藁邑。晏子辞曰:“吾君好治宫室,民之力敝矣;又好盘游玩好,以饬女子,</a:t>
            </a:r>
            <a:br/>
            <a:r>
              <a:rPr lang="zh-CN" altLang="en-US" sz="1530" kern="0" dirty="0" smtClean="0">
                <a:solidFill>
                  <a:srgbClr val="000000"/>
                </a:solidFill>
                <a:latin typeface="Times New Roman" panose="02020603050405020304" pitchFamily="65" charset="-122"/>
                <a:ea typeface="宋体" panose="02010600030101010101" pitchFamily="2" charset="-122"/>
              </a:rPr>
              <a:t>民之财竭矣;又好兴师,民之死近矣。敝其力,竭其财,近其死,下之</a:t>
            </a:r>
            <a:r>
              <a:rPr lang="zh-CN" altLang="en-US" sz="1530" u="sng" kern="0" dirty="0" smtClean="0">
                <a:solidFill>
                  <a:srgbClr val="000000"/>
                </a:solidFill>
                <a:latin typeface="Times New Roman" panose="02020603050405020304" pitchFamily="65" charset="-122"/>
                <a:ea typeface="宋体" panose="02010600030101010101" pitchFamily="2" charset="-122"/>
              </a:rPr>
              <a:t>疾</a:t>
            </a:r>
            <a:r>
              <a:rPr lang="zh-CN" altLang="en-US" sz="1530" kern="0" dirty="0" smtClean="0">
                <a:solidFill>
                  <a:srgbClr val="000000"/>
                </a:solidFill>
                <a:latin typeface="Times New Roman" panose="02020603050405020304" pitchFamily="65" charset="-122"/>
                <a:ea typeface="宋体" panose="02010600030101010101" pitchFamily="2" charset="-122"/>
              </a:rPr>
              <a:t>其上甚矣!此婴之所以不敢</a:t>
            </a:r>
            <a:br/>
            <a:r>
              <a:rPr lang="zh-CN" altLang="en-US" sz="1530" kern="0" dirty="0" smtClean="0">
                <a:solidFill>
                  <a:srgbClr val="000000"/>
                </a:solidFill>
                <a:latin typeface="Times New Roman" panose="02020603050405020304" pitchFamily="65" charset="-122"/>
                <a:ea typeface="宋体" panose="02010600030101010101" pitchFamily="2" charset="-122"/>
              </a:rPr>
              <a:t>受也。”</a:t>
            </a:r>
            <a:endParaRPr lang="zh-CN"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这样的儿子就足够了。”谢弘微自己家里一向贫穷俭约,但嗣父产业很丰盈,他只接受了嗣父</a:t>
            </a:r>
            <a:br/>
            <a:r>
              <a:rPr lang="zh-CN" altLang="en-US" sz="1530" kern="0" dirty="0" smtClean="0">
                <a:solidFill>
                  <a:srgbClr val="000000"/>
                </a:solidFill>
                <a:latin typeface="Times New Roman" panose="02020603050405020304" pitchFamily="65" charset="-122"/>
                <a:ea typeface="宋体" panose="02010600030101010101" pitchFamily="2" charset="-122"/>
              </a:rPr>
              <a:t>的数千卷书,遗产俸禄,一概不加过问。谢混风格高尚峻洁,很少同人交往,只和同族兄弟的儿</a:t>
            </a:r>
            <a:br/>
            <a:r>
              <a:rPr lang="zh-CN" altLang="en-US" sz="1530" kern="0" dirty="0" smtClean="0">
                <a:solidFill>
                  <a:srgbClr val="000000"/>
                </a:solidFill>
                <a:latin typeface="Times New Roman" panose="02020603050405020304" pitchFamily="65" charset="-122"/>
                <a:ea typeface="宋体" panose="02010600030101010101" pitchFamily="2" charset="-122"/>
              </a:rPr>
              <a:t>子谢灵运、谢瞻、谢曜、谢弘微等人因为赏析文义而聚会。曾经一起宴饮,住在乌衣巷,所以</a:t>
            </a:r>
            <a:br/>
            <a:r>
              <a:rPr lang="zh-CN" altLang="en-US" sz="1530" kern="0" dirty="0" smtClean="0">
                <a:solidFill>
                  <a:srgbClr val="000000"/>
                </a:solidFill>
                <a:latin typeface="Times New Roman" panose="02020603050405020304" pitchFamily="65" charset="-122"/>
                <a:ea typeface="宋体" panose="02010600030101010101" pitchFamily="2" charset="-122"/>
              </a:rPr>
              <a:t>称之为乌衣之游。谢瞻等人富有才华,能言善辩,谢弘微常常用简要的话使他们信服,谢混特别</a:t>
            </a:r>
            <a:br/>
            <a:r>
              <a:rPr lang="zh-CN" altLang="en-US" sz="1530" kern="0" dirty="0" smtClean="0">
                <a:solidFill>
                  <a:srgbClr val="000000"/>
                </a:solidFill>
                <a:latin typeface="Times New Roman" panose="02020603050405020304" pitchFamily="65" charset="-122"/>
                <a:ea typeface="宋体" panose="02010600030101010101" pitchFamily="2" charset="-122"/>
              </a:rPr>
              <a:t>敬重和珍视他,称他为微子。义熙八年,谢混因为是刘毅的同党而被处死,谢混的妻子晋陵公主</a:t>
            </a:r>
            <a:br/>
            <a:r>
              <a:rPr lang="zh-CN" altLang="en-US" sz="1530" kern="0" dirty="0" smtClean="0">
                <a:solidFill>
                  <a:srgbClr val="000000"/>
                </a:solidFill>
                <a:latin typeface="Times New Roman" panose="02020603050405020304" pitchFamily="65" charset="-122"/>
                <a:ea typeface="宋体" panose="02010600030101010101" pitchFamily="2" charset="-122"/>
              </a:rPr>
              <a:t>把谢混的家事委托给谢弘微。谢弘微经营产业,办事如同处理公务,一枚钱一尺帛的出入,都有</a:t>
            </a:r>
            <a:br/>
            <a:r>
              <a:rPr lang="zh-CN" altLang="en-US" sz="1530" kern="0" dirty="0" smtClean="0">
                <a:solidFill>
                  <a:srgbClr val="000000"/>
                </a:solidFill>
                <a:latin typeface="Times New Roman" panose="02020603050405020304" pitchFamily="65" charset="-122"/>
                <a:ea typeface="宋体" panose="02010600030101010101" pitchFamily="2" charset="-122"/>
              </a:rPr>
              <a:t>文簿记录。高祖做了皇帝,晋陵公主降封为东乡君。从谢混死到此时已经九年了,而房舍整齐,</a:t>
            </a:r>
            <a:br/>
            <a:r>
              <a:rPr lang="zh-CN" altLang="en-US" sz="1530" kern="0" dirty="0" smtClean="0">
                <a:solidFill>
                  <a:srgbClr val="000000"/>
                </a:solidFill>
                <a:latin typeface="Times New Roman" panose="02020603050405020304" pitchFamily="65" charset="-122"/>
                <a:ea typeface="宋体" panose="02010600030101010101" pitchFamily="2" charset="-122"/>
              </a:rPr>
              <a:t>仓库充盈,仆人听从使唤,各有所业,和平常没有什么不同,田地的开垦种植,比旧时有所增加。</a:t>
            </a:r>
            <a:br/>
            <a:r>
              <a:rPr lang="zh-CN" altLang="en-US" sz="1530" kern="0" dirty="0" smtClean="0">
                <a:solidFill>
                  <a:srgbClr val="000000"/>
                </a:solidFill>
                <a:latin typeface="Times New Roman" panose="02020603050405020304" pitchFamily="65" charset="-122"/>
                <a:ea typeface="宋体" panose="02010600030101010101" pitchFamily="2" charset="-122"/>
              </a:rPr>
              <a:t>本族外姓的亲戚,出家的和世俗的朋友故旧,进门见到这么齐整的家况,没有谁不感慨叹息,甚</a:t>
            </a:r>
            <a:br/>
            <a:r>
              <a:rPr lang="zh-CN" altLang="en-US" sz="1530" kern="0" dirty="0" smtClean="0">
                <a:solidFill>
                  <a:srgbClr val="000000"/>
                </a:solidFill>
                <a:latin typeface="Times New Roman" panose="02020603050405020304" pitchFamily="65" charset="-122"/>
                <a:ea typeface="宋体" panose="02010600030101010101" pitchFamily="2" charset="-122"/>
              </a:rPr>
              <a:t>至有人为之流泪,深为谢弘微的义行所感动。(谢弘微)品性严肃正直,行为坚持遵守礼制法度,</a:t>
            </a:r>
            <a:br/>
            <a:r>
              <a:rPr lang="zh-CN" altLang="en-US" sz="1530" kern="0" dirty="0" smtClean="0">
                <a:solidFill>
                  <a:srgbClr val="000000"/>
                </a:solidFill>
                <a:latin typeface="Times New Roman" panose="02020603050405020304" pitchFamily="65" charset="-122"/>
                <a:ea typeface="宋体" panose="02010600030101010101" pitchFamily="2" charset="-122"/>
              </a:rPr>
              <a:t>侍奉过继家的亲族,恭敬谨慎过于常礼。太祖镇守江陵,以谢弘微为文学。谢弘微因为母亲去</a:t>
            </a:r>
            <a:br/>
            <a:r>
              <a:rPr lang="zh-CN" altLang="en-US" sz="1530" kern="0" dirty="0" smtClean="0">
                <a:solidFill>
                  <a:srgbClr val="000000"/>
                </a:solidFill>
                <a:latin typeface="Times New Roman" panose="02020603050405020304" pitchFamily="65" charset="-122"/>
                <a:ea typeface="宋体" panose="02010600030101010101" pitchFamily="2" charset="-122"/>
              </a:rPr>
              <a:t>世而离职。守丧以孝顺著称,服丧期满超过一年后,谢弘微仍然吃素食。谢弘微的哥哥谢曜历</a:t>
            </a:r>
            <a:br/>
            <a:r>
              <a:rPr lang="zh-CN" altLang="en-US" sz="1530" kern="0" dirty="0" smtClean="0">
                <a:solidFill>
                  <a:srgbClr val="000000"/>
                </a:solidFill>
                <a:latin typeface="Times New Roman" panose="02020603050405020304" pitchFamily="65" charset="-122"/>
                <a:ea typeface="宋体" panose="02010600030101010101" pitchFamily="2" charset="-122"/>
              </a:rPr>
              <a:t>任御史中丞,元嘉四年去世。谢弘微为哥哥长期吃素食,哀痛超过礼法,丧服虽然脱去,仍不吃</a:t>
            </a:r>
            <a:br/>
            <a:r>
              <a:rPr lang="zh-CN" altLang="en-US" sz="1530" kern="0" dirty="0" smtClean="0">
                <a:solidFill>
                  <a:srgbClr val="000000"/>
                </a:solidFill>
                <a:latin typeface="Times New Roman" panose="02020603050405020304" pitchFamily="65" charset="-122"/>
                <a:ea typeface="宋体" panose="02010600030101010101" pitchFamily="2" charset="-122"/>
              </a:rPr>
              <a:t>鱼和肉。谢弘微少年丧父,侍奉兄长如同父亲,兄弟之间极其友爱和睦,当时没有人能比得上。</a:t>
            </a:r>
            <a:endParaRPr lang="zh-CN" altLang="en-US"/>
          </a:p>
        </p:txBody>
      </p:sp>
    </p:spTree>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公曰:</a:t>
            </a:r>
            <a:r>
              <a:rPr lang="zh-CN" altLang="en-US" sz="1530" u="sng" kern="0" dirty="0" smtClean="0">
                <a:solidFill>
                  <a:srgbClr val="000000"/>
                </a:solidFill>
                <a:latin typeface="Times New Roman" panose="02020603050405020304" pitchFamily="65" charset="-122"/>
                <a:ea typeface="宋体" panose="02010600030101010101" pitchFamily="2" charset="-122"/>
              </a:rPr>
              <a:t>“是则可矣。虽然,君子独不欲富与贵乎?”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晏子曰:“婴闻为人臣者,先君后身,安国而度家,</a:t>
            </a:r>
            <a:r>
              <a:rPr lang="zh-CN" altLang="en-US" sz="1530" u="sng" kern="0" dirty="0" smtClean="0">
                <a:solidFill>
                  <a:srgbClr val="000000"/>
                </a:solidFill>
                <a:latin typeface="Times New Roman" panose="02020603050405020304" pitchFamily="65" charset="-122"/>
                <a:ea typeface="宋体" panose="02010600030101010101" pitchFamily="2" charset="-122"/>
              </a:rPr>
              <a:t>宗</a:t>
            </a:r>
            <a:r>
              <a:rPr lang="zh-CN" altLang="en-US" sz="1530" kern="0" dirty="0" smtClean="0">
                <a:solidFill>
                  <a:srgbClr val="000000"/>
                </a:solidFill>
                <a:latin typeface="Times New Roman" panose="02020603050405020304" pitchFamily="65" charset="-122"/>
                <a:ea typeface="宋体" panose="02010600030101010101" pitchFamily="2" charset="-122"/>
              </a:rPr>
              <a:t>君而处身,曷为独不欲富与贵也!”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公曰:“然则曷</a:t>
            </a:r>
            <a:r>
              <a:rPr lang="zh-CN" altLang="en-US" sz="1530" u="sng" kern="0" dirty="0" smtClean="0">
                <a:solidFill>
                  <a:srgbClr val="000000"/>
                </a:solidFill>
                <a:latin typeface="Times New Roman" panose="02020603050405020304" pitchFamily="65" charset="-122"/>
                <a:ea typeface="宋体" panose="02010600030101010101" pitchFamily="2" charset="-122"/>
              </a:rPr>
              <a:t>以</a:t>
            </a:r>
            <a:r>
              <a:rPr lang="zh-CN" altLang="en-US" sz="1530" kern="0" dirty="0" smtClean="0">
                <a:solidFill>
                  <a:srgbClr val="000000"/>
                </a:solidFill>
                <a:latin typeface="Times New Roman" panose="02020603050405020304" pitchFamily="65" charset="-122"/>
                <a:ea typeface="宋体" panose="02010600030101010101" pitchFamily="2" charset="-122"/>
              </a:rPr>
              <a:t>禄夫子?”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晏子对曰:“君商渔盐,关市讥</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u="sng" kern="0" dirty="0" smtClean="0">
                <a:solidFill>
                  <a:srgbClr val="000000"/>
                </a:solidFill>
                <a:latin typeface="Times New Roman" panose="02020603050405020304" pitchFamily="65" charset="-122"/>
                <a:ea typeface="宋体" panose="02010600030101010101" pitchFamily="2" charset="-122"/>
              </a:rPr>
              <a:t>而</a:t>
            </a:r>
            <a:r>
              <a:rPr lang="zh-CN" altLang="en-US" sz="1530" kern="0" dirty="0" smtClean="0">
                <a:solidFill>
                  <a:srgbClr val="000000"/>
                </a:solidFill>
                <a:latin typeface="Times New Roman" panose="02020603050405020304" pitchFamily="65" charset="-122"/>
                <a:ea typeface="宋体" panose="02010600030101010101" pitchFamily="2" charset="-122"/>
              </a:rPr>
              <a:t>不征;耕者十取一焉;弛刑罚,若死者刑,若刑者罚,若罚者免。</a:t>
            </a:r>
            <a:br/>
            <a:r>
              <a:rPr lang="zh-CN" altLang="en-US" sz="1530" kern="0" dirty="0" smtClean="0">
                <a:solidFill>
                  <a:srgbClr val="000000"/>
                </a:solidFill>
                <a:latin typeface="Times New Roman" panose="02020603050405020304" pitchFamily="65" charset="-122"/>
                <a:ea typeface="宋体" panose="02010600030101010101" pitchFamily="2" charset="-122"/>
              </a:rPr>
              <a:t>若此三言者,婴之禄,君之利也。”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公曰:“此三言者,寡人无事焉,请以从夫子。”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公既行若三言,使人问大国,大国之君曰:“齐安矣。”使人问小国,小国之君曰:“齐不加我</a:t>
            </a:r>
            <a:br/>
            <a:r>
              <a:rPr lang="zh-CN" altLang="en-US" sz="1530" kern="0" dirty="0" smtClean="0">
                <a:solidFill>
                  <a:srgbClr val="000000"/>
                </a:solidFill>
                <a:latin typeface="Times New Roman" panose="02020603050405020304" pitchFamily="65" charset="-122"/>
                <a:ea typeface="宋体" panose="02010600030101010101" pitchFamily="2" charset="-122"/>
              </a:rPr>
              <a:t>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(节选自《晏子春秋》,有删改)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①三王:夏商周三代之明君,多指夏禹、商汤、周文王(或周武王)。②橧(zēng)巢:用柴</a:t>
            </a:r>
            <a:br/>
            <a:r>
              <a:rPr lang="zh-CN" altLang="en-US" sz="1530" kern="0" dirty="0" smtClean="0">
                <a:solidFill>
                  <a:srgbClr val="000000"/>
                </a:solidFill>
                <a:latin typeface="Times New Roman" panose="02020603050405020304" pitchFamily="65" charset="-122"/>
                <a:ea typeface="宋体" panose="02010600030101010101" pitchFamily="2" charset="-122"/>
              </a:rPr>
              <a:t>薪搭建的巢形住所。③关市:指集市。讥:稽查,盘问。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1.对下列句子中加点词的解释,不正确的一项是(3分)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A.若其衣服节俭而众</a:t>
            </a:r>
            <a:r>
              <a:rPr lang="zh-CN" altLang="en-US" sz="1530" u="sng" kern="0" dirty="0" smtClean="0">
                <a:solidFill>
                  <a:srgbClr val="000000"/>
                </a:solidFill>
                <a:latin typeface="Times New Roman" panose="02020603050405020304" pitchFamily="65" charset="-122"/>
                <a:ea typeface="宋体" panose="02010600030101010101" pitchFamily="2" charset="-122"/>
              </a:rPr>
              <a:t>说</a:t>
            </a:r>
            <a:r>
              <a:rPr lang="zh-CN" altLang="en-US" sz="1530" kern="0" dirty="0" smtClean="0">
                <a:solidFill>
                  <a:srgbClr val="000000"/>
                </a:solidFill>
                <a:latin typeface="Times New Roman" panose="02020603050405020304" pitchFamily="65" charset="-122"/>
                <a:ea typeface="宋体" panose="02010600030101010101" pitchFamily="2" charset="-122"/>
              </a:rPr>
              <a:t>也　　　　　　说:同“悦”,高兴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B.土事不</a:t>
            </a:r>
            <a:r>
              <a:rPr lang="zh-CN" altLang="en-US" sz="1530" u="sng" kern="0" dirty="0" smtClean="0">
                <a:solidFill>
                  <a:srgbClr val="000000"/>
                </a:solidFill>
                <a:latin typeface="Times New Roman" panose="02020603050405020304" pitchFamily="65" charset="-122"/>
                <a:ea typeface="宋体" panose="02010600030101010101" pitchFamily="2" charset="-122"/>
              </a:rPr>
              <a:t>文</a:t>
            </a:r>
            <a:r>
              <a:rPr lang="zh-CN" altLang="en-US" sz="1530" kern="0" dirty="0" smtClean="0">
                <a:solidFill>
                  <a:srgbClr val="000000"/>
                </a:solidFill>
                <a:latin typeface="Times New Roman" panose="02020603050405020304" pitchFamily="65" charset="-122"/>
                <a:ea typeface="宋体" panose="02010600030101010101" pitchFamily="2" charset="-122"/>
              </a:rPr>
              <a:t>,木事不镂　　文:花纹</a:t>
            </a:r>
            <a:endParaRPr lang="zh-CN" altLang="en-US"/>
          </a:p>
        </p:txBody>
      </p:sp>
    </p:spTree>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40000" y="1080000"/>
            <a:ext cx="8127000" cy="5220000"/>
            <a:chOff x="540000" y="1080000"/>
            <a:chExt cx="812700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C.下之</a:t>
              </a:r>
              <a:r>
                <a:rPr lang="zh-CN" altLang="en-US" sz="1530" u="sng" kern="0" dirty="0" smtClean="0">
                  <a:solidFill>
                    <a:srgbClr val="000000"/>
                  </a:solidFill>
                  <a:latin typeface="Times New Roman" panose="02020603050405020304" pitchFamily="65" charset="-122"/>
                  <a:ea typeface="宋体" panose="02010600030101010101" pitchFamily="2" charset="-122"/>
                </a:rPr>
                <a:t>疾</a:t>
              </a:r>
              <a:r>
                <a:rPr lang="zh-CN" altLang="en-US" sz="1530" kern="0" dirty="0" smtClean="0">
                  <a:solidFill>
                    <a:srgbClr val="000000"/>
                  </a:solidFill>
                  <a:latin typeface="Times New Roman" panose="02020603050405020304" pitchFamily="65" charset="-122"/>
                  <a:ea typeface="宋体" panose="02010600030101010101" pitchFamily="2" charset="-122"/>
                </a:rPr>
                <a:t>其上甚矣　　疾:痛恨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a:t>
              </a:r>
              <a:r>
                <a:rPr lang="zh-CN" altLang="en-US" sz="1530" u="sng" kern="0" dirty="0" smtClean="0">
                  <a:solidFill>
                    <a:srgbClr val="000000"/>
                  </a:solidFill>
                  <a:latin typeface="Times New Roman" panose="02020603050405020304" pitchFamily="65" charset="-122"/>
                  <a:ea typeface="宋体" panose="02010600030101010101" pitchFamily="2" charset="-122"/>
                </a:rPr>
                <a:t>宗</a:t>
              </a:r>
              <a:r>
                <a:rPr lang="zh-CN" altLang="en-US" sz="1530" kern="0" dirty="0" smtClean="0">
                  <a:solidFill>
                    <a:srgbClr val="000000"/>
                  </a:solidFill>
                  <a:latin typeface="Times New Roman" panose="02020603050405020304" pitchFamily="65" charset="-122"/>
                  <a:ea typeface="宋体" panose="02010600030101010101" pitchFamily="2" charset="-122"/>
                </a:rPr>
                <a:t>君而处身　　宗:尊崇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2.下列各组句子中,加点词的意义和用法相同的一项是(3分)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2360" kern="0" spc="11365"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a:t>
              </a:r>
              <a:r>
                <a:rPr lang="zh-CN" altLang="en-US" sz="2360" kern="0" spc="8065"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2360" kern="0" spc="11215"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a:t>
              </a:r>
              <a:r>
                <a:rPr lang="zh-CN" altLang="en-US" sz="2360" kern="0" spc="11365"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3.下列对文中画波浪线部分的断句,正确的一项是(3分)(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A.夫冠足以修敬/不务其饰/衣足以掩形御寒/不务其美/身服不杂彩/首服不镂刻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B.夫冠足以修/敬不务其饰/衣足以掩形御寒/不务其美身/服不杂彩首/服不镂刻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C.夫冠足以修/敬不务其饰衣/足以掩形/御寒不务其美/身服不杂彩首/服不镂刻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D.夫冠足以修敬/不务其饰衣/足以掩形/御寒不务其美身/服不杂彩/首服不镂刻</a:t>
              </a:r>
              <a:endParaRPr lang="zh-CN" altLang="en-US"/>
            </a:p>
          </p:txBody>
        </p:sp>
        <p:graphicFrame>
          <p:nvGraphicFramePr>
            <p:cNvPr id="4" name="对象 3"/>
            <p:cNvGraphicFramePr>
              <a:graphicFrameLocks noChangeAspect="1"/>
            </p:cNvGraphicFramePr>
            <p:nvPr/>
          </p:nvGraphicFramePr>
          <p:xfrm>
            <a:off x="728989" y="2216432"/>
            <a:ext cx="1743075" cy="533399"/>
          </p:xfrm>
          <a:graphic>
            <a:graphicData uri="http://schemas.openxmlformats.org/presentationml/2006/ole">
              <mc:AlternateContent xmlns:mc="http://schemas.openxmlformats.org/markup-compatibility/2006">
                <mc:Choice xmlns:v="urn:schemas-microsoft-com:vml" Requires="v">
                  <p:oleObj spid="_x0000_s9217" name="Equation" r:id="rId1" imgW="46024800" imgH="14020800" progId="Equation.DSMT4">
                    <p:embed/>
                  </p:oleObj>
                </mc:Choice>
                <mc:Fallback>
                  <p:oleObj name="Equation" r:id="rId1" imgW="46024800" imgH="14020800" progId="Equation.DSMT4">
                    <p:embed/>
                    <p:pic>
                      <p:nvPicPr>
                        <p:cNvPr id="0" name="图片 9216"/>
                        <p:cNvPicPr>
                          <a:picLocks noChangeAspect="1"/>
                        </p:cNvPicPr>
                        <p:nvPr/>
                      </p:nvPicPr>
                      <p:blipFill>
                        <a:blip r:embed="rId2"/>
                        <a:stretch>
                          <a:fillRect/>
                        </a:stretch>
                      </p:blipFill>
                      <p:spPr>
                        <a:xfrm>
                          <a:off x="728989" y="2216432"/>
                          <a:ext cx="1743075" cy="533399"/>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718263" y="2784527"/>
            <a:ext cx="1323975" cy="533399"/>
          </p:xfrm>
          <a:graphic>
            <a:graphicData uri="http://schemas.openxmlformats.org/presentationml/2006/ole">
              <mc:AlternateContent xmlns:mc="http://schemas.openxmlformats.org/markup-compatibility/2006">
                <mc:Choice xmlns:v="urn:schemas-microsoft-com:vml" Requires="v">
                  <p:oleObj spid="_x0000_s9219" name="Equation" r:id="rId3" imgW="35052000" imgH="14020800" progId="Equation.DSMT4">
                    <p:embed/>
                  </p:oleObj>
                </mc:Choice>
                <mc:Fallback>
                  <p:oleObj name="Equation" r:id="rId3" imgW="35052000" imgH="14020800" progId="Equation.DSMT4">
                    <p:embed/>
                    <p:pic>
                      <p:nvPicPr>
                        <p:cNvPr id="0" name="图片 9218"/>
                        <p:cNvPicPr>
                          <a:picLocks noChangeAspect="1"/>
                        </p:cNvPicPr>
                        <p:nvPr/>
                      </p:nvPicPr>
                      <p:blipFill>
                        <a:blip r:embed="rId4"/>
                        <a:stretch>
                          <a:fillRect/>
                        </a:stretch>
                      </p:blipFill>
                      <p:spPr>
                        <a:xfrm>
                          <a:off x="718263" y="2784527"/>
                          <a:ext cx="1323975" cy="533399"/>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718263" y="3352622"/>
            <a:ext cx="1724024" cy="533399"/>
          </p:xfrm>
          <a:graphic>
            <a:graphicData uri="http://schemas.openxmlformats.org/presentationml/2006/ole">
              <mc:AlternateContent xmlns:mc="http://schemas.openxmlformats.org/markup-compatibility/2006">
                <mc:Choice xmlns:v="urn:schemas-microsoft-com:vml" Requires="v">
                  <p:oleObj spid="_x0000_s9220" name="Equation" r:id="rId5" imgW="45720000" imgH="14020800" progId="Equation.DSMT4">
                    <p:embed/>
                  </p:oleObj>
                </mc:Choice>
                <mc:Fallback>
                  <p:oleObj name="Equation" r:id="rId5" imgW="45720000" imgH="14020800" progId="Equation.DSMT4">
                    <p:embed/>
                    <p:pic>
                      <p:nvPicPr>
                        <p:cNvPr id="0" name="图片 9219"/>
                        <p:cNvPicPr>
                          <a:picLocks noChangeAspect="1"/>
                        </p:cNvPicPr>
                        <p:nvPr/>
                      </p:nvPicPr>
                      <p:blipFill>
                        <a:blip r:embed="rId6"/>
                        <a:stretch>
                          <a:fillRect/>
                        </a:stretch>
                      </p:blipFill>
                      <p:spPr>
                        <a:xfrm>
                          <a:off x="718263" y="3352622"/>
                          <a:ext cx="1724024" cy="533399"/>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728989" y="3920717"/>
            <a:ext cx="1743075" cy="533399"/>
          </p:xfrm>
          <a:graphic>
            <a:graphicData uri="http://schemas.openxmlformats.org/presentationml/2006/ole">
              <mc:AlternateContent xmlns:mc="http://schemas.openxmlformats.org/markup-compatibility/2006">
                <mc:Choice xmlns:v="urn:schemas-microsoft-com:vml" Requires="v">
                  <p:oleObj spid="_x0000_s9221" name="Equation" r:id="rId7" imgW="46024800" imgH="14020800" progId="Equation.DSMT4">
                    <p:embed/>
                  </p:oleObj>
                </mc:Choice>
                <mc:Fallback>
                  <p:oleObj name="Equation" r:id="rId7" imgW="46024800" imgH="14020800" progId="Equation.DSMT4">
                    <p:embed/>
                    <p:pic>
                      <p:nvPicPr>
                        <p:cNvPr id="0" name="图片 9220"/>
                        <p:cNvPicPr>
                          <a:picLocks noChangeAspect="1"/>
                        </p:cNvPicPr>
                        <p:nvPr/>
                      </p:nvPicPr>
                      <p:blipFill>
                        <a:blip r:embed="rId8"/>
                        <a:stretch>
                          <a:fillRect/>
                        </a:stretch>
                      </p:blipFill>
                      <p:spPr>
                        <a:xfrm>
                          <a:off x="728989" y="3920717"/>
                          <a:ext cx="1743075" cy="533399"/>
                        </a:xfrm>
                        <a:prstGeom prst="rect">
                          <a:avLst/>
                        </a:prstGeom>
                        <a:noFill/>
                        <a:ln w="9525">
                          <a:noFill/>
                        </a:ln>
                      </p:spPr>
                    </p:pic>
                  </p:oleObj>
                </mc:Fallback>
              </mc:AlternateContent>
            </a:graphicData>
          </a:graphic>
        </p:graphicFrame>
      </p:grpSp>
    </p:spTree>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4.下列对原文有关内容的理解与分析,表述不正确的一项是(3分)(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A.晏子认为,古代圣王诚心诚意地爱护百姓,实实在在地对百姓行善,因此天下的人都感念其德</a:t>
            </a:r>
            <a:br/>
            <a:r>
              <a:rPr lang="zh-CN" altLang="en-US" sz="1530" kern="0" dirty="0" smtClean="0">
                <a:solidFill>
                  <a:srgbClr val="000000"/>
                </a:solidFill>
                <a:latin typeface="Times New Roman" panose="02020603050405020304" pitchFamily="65" charset="-122"/>
                <a:ea typeface="宋体" panose="02010600030101010101" pitchFamily="2" charset="-122"/>
              </a:rPr>
              <a:t>义而归附他们。</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B.晏子认为要想治理好国家,使天下归附,最重要的不是取法已过时的古圣王制度,而是效法他</a:t>
            </a:r>
            <a:br/>
            <a:r>
              <a:rPr lang="zh-CN" altLang="en-US" sz="1530" kern="0" dirty="0" smtClean="0">
                <a:solidFill>
                  <a:srgbClr val="000000"/>
                </a:solidFill>
                <a:latin typeface="Times New Roman" panose="02020603050405020304" pitchFamily="65" charset="-122"/>
                <a:ea typeface="宋体" panose="02010600030101010101" pitchFamily="2" charset="-122"/>
              </a:rPr>
              <a:t>们的节俭风尚。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C.面对景公的封赏,晏子并不领情,他毅然决然地予以拒绝,并且指出了景公穷奢极欲与穷兵黩</a:t>
            </a:r>
            <a:br/>
            <a:r>
              <a:rPr lang="zh-CN" altLang="en-US" sz="1530" kern="0" dirty="0" smtClean="0">
                <a:solidFill>
                  <a:srgbClr val="000000"/>
                </a:solidFill>
                <a:latin typeface="Times New Roman" panose="02020603050405020304" pitchFamily="65" charset="-122"/>
                <a:ea typeface="宋体" panose="02010600030101010101" pitchFamily="2" charset="-122"/>
              </a:rPr>
              <a:t>武的危害性。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D.本文采用对话的方式,批评了景公治理国家的错误观点和做法,表达了晏子减少赋税、减轻</a:t>
            </a:r>
            <a:br/>
            <a:r>
              <a:rPr lang="zh-CN" altLang="en-US" sz="1530" kern="0" dirty="0" smtClean="0">
                <a:solidFill>
                  <a:srgbClr val="000000"/>
                </a:solidFill>
                <a:latin typeface="Times New Roman" panose="02020603050405020304" pitchFamily="65" charset="-122"/>
                <a:ea typeface="宋体" panose="02010600030101010101" pitchFamily="2" charset="-122"/>
              </a:rPr>
              <a:t>刑罚等政治主张。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5.把文中画横线的句子翻译成现代汉语。(10分)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(1)其不为橧巢者,以避风也;其不为窟穴者,以避湿也。(4分)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(2)公乃愿致诸侯,不亦难乎?公之言过矣。(3分)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(3)是则可矣。虽然,君子独不欲富与贵乎?(3分)</a:t>
            </a:r>
            <a:endParaRPr lang="zh-CN" altLang="en-US"/>
          </a:p>
        </p:txBody>
      </p:sp>
    </p:spTree>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文:动词,装饰。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A.表示揣测,也许,大概;代词,他们。B.介词,对;介词,从。C.介词,拿;连词,表示目</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的。D.连词,都表示转折关系,却,但。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“夫冠足以修敬”语句完整,“修敬”是动宾关系,不能断开,可排除B、C两项。</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“衣足以掩形御寒”与“冠足以修敬”结构相同,单独成句,排除D项。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“最重要的不是取法已过时的古圣王制度”错。原文“今君欲法圣王之服,不法</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其制”一句显示出晏子批评齐景公只做表面文章,却不效法古圣王的制度。由此可见,晏子是</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建议齐景公取法古圣王制度的。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(1)他们不再造柴薪搭成的巢居住,是为了避风寒;不再造土穴居住,是为了避潮湿。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(2)您却还想让诸侯来归附,不是很难吗?您的话错了。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(3)这样做是可以的。虽然这样,难道您就不想要富有和尊贵吗?</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(1)其:代词,他们。为:动词,造。以:表示目的,为了。两个分句均为判断句。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(2)乃:表示转折,却。致:使动用法,使</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来。过:错。</a:t>
            </a:r>
            <a:endParaRPr lang="zh-CN" altLang="en-US" dirty="0"/>
          </a:p>
        </p:txBody>
      </p:sp>
    </p:spTree>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(3)是:这。虽:虽然。然:这样。独:难道。</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[参考译文]</a:t>
            </a:r>
            <a:endParaRPr lang="zh-CN" altLang="en-US" b="1"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景公问晏子说:“我想穿上上古圣王那样的服饰,居住在上古圣王那样的房屋中,这样,诸侯大</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概会来朝拜我吧?”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晏子回答说:“效法上古圣王的节俭就可以了;效法他们的服饰,居住他们那样的房子,没有益</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处。夏禹、商汤、周文王(或周武王)穿不同的服饰却都能统一天下,不是靠服饰使诸侯归附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的。诚心诚意地爱护百姓,实实在在地施行善政,天下人感念他们的德而归附他们的义,就好像</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是君主衣着节俭而百姓高兴似的。帽子足够用来表示庄重就可以了,不必追求它的装饰性;衣</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服足够用来蔽体御寒就可以了,不必追求它的华美。身上穿的衣服不色彩斑斓,头戴的帽子不</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镂刻花纹。古代曾有居住在用柴薪搭成的巢穴和洞窟中而不怨、给予他宫室而不住的人,天</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下人不朝拜他的居室而归附他的仁德。到了三代圣王时,制作衣服,是为了增加敬肃之意。衣</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服的厚薄轻重适合身体,使用钱财的多少顺从民意。他们不再造柴薪搭成的巢居住,是为了避</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风寒;不再造土穴居住,是为了避潮湿。所以修建宫殿的原则是,底下的潮湿,不能浸上;天降的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寒暑,不能侵入。土制建筑物不饰纹彩,木制建筑物不镂刻花纹,向百姓示范要知道节俭。等这</a:t>
            </a:r>
            <a:endParaRPr lang="zh-CN" altLang="en-US" dirty="0"/>
          </a:p>
        </p:txBody>
      </p:sp>
    </p:spTree>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种风气衰败的时候,衣服的奢侈已大大超过能表示敬意的原则,宫室的华美已大大超过能躲避</a:t>
            </a:r>
            <a:br/>
            <a:r>
              <a:rPr lang="zh-CN" altLang="en-US" sz="1530" kern="0" dirty="0" smtClean="0">
                <a:solidFill>
                  <a:srgbClr val="000000"/>
                </a:solidFill>
                <a:latin typeface="Times New Roman" panose="02020603050405020304" pitchFamily="65" charset="-122"/>
                <a:ea typeface="宋体" panose="02010600030101010101" pitchFamily="2" charset="-122"/>
              </a:rPr>
              <a:t>潮湿的标准了。使用的人力很多,钱财浪费十分严重,这是与百姓为敌啊!现在君王想效法圣</a:t>
            </a:r>
            <a:br/>
            <a:r>
              <a:rPr lang="zh-CN" altLang="en-US" sz="1530" kern="0" dirty="0" smtClean="0">
                <a:solidFill>
                  <a:srgbClr val="000000"/>
                </a:solidFill>
                <a:latin typeface="Times New Roman" panose="02020603050405020304" pitchFamily="65" charset="-122"/>
                <a:ea typeface="宋体" panose="02010600030101010101" pitchFamily="2" charset="-122"/>
              </a:rPr>
              <a:t>王的服饰,不效法他们的制度,如果效法他们的节俭,那么即便达不到圣王之治,差不多还是有</a:t>
            </a:r>
            <a:br/>
            <a:r>
              <a:rPr lang="zh-CN" altLang="en-US" sz="1530" kern="0" dirty="0" smtClean="0">
                <a:solidFill>
                  <a:srgbClr val="000000"/>
                </a:solidFill>
                <a:latin typeface="Times New Roman" panose="02020603050405020304" pitchFamily="65" charset="-122"/>
                <a:ea typeface="宋体" panose="02010600030101010101" pitchFamily="2" charset="-122"/>
              </a:rPr>
              <a:t>益的。现在君王尽力追求楼台亭榭的高、池塘的深而没有止境,追求刻镂的精巧、装饰的华</a:t>
            </a:r>
            <a:br/>
            <a:r>
              <a:rPr lang="zh-CN" altLang="en-US" sz="1530" kern="0" dirty="0" smtClean="0">
                <a:solidFill>
                  <a:srgbClr val="000000"/>
                </a:solidFill>
                <a:latin typeface="Times New Roman" panose="02020603050405020304" pitchFamily="65" charset="-122"/>
                <a:ea typeface="宋体" panose="02010600030101010101" pitchFamily="2" charset="-122"/>
              </a:rPr>
              <a:t>丽而不满足,那也是与百姓为敌啊!如果像我忧虑的这样,恐怕国家就危险了,而您也得不到安</a:t>
            </a:r>
            <a:br/>
            <a:r>
              <a:rPr lang="zh-CN" altLang="en-US" sz="1530" kern="0" dirty="0" smtClean="0">
                <a:solidFill>
                  <a:srgbClr val="000000"/>
                </a:solidFill>
                <a:latin typeface="Times New Roman" panose="02020603050405020304" pitchFamily="65" charset="-122"/>
                <a:ea typeface="宋体" panose="02010600030101010101" pitchFamily="2" charset="-122"/>
              </a:rPr>
              <a:t>宁啊。您却还想让诸侯来归附,不是很难吗?您的话错了。”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景公赐给晏子平阴和藁邑。晏子辞谢说:“您喜欢修建宫室,百姓的精力疲敝了;又喜欢游乐,</a:t>
            </a:r>
            <a:br/>
            <a:r>
              <a:rPr lang="zh-CN" altLang="en-US" sz="1530" kern="0" dirty="0" smtClean="0">
                <a:solidFill>
                  <a:srgbClr val="000000"/>
                </a:solidFill>
                <a:latin typeface="Times New Roman" panose="02020603050405020304" pitchFamily="65" charset="-122"/>
                <a:ea typeface="宋体" panose="02010600030101010101" pitchFamily="2" charset="-122"/>
              </a:rPr>
              <a:t>爱好珍宝,用来打扮宫内的女子,百姓的财力枯竭了;又喜欢兴兵攻伐,百姓的死亡临近了。使</a:t>
            </a:r>
            <a:br/>
            <a:r>
              <a:rPr lang="zh-CN" altLang="en-US" sz="1530" kern="0" dirty="0" smtClean="0">
                <a:solidFill>
                  <a:srgbClr val="000000"/>
                </a:solidFill>
                <a:latin typeface="Times New Roman" panose="02020603050405020304" pitchFamily="65" charset="-122"/>
                <a:ea typeface="宋体" panose="02010600030101010101" pitchFamily="2" charset="-122"/>
              </a:rPr>
              <a:t>其精力疲敝、财力枯竭、死亡临近,下面的百姓很痛恨君王!这就是我之所以不敢接受的原因</a:t>
            </a:r>
            <a:br/>
            <a:r>
              <a:rPr lang="zh-CN" altLang="en-US" sz="1530" kern="0" dirty="0" smtClean="0">
                <a:solidFill>
                  <a:srgbClr val="000000"/>
                </a:solidFill>
                <a:latin typeface="Times New Roman" panose="02020603050405020304" pitchFamily="65" charset="-122"/>
                <a:ea typeface="宋体" panose="02010600030101010101" pitchFamily="2" charset="-122"/>
              </a:rPr>
              <a:t>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景公说:“这样做是可以的。虽然这样,难道您就不想要富有和尊贵吗?”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晏子说:“我听说作为臣子的,要先想到国君然后才考虑自己,安定国家后才考虑自己的家,尊</a:t>
            </a:r>
            <a:br/>
            <a:r>
              <a:rPr lang="zh-CN" altLang="en-US" sz="1530" kern="0" dirty="0" smtClean="0">
                <a:solidFill>
                  <a:srgbClr val="000000"/>
                </a:solidFill>
                <a:latin typeface="Times New Roman" panose="02020603050405020304" pitchFamily="65" charset="-122"/>
                <a:ea typeface="宋体" panose="02010600030101010101" pitchFamily="2" charset="-122"/>
              </a:rPr>
              <a:t>崇国君后才安顿自己,怎么能说唯独我不想富有和尊贵呢?”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景公说:“那我拿什么给先生当食禄呢?”</a:t>
            </a:r>
            <a:endParaRPr lang="zh-CN" altLang="en-US"/>
          </a:p>
        </p:txBody>
      </p:sp>
    </p:spTree>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晏子回答说:“君王放宽对渔、盐的税收,对集市只盘查而不收税;对耕地的百姓只征收十成收</a:t>
            </a:r>
            <a:br/>
            <a:r>
              <a:rPr lang="zh-CN" altLang="en-US" sz="1530" kern="0" dirty="0" smtClean="0">
                <a:solidFill>
                  <a:srgbClr val="000000"/>
                </a:solidFill>
                <a:latin typeface="Times New Roman" panose="02020603050405020304" pitchFamily="65" charset="-122"/>
                <a:ea typeface="宋体" panose="02010600030101010101" pitchFamily="2" charset="-122"/>
              </a:rPr>
              <a:t>获中的一成;放宽刑罚,如当判死刑的改判徒刑,如当判徒刑的改判罚款,如该罚款的就赦免。</a:t>
            </a:r>
            <a:br/>
            <a:r>
              <a:rPr lang="zh-CN" altLang="en-US" sz="1530" kern="0" dirty="0" smtClean="0">
                <a:solidFill>
                  <a:srgbClr val="000000"/>
                </a:solidFill>
                <a:latin typeface="Times New Roman" panose="02020603050405020304" pitchFamily="65" charset="-122"/>
                <a:ea typeface="宋体" panose="02010600030101010101" pitchFamily="2" charset="-122"/>
              </a:rPr>
              <a:t>如果您同意这三句话,就是对我的赏赐,就是君王的收益了。”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景公说:“(对于)这三句话,我没有什么意见,就依从先生的话去办吧。”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景公按这三句话行事后,派人去询问大国,大国的国君说:“齐国安定了。”派人去询问小国,</a:t>
            </a:r>
            <a:br/>
            <a:r>
              <a:rPr lang="zh-CN" altLang="en-US" sz="1530" kern="0" dirty="0" smtClean="0">
                <a:solidFill>
                  <a:srgbClr val="000000"/>
                </a:solidFill>
                <a:latin typeface="Times New Roman" panose="02020603050405020304" pitchFamily="65" charset="-122"/>
                <a:ea typeface="宋体" panose="02010600030101010101" pitchFamily="2" charset="-122"/>
              </a:rPr>
              <a:t>小国的国君说:“齐国不会侵凌我们了。”</a:t>
            </a:r>
            <a:endParaRPr lang="zh-CN" altLang="en-US"/>
          </a:p>
        </p:txBody>
      </p:sp>
    </p:spTree>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十九、(2016江苏,6—9)阅读下面的文言文,回答问题。(18分)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祖讳汝霖,号雨若。幼好古学,博览群书。少不肯临池学书,字丑拙,试有司,辄不利。遂输粟入</a:t>
            </a:r>
            <a:br/>
            <a:r>
              <a:rPr lang="zh-CN" altLang="en-US" sz="1530" kern="0" dirty="0" smtClean="0">
                <a:solidFill>
                  <a:srgbClr val="000000"/>
                </a:solidFill>
                <a:latin typeface="Times New Roman" panose="02020603050405020304" pitchFamily="65" charset="-122"/>
                <a:ea typeface="宋体" panose="02010600030101010101" pitchFamily="2" charset="-122"/>
              </a:rPr>
              <a:t>太学,淹蹇二十年。文恭</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捐馆,家难渐至。大父读书龙光楼,辍其梯,轴轳传食,不下楼者三年。</a:t>
            </a:r>
            <a:br/>
            <a:r>
              <a:rPr lang="zh-CN" altLang="en-US" sz="1530" kern="0" dirty="0" smtClean="0">
                <a:solidFill>
                  <a:srgbClr val="000000"/>
                </a:solidFill>
                <a:latin typeface="Times New Roman" panose="02020603050405020304" pitchFamily="65" charset="-122"/>
                <a:ea typeface="宋体" panose="02010600030101010101" pitchFamily="2" charset="-122"/>
              </a:rPr>
              <a:t>江西邓文洁公至越,吊文恭,文恭墓木已拱,攀条泫然,悲咽而去。大父送之邮亭,文洁对大父邑</a:t>
            </a:r>
            <a:br/>
            <a:r>
              <a:rPr lang="zh-CN" altLang="en-US" sz="1530" kern="0" dirty="0" smtClean="0">
                <a:solidFill>
                  <a:srgbClr val="000000"/>
                </a:solidFill>
                <a:latin typeface="Times New Roman" panose="02020603050405020304" pitchFamily="65" charset="-122"/>
                <a:ea typeface="宋体" panose="02010600030101010101" pitchFamily="2" charset="-122"/>
              </a:rPr>
              <a:t>邑不乐,盖文洁中忌者言,言大父近开酒肆,不</a:t>
            </a:r>
            <a:r>
              <a:rPr lang="zh-CN" altLang="en-US" sz="1530" u="sng" kern="0" dirty="0" smtClean="0">
                <a:solidFill>
                  <a:srgbClr val="000000"/>
                </a:solidFill>
                <a:latin typeface="Times New Roman" panose="02020603050405020304" pitchFamily="65" charset="-122"/>
                <a:ea typeface="宋体" panose="02010600030101010101" pitchFamily="2" charset="-122"/>
              </a:rPr>
              <a:t>事</a:t>
            </a:r>
            <a:r>
              <a:rPr lang="zh-CN" altLang="en-US" sz="1530" kern="0" dirty="0" smtClean="0">
                <a:solidFill>
                  <a:srgbClr val="000000"/>
                </a:solidFill>
                <a:latin typeface="Times New Roman" panose="02020603050405020304" pitchFamily="65" charset="-122"/>
                <a:ea typeface="宋体" panose="02010600030101010101" pitchFamily="2" charset="-122"/>
              </a:rPr>
              <a:t>文墨久矣,故见大父辄欷歔。是日将别,顾大父</a:t>
            </a:r>
            <a:br/>
            <a:r>
              <a:rPr lang="zh-CN" altLang="en-US" sz="1530" kern="0" dirty="0" smtClean="0">
                <a:solidFill>
                  <a:srgbClr val="000000"/>
                </a:solidFill>
                <a:latin typeface="Times New Roman" panose="02020603050405020304" pitchFamily="65" charset="-122"/>
                <a:ea typeface="宋体" panose="02010600030101010101" pitchFamily="2" charset="-122"/>
              </a:rPr>
              <a:t>曰:“</a:t>
            </a:r>
            <a:r>
              <a:rPr lang="zh-CN" altLang="en-US" sz="1530" u="sng" kern="0" dirty="0" smtClean="0">
                <a:solidFill>
                  <a:srgbClr val="000000"/>
                </a:solidFill>
                <a:latin typeface="Times New Roman" panose="02020603050405020304" pitchFamily="65" charset="-122"/>
                <a:ea typeface="宋体" panose="02010600030101010101" pitchFamily="2" charset="-122"/>
              </a:rPr>
              <a:t>汝则已矣,还教子读书,以期不坠先业。</a:t>
            </a:r>
            <a:r>
              <a:rPr lang="zh-CN" altLang="en-US" sz="1530" kern="0" dirty="0" smtClean="0">
                <a:solidFill>
                  <a:srgbClr val="000000"/>
                </a:solidFill>
                <a:latin typeface="Times New Roman" panose="02020603050405020304" pitchFamily="65" charset="-122"/>
                <a:ea typeface="宋体" panose="02010600030101010101" pitchFamily="2" charset="-122"/>
              </a:rPr>
              <a:t>”大父泣曰:“侄命蹇,特耕而不获耳,藨蓘</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尚不</a:t>
            </a:r>
            <a:br/>
            <a:r>
              <a:rPr lang="zh-CN" altLang="en-US" sz="1530" kern="0" dirty="0" smtClean="0">
                <a:solidFill>
                  <a:srgbClr val="000000"/>
                </a:solidFill>
                <a:latin typeface="Times New Roman" panose="02020603050405020304" pitchFamily="65" charset="-122"/>
                <a:ea typeface="宋体" panose="02010600030101010101" pitchFamily="2" charset="-122"/>
              </a:rPr>
              <a:t>敢不勤。”文洁曰:“有是乎?吾且面试子。”乃拈“六十而耳顺”题,大父走笔成,文不加</a:t>
            </a:r>
            <a:br/>
            <a:r>
              <a:rPr lang="zh-CN" altLang="en-US" sz="1530" kern="0" dirty="0" smtClean="0">
                <a:solidFill>
                  <a:srgbClr val="000000"/>
                </a:solidFill>
                <a:latin typeface="Times New Roman" panose="02020603050405020304" pitchFamily="65" charset="-122"/>
                <a:ea typeface="宋体" panose="02010600030101010101" pitchFamily="2" charset="-122"/>
              </a:rPr>
              <a:t>点。文洁惊喜,击节曰:“子文当名世,何止科名?阳和子其不死矣!”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甲午正月朔,即入南都,读书鸡鸣山,昼夜不辍,</a:t>
            </a:r>
            <a:r>
              <a:rPr lang="zh-CN" altLang="en-US" sz="1530" u="sng" kern="0" dirty="0" smtClean="0">
                <a:solidFill>
                  <a:srgbClr val="000000"/>
                </a:solidFill>
                <a:latin typeface="Times New Roman" panose="02020603050405020304" pitchFamily="65" charset="-122"/>
                <a:ea typeface="宋体" panose="02010600030101010101" pitchFamily="2" charset="-122"/>
              </a:rPr>
              <a:t>病</a:t>
            </a:r>
            <a:r>
              <a:rPr lang="zh-CN" altLang="en-US" sz="1530" kern="0" dirty="0" smtClean="0">
                <a:solidFill>
                  <a:srgbClr val="000000"/>
                </a:solidFill>
                <a:latin typeface="Times New Roman" panose="02020603050405020304" pitchFamily="65" charset="-122"/>
                <a:ea typeface="宋体" panose="02010600030101010101" pitchFamily="2" charset="-122"/>
              </a:rPr>
              <a:t>目眚,下帏静坐者三月。</a:t>
            </a:r>
            <a:r>
              <a:rPr lang="zh-CN" altLang="en-US" sz="1530" u="sng" kern="0" dirty="0" smtClean="0">
                <a:solidFill>
                  <a:srgbClr val="000000"/>
                </a:solidFill>
                <a:latin typeface="Times New Roman" panose="02020603050405020304" pitchFamily="65" charset="-122"/>
                <a:ea typeface="宋体" panose="02010600030101010101" pitchFamily="2" charset="-122"/>
              </a:rPr>
              <a:t>友人以经书题相商,入</a:t>
            </a:r>
            <a:br/>
            <a:r>
              <a:rPr lang="zh-CN" altLang="en-US" sz="1530" u="sng" kern="0" dirty="0" smtClean="0">
                <a:solidFill>
                  <a:srgbClr val="000000"/>
                </a:solidFill>
                <a:latin typeface="Times New Roman" panose="02020603050405020304" pitchFamily="65" charset="-122"/>
                <a:ea typeface="宋体" panose="02010600030101010101" pitchFamily="2" charset="-122"/>
              </a:rPr>
              <a:t>耳文立就,后有言及者,辄塞耳不敢听。</a:t>
            </a:r>
            <a:r>
              <a:rPr lang="zh-CN" altLang="en-US" sz="1530" kern="0" dirty="0" smtClean="0">
                <a:solidFill>
                  <a:srgbClr val="000000"/>
                </a:solidFill>
                <a:latin typeface="Times New Roman" panose="02020603050405020304" pitchFamily="65" charset="-122"/>
                <a:ea typeface="宋体" panose="02010600030101010101" pitchFamily="2" charset="-122"/>
              </a:rPr>
              <a:t>入闱,日未午,即完牍,牍落一老教谕房。其所取牍,上大</a:t>
            </a:r>
            <a:br/>
            <a:r>
              <a:rPr lang="zh-CN" altLang="en-US" sz="1530" kern="0" dirty="0" smtClean="0">
                <a:solidFill>
                  <a:srgbClr val="000000"/>
                </a:solidFill>
                <a:latin typeface="Times New Roman" panose="02020603050405020304" pitchFamily="65" charset="-122"/>
                <a:ea typeface="宋体" panose="02010600030101010101" pitchFamily="2" charset="-122"/>
              </a:rPr>
              <a:t>主考九我李公,</a:t>
            </a:r>
            <a:r>
              <a:rPr lang="zh-CN" altLang="en-US" sz="1530" u="sng" kern="0" dirty="0" smtClean="0">
                <a:solidFill>
                  <a:srgbClr val="000000"/>
                </a:solidFill>
                <a:latin typeface="Times New Roman" panose="02020603050405020304" pitchFamily="65" charset="-122"/>
                <a:ea typeface="宋体" panose="02010600030101010101" pitchFamily="2" charset="-122"/>
              </a:rPr>
              <a:t>詈</a:t>
            </a:r>
            <a:r>
              <a:rPr lang="zh-CN" altLang="en-US" sz="1530" kern="0" dirty="0" smtClean="0">
                <a:solidFill>
                  <a:srgbClr val="000000"/>
                </a:solidFill>
                <a:latin typeface="Times New Roman" panose="02020603050405020304" pitchFamily="65" charset="-122"/>
                <a:ea typeface="宋体" panose="02010600030101010101" pitchFamily="2" charset="-122"/>
              </a:rPr>
              <a:t>不佳,令再上,上之不佳,又上,至四至五,房牍且尽矣,教谕忿恚而泣。公简其牍</a:t>
            </a:r>
            <a:br/>
            <a:r>
              <a:rPr lang="zh-CN" altLang="en-US" sz="1530" kern="0" dirty="0" smtClean="0">
                <a:solidFill>
                  <a:srgbClr val="000000"/>
                </a:solidFill>
                <a:latin typeface="Times New Roman" panose="02020603050405020304" pitchFamily="65" charset="-122"/>
                <a:ea typeface="宋体" panose="02010600030101010101" pitchFamily="2" charset="-122"/>
              </a:rPr>
              <a:t>少七卷,问教谕,教谕曰:“七卷大不通,留作笑资耳。”公曰:“亟取若笑资来!”公一见,抚掌</a:t>
            </a:r>
            <a:br/>
            <a:r>
              <a:rPr lang="zh-CN" altLang="en-US" sz="1530" kern="0" dirty="0" smtClean="0">
                <a:solidFill>
                  <a:srgbClr val="000000"/>
                </a:solidFill>
                <a:latin typeface="Times New Roman" panose="02020603050405020304" pitchFamily="65" charset="-122"/>
                <a:ea typeface="宋体" panose="02010600030101010101" pitchFamily="2" charset="-122"/>
              </a:rPr>
              <a:t>称大妙,洗卷更置丹铅。《易经》以大父拟元,龚三益次之,其余悉置高等。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乙未,成进士,授清江令,调广昌,僚寀多名下士。贞父黄先生善谑弄,易大父为纨袴子。巡方下</a:t>
            </a:r>
            <a:endParaRPr lang="zh-CN" altLang="en-US"/>
          </a:p>
        </p:txBody>
      </p:sp>
    </p:spTree>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疑狱,令五县会</a:t>
            </a:r>
            <a:r>
              <a:rPr lang="zh-CN" altLang="en-US" sz="1530" u="sng" kern="0" dirty="0" smtClean="0">
                <a:solidFill>
                  <a:srgbClr val="000000"/>
                </a:solidFill>
                <a:latin typeface="Times New Roman" panose="02020603050405020304" pitchFamily="65" charset="-122"/>
                <a:ea typeface="宋体" panose="02010600030101010101" pitchFamily="2" charset="-122"/>
              </a:rPr>
              <a:t>鞫</a:t>
            </a:r>
            <a:r>
              <a:rPr lang="zh-CN" altLang="en-US" sz="1530" kern="0" dirty="0" smtClean="0">
                <a:solidFill>
                  <a:srgbClr val="000000"/>
                </a:solidFill>
                <a:latin typeface="Times New Roman" panose="02020603050405020304" pitchFamily="65" charset="-122"/>
                <a:ea typeface="宋体" panose="02010600030101010101" pitchFamily="2" charset="-122"/>
              </a:rPr>
              <a:t>之。贞父语同寅曰:“爰书例应属我,我勿受,诸君亦勿受,吾将以困张广</a:t>
            </a:r>
            <a:br/>
            <a:r>
              <a:rPr lang="zh-CN" altLang="en-US" sz="1530" kern="0" dirty="0" smtClean="0">
                <a:solidFill>
                  <a:srgbClr val="000000"/>
                </a:solidFill>
                <a:latin typeface="Times New Roman" panose="02020603050405020304" pitchFamily="65" charset="-122"/>
                <a:ea typeface="宋体" panose="02010600030101010101" pitchFamily="2" charset="-122"/>
              </a:rPr>
              <a:t>昌。”大父知其意,勿固辞,走笔数千言,皆引经据典,断案如老吏。贞父歙然张口称:“奇才!奇</a:t>
            </a:r>
            <a:br/>
            <a:r>
              <a:rPr lang="zh-CN" altLang="en-US" sz="1530" kern="0" dirty="0" smtClean="0">
                <a:solidFill>
                  <a:srgbClr val="000000"/>
                </a:solidFill>
                <a:latin typeface="Times New Roman" panose="02020603050405020304" pitchFamily="65" charset="-122"/>
                <a:ea typeface="宋体" panose="02010600030101010101" pitchFamily="2" charset="-122"/>
              </a:rPr>
              <a:t>才!”遂与大父定交,称莫逆。满六载,考卓异第一。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(选自张岱《家传》,有删节)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①文恭:张元汴,号阳和,谥文恭;张汝霖的父亲,张岱的曾祖父。②藨蓘:耕耘。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1.对下列加点词的解释,</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A.不</a:t>
            </a:r>
            <a:r>
              <a:rPr lang="zh-CN" altLang="en-US" sz="1530" u="sng" kern="0" dirty="0" smtClean="0">
                <a:solidFill>
                  <a:srgbClr val="000000"/>
                </a:solidFill>
                <a:latin typeface="Times New Roman" panose="02020603050405020304" pitchFamily="65" charset="-122"/>
                <a:ea typeface="宋体" panose="02010600030101010101" pitchFamily="2" charset="-122"/>
              </a:rPr>
              <a:t>事</a:t>
            </a:r>
            <a:r>
              <a:rPr lang="zh-CN" altLang="en-US" sz="1530" kern="0" dirty="0" smtClean="0">
                <a:solidFill>
                  <a:srgbClr val="000000"/>
                </a:solidFill>
                <a:latin typeface="Times New Roman" panose="02020603050405020304" pitchFamily="65" charset="-122"/>
                <a:ea typeface="宋体" panose="02010600030101010101" pitchFamily="2" charset="-122"/>
              </a:rPr>
              <a:t>文墨久矣　　　事:从事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a:t>
            </a:r>
            <a:r>
              <a:rPr lang="zh-CN" altLang="en-US" sz="1530" u="sng" kern="0" dirty="0" smtClean="0">
                <a:solidFill>
                  <a:srgbClr val="000000"/>
                </a:solidFill>
                <a:latin typeface="Times New Roman" panose="02020603050405020304" pitchFamily="65" charset="-122"/>
                <a:ea typeface="宋体" panose="02010600030101010101" pitchFamily="2" charset="-122"/>
              </a:rPr>
              <a:t>病</a:t>
            </a:r>
            <a:r>
              <a:rPr lang="zh-CN" altLang="en-US" sz="1530" kern="0" dirty="0" smtClean="0">
                <a:solidFill>
                  <a:srgbClr val="000000"/>
                </a:solidFill>
                <a:latin typeface="Times New Roman" panose="02020603050405020304" pitchFamily="65" charset="-122"/>
                <a:ea typeface="宋体" panose="02010600030101010101" pitchFamily="2" charset="-122"/>
              </a:rPr>
              <a:t>目眚　　病:疲惫</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1530" u="sng" kern="0" dirty="0" smtClean="0">
                <a:solidFill>
                  <a:srgbClr val="000000"/>
                </a:solidFill>
                <a:latin typeface="Times New Roman" panose="02020603050405020304" pitchFamily="65" charset="-122"/>
                <a:ea typeface="宋体" panose="02010600030101010101" pitchFamily="2" charset="-122"/>
              </a:rPr>
              <a:t>詈</a:t>
            </a:r>
            <a:r>
              <a:rPr lang="zh-CN" altLang="en-US" sz="1530" kern="0" dirty="0" smtClean="0">
                <a:solidFill>
                  <a:srgbClr val="000000"/>
                </a:solidFill>
                <a:latin typeface="Times New Roman" panose="02020603050405020304" pitchFamily="65" charset="-122"/>
                <a:ea typeface="宋体" panose="02010600030101010101" pitchFamily="2" charset="-122"/>
              </a:rPr>
              <a:t>不佳　　詈:责骂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D.令五县会</a:t>
            </a:r>
            <a:r>
              <a:rPr lang="zh-CN" altLang="en-US" sz="1530" u="sng" kern="0" dirty="0" smtClean="0">
                <a:solidFill>
                  <a:srgbClr val="000000"/>
                </a:solidFill>
                <a:latin typeface="Times New Roman" panose="02020603050405020304" pitchFamily="65" charset="-122"/>
                <a:ea typeface="宋体" panose="02010600030101010101" pitchFamily="2" charset="-122"/>
              </a:rPr>
              <a:t>鞫</a:t>
            </a:r>
            <a:r>
              <a:rPr lang="zh-CN" altLang="en-US" sz="1530" kern="0" dirty="0" smtClean="0">
                <a:solidFill>
                  <a:srgbClr val="000000"/>
                </a:solidFill>
                <a:latin typeface="Times New Roman" panose="02020603050405020304" pitchFamily="65" charset="-122"/>
                <a:ea typeface="宋体" panose="02010600030101010101" pitchFamily="2" charset="-122"/>
              </a:rPr>
              <a:t>之　　鞫:审讯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2.下列对原文有关内容的概括和分析,</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A.张汝霖早年虽博览群书,但在科举方面并不顺利,直至他父亲去世都没有考取功名。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B.邓文洁公听信别人的传言,认为张汝霖已难以造就,后通过当面测试才改变了看法。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C.张汝霖参加科考时差点因老教谕的昏聩而名落孙山,幸赖主考官的慧眼才榜上有名。</a:t>
            </a:r>
            <a:endParaRPr lang="zh-CN" altLang="en-US"/>
          </a:p>
        </p:txBody>
      </p:sp>
    </p:spTree>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D.黄贞父断案时遇到难题,无法解决,张汝霖下笔千言,精准断案,黄称赞他为奇才。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3.把文中画线的句子翻译成现代汉语。(8分)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(1)汝则已矣,还教子读书,以期不坠先业。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(2)友人以经书题相商,入耳文立就,后有言及者,辄塞耳不敢听。</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4.根据文中张汝霖的科举经历,概括当时科举考试的相关特点。(4分)</a:t>
            </a:r>
            <a:endParaRPr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谢弘微口中不说别人的好坏,而谢曜喜爱褒贬人物,谢曜每每发表议论,弘微常说其他的事岔开</a:t>
            </a:r>
            <a:br/>
            <a:r>
              <a:rPr lang="zh-CN" altLang="en-US" sz="1530" kern="0" dirty="0" smtClean="0">
                <a:solidFill>
                  <a:srgbClr val="000000"/>
                </a:solidFill>
                <a:latin typeface="Times New Roman" panose="02020603050405020304" pitchFamily="65" charset="-122"/>
                <a:ea typeface="宋体" panose="02010600030101010101" pitchFamily="2" charset="-122"/>
              </a:rPr>
              <a:t>话头。元嘉九年,东乡君去世,遗留资财巨万,园宅十几所,奴仆还有数百人。谢弘微一概不要,</a:t>
            </a:r>
            <a:br/>
            <a:r>
              <a:rPr lang="zh-CN" altLang="en-US" sz="1530" kern="0" dirty="0" smtClean="0">
                <a:solidFill>
                  <a:srgbClr val="000000"/>
                </a:solidFill>
                <a:latin typeface="Times New Roman" panose="02020603050405020304" pitchFamily="65" charset="-122"/>
                <a:ea typeface="宋体" panose="02010600030101010101" pitchFamily="2" charset="-122"/>
              </a:rPr>
              <a:t>用自己的俸禄营办丧事。谢弘微说:“亲戚之间争夺财产,算得上最为鄙贱的事情。现在财产</a:t>
            </a:r>
            <a:br/>
            <a:r>
              <a:rPr lang="zh-CN" altLang="en-US" sz="1530" kern="0" dirty="0" smtClean="0">
                <a:solidFill>
                  <a:srgbClr val="000000"/>
                </a:solidFill>
                <a:latin typeface="Times New Roman" panose="02020603050405020304" pitchFamily="65" charset="-122"/>
                <a:ea typeface="宋体" panose="02010600030101010101" pitchFamily="2" charset="-122"/>
              </a:rPr>
              <a:t>多就分用,少就共用,不至于穷困就可以了,身死以后,哪里还去管它。”元嘉十年去世,享年四</a:t>
            </a:r>
            <a:br/>
            <a:r>
              <a:rPr lang="zh-CN" altLang="en-US" sz="1530" kern="0" dirty="0" smtClean="0">
                <a:solidFill>
                  <a:srgbClr val="000000"/>
                </a:solidFill>
                <a:latin typeface="Times New Roman" panose="02020603050405020304" pitchFamily="65" charset="-122"/>
                <a:ea typeface="宋体" panose="02010600030101010101" pitchFamily="2" charset="-122"/>
              </a:rPr>
              <a:t>十二岁。皇上极为痛惜,让左右二卫一千人营办丧葬事务,一直到丧事完毕。朝廷追赠谢弘微</a:t>
            </a:r>
            <a:br/>
            <a:r>
              <a:rPr lang="zh-CN" altLang="en-US" sz="1530" kern="0" dirty="0" smtClean="0">
                <a:solidFill>
                  <a:srgbClr val="000000"/>
                </a:solidFill>
                <a:latin typeface="Times New Roman" panose="02020603050405020304" pitchFamily="65" charset="-122"/>
                <a:ea typeface="宋体" panose="02010600030101010101" pitchFamily="2" charset="-122"/>
              </a:rPr>
              <a:t>为太常。</a:t>
            </a:r>
            <a:endParaRPr lang="zh-CN" altLang="en-US"/>
          </a:p>
        </p:txBody>
      </p:sp>
    </p:spTree>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病:这里是名词作动词,意为“患病”。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黄贞父并非遇到难题无法解决,而是“将以困张广昌”,即故意为难张汝霖。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(1)你就算了,回去后教育儿子读书,希望能保持住先人的事业。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(2)朋友用经书中的考题彼此商量,(考题)一传入他耳中文章马上就形成了,后来再有谈到(考</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题)的,他就堵住耳朵不敢听了。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(1)已,算了;还,回家;以,连词,表目的;期,期望,希望;坠,损害、毁掉、堕落;先业,祖先的事</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业。(2)经书题,即经书中的考题;相商,即相互商量;文立就,即文章马上就形成了;言及者,指谈</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到此事。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考生书法的优劣对考试成绩有影响;可捐纳财货进入太学;考题出自经书;考官的喜好</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直接决定考试结果。</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从文章第一段中的“少不肯临池学书,字丑拙,试有司,辄不利”可以看出书写的优劣对</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考试成绩有影响;从“输粟入太学”可知可捐纳财货进入太学;从邓文洁面试张汝霖的“六十</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而耳顺”(出自《论语》)的题目以及“友人以经书题相商”,可知考题出自经书;从张汝霖考</a:t>
            </a:r>
            <a:endParaRPr lang="zh-CN" altLang="en-US" dirty="0"/>
          </a:p>
        </p:txBody>
      </p:sp>
    </p:spTree>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试前后的不同遭遇可知考官的喜好直接决定考试结果。</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[参考译文]</a:t>
            </a:r>
            <a:endParaRPr lang="zh-CN" altLang="en-US" b="1"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祖父名叫汝霖,号雨若。幼年爱好古学,博览群书。年轻时不肯学习书法,字体粗拙难看,到官</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府应试,总是考不中。于是交纳钱粮进入太学,滞留困厄二十年。他父亲文恭公去世后,家中灾</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难渐渐到来。祖父在龙光楼读书,撤走梯子,通过轴轳传递食物,三年不曾下楼。江西邓文洁公</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到越地来,凭吊文恭公,文恭公墓地上的树木已经有两手合围粗细,(文洁公)拉着树枝泫然泪下,</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悲伤呜咽着离开。祖父送他送到邮亭,文洁公面对祖父愁闷不乐,大概因为文洁公听信忌恨祖</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父的人的话,说祖父违逆祖训开酒店,不从事文墨之事很久了,所以见到祖父就叹惜。这天将要</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分别,(文洁公)看着祖父说:“你就算了,回去后教育儿子读书,希望能保持住先人的事业。”祖</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父哭泣着说:“侄子的命不好,只是努力但没有收获罢了,耕耘还是不敢不勤奋。”文洁公说:</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“有这回事吗?我姑且当面考考你。”于是随手拿出“六十而耳顺”的题目,祖父提笔成文,</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不加删改。文洁公惊喜,击节而叹说:“你的文章应该在世间闻名,何止是登科留名啊?阳和子</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大概可以瞑目了!”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甲午年正月初一,(祖父)到南都,在鸡鸣山读书,日夜不停息,患了眼疾,卧床静休三个月。朋友</a:t>
            </a:r>
            <a:endParaRPr lang="zh-CN" altLang="en-US" dirty="0"/>
          </a:p>
        </p:txBody>
      </p:sp>
    </p:spTree>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用经书中的考题彼此商量,(考题)一传入他的耳中文章马上就形成了,后来再有谈到(考题)的,</a:t>
            </a:r>
            <a:br/>
            <a:r>
              <a:rPr lang="zh-CN" altLang="en-US" sz="1530" kern="0" dirty="0" smtClean="0">
                <a:solidFill>
                  <a:srgbClr val="000000"/>
                </a:solidFill>
                <a:latin typeface="Times New Roman" panose="02020603050405020304" pitchFamily="65" charset="-122"/>
                <a:ea typeface="宋体" panose="02010600030101010101" pitchFamily="2" charset="-122"/>
              </a:rPr>
              <a:t>他就堵住耳朵不敢听了。参加考试时,没有到正午,就完成试卷,试卷落到一个老教谕手中。老</a:t>
            </a:r>
            <a:br/>
            <a:r>
              <a:rPr lang="zh-CN" altLang="en-US" sz="1530" kern="0" dirty="0" smtClean="0">
                <a:solidFill>
                  <a:srgbClr val="000000"/>
                </a:solidFill>
                <a:latin typeface="Times New Roman" panose="02020603050405020304" pitchFamily="65" charset="-122"/>
                <a:ea typeface="宋体" panose="02010600030101010101" pitchFamily="2" charset="-122"/>
              </a:rPr>
              <a:t>教谕拿着试卷,呈给大主考九我李公,被责备不好,命令再呈上,呈上后又认为不好,再呈上,一直</a:t>
            </a:r>
            <a:br/>
            <a:r>
              <a:rPr lang="zh-CN" altLang="en-US" sz="1530" kern="0" dirty="0" smtClean="0">
                <a:solidFill>
                  <a:srgbClr val="000000"/>
                </a:solidFill>
                <a:latin typeface="Times New Roman" panose="02020603050405020304" pitchFamily="65" charset="-122"/>
                <a:ea typeface="宋体" panose="02010600030101010101" pitchFamily="2" charset="-122"/>
              </a:rPr>
              <a:t>到四五次,房间里试卷快没有了,教谕愤恨地哭泣。李公搜拣他的试卷少了七卷,责问教谕,教</a:t>
            </a:r>
            <a:br/>
            <a:r>
              <a:rPr lang="zh-CN" altLang="en-US" sz="1530" kern="0" dirty="0" smtClean="0">
                <a:solidFill>
                  <a:srgbClr val="000000"/>
                </a:solidFill>
                <a:latin typeface="Times New Roman" panose="02020603050405020304" pitchFamily="65" charset="-122"/>
                <a:ea typeface="宋体" panose="02010600030101010101" pitchFamily="2" charset="-122"/>
              </a:rPr>
              <a:t>谕说:“那七卷文笔很不通,留下作为笑料吧。”李公说:“快把你那笑料取来!”李公一看到</a:t>
            </a:r>
            <a:br/>
            <a:r>
              <a:rPr lang="zh-CN" altLang="en-US" sz="1530" kern="0" dirty="0" smtClean="0">
                <a:solidFill>
                  <a:srgbClr val="000000"/>
                </a:solidFill>
                <a:latin typeface="Times New Roman" panose="02020603050405020304" pitchFamily="65" charset="-122"/>
                <a:ea typeface="宋体" panose="02010600030101010101" pitchFamily="2" charset="-122"/>
              </a:rPr>
              <a:t>(那七卷),拍手称赞,整理收藏好试卷以待校勘。《易经》科考试,便准备把祖父拟定为第一,龚</a:t>
            </a:r>
            <a:br/>
            <a:r>
              <a:rPr lang="zh-CN" altLang="en-US" sz="1530" kern="0" dirty="0" smtClean="0">
                <a:solidFill>
                  <a:srgbClr val="000000"/>
                </a:solidFill>
                <a:latin typeface="Times New Roman" panose="02020603050405020304" pitchFamily="65" charset="-122"/>
                <a:ea typeface="宋体" panose="02010600030101010101" pitchFamily="2" charset="-122"/>
              </a:rPr>
              <a:t>三益第二,其余的全都归入高等。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乙未年,祖父考取进士,授予清江令的官职,调到广昌任职,同僚中官吏大多有名而谦恭待人。</a:t>
            </a:r>
            <a:br/>
            <a:r>
              <a:rPr lang="zh-CN" altLang="en-US" sz="1530" kern="0" dirty="0" smtClean="0">
                <a:solidFill>
                  <a:srgbClr val="000000"/>
                </a:solidFill>
                <a:latin typeface="Times New Roman" panose="02020603050405020304" pitchFamily="65" charset="-122"/>
                <a:ea typeface="宋体" panose="02010600030101010101" pitchFamily="2" charset="-122"/>
              </a:rPr>
              <a:t>黄贞父先生喜欢开玩笑,轻视祖父为富家子弟。上级正下发疑难案件,命令五县一同审理。黄</a:t>
            </a:r>
            <a:br/>
            <a:r>
              <a:rPr lang="zh-CN" altLang="en-US" sz="1530" kern="0" dirty="0" smtClean="0">
                <a:solidFill>
                  <a:srgbClr val="000000"/>
                </a:solidFill>
                <a:latin typeface="Times New Roman" panose="02020603050405020304" pitchFamily="65" charset="-122"/>
                <a:ea typeface="宋体" panose="02010600030101010101" pitchFamily="2" charset="-122"/>
              </a:rPr>
              <a:t>贞父对同僚说:“按惯例这案子应该交付给我,我不接,你们也不要接,我将要拿这个来使张广</a:t>
            </a:r>
            <a:br/>
            <a:r>
              <a:rPr lang="zh-CN" altLang="en-US" sz="1530" kern="0" dirty="0" smtClean="0">
                <a:solidFill>
                  <a:srgbClr val="000000"/>
                </a:solidFill>
                <a:latin typeface="Times New Roman" panose="02020603050405020304" pitchFamily="65" charset="-122"/>
                <a:ea typeface="宋体" panose="02010600030101010101" pitchFamily="2" charset="-122"/>
              </a:rPr>
              <a:t>昌困窘。”祖父知道他的意思,也不坚决推辞,便下笔写几千字,引经据典,断案像老到的官</a:t>
            </a:r>
            <a:br/>
            <a:r>
              <a:rPr lang="zh-CN" altLang="en-US" sz="1530" kern="0" dirty="0" smtClean="0">
                <a:solidFill>
                  <a:srgbClr val="000000"/>
                </a:solidFill>
                <a:latin typeface="Times New Roman" panose="02020603050405020304" pitchFamily="65" charset="-122"/>
                <a:ea typeface="宋体" panose="02010600030101010101" pitchFamily="2" charset="-122"/>
              </a:rPr>
              <a:t>吏。黄贞父吸着气张着嘴说:“奇才!奇才!”于是和祖父结为朋友,成为莫逆之交。祖父任职</a:t>
            </a:r>
            <a:br/>
            <a:r>
              <a:rPr lang="zh-CN" altLang="en-US" sz="1530" kern="0" dirty="0" smtClean="0">
                <a:solidFill>
                  <a:srgbClr val="000000"/>
                </a:solidFill>
                <a:latin typeface="Times New Roman" panose="02020603050405020304" pitchFamily="65" charset="-122"/>
                <a:ea typeface="宋体" panose="02010600030101010101" pitchFamily="2" charset="-122"/>
              </a:rPr>
              <a:t>满六年,考核卓异,名列第一。</a:t>
            </a:r>
            <a:endParaRPr lang="zh-CN" altLang="en-US"/>
          </a:p>
        </p:txBody>
      </p:sp>
    </p:spTree>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二十、(2016天津,8—13)阅读下面的文言文,回答问题。(23分)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李台州传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[宋]杨万里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李台州名宗质,字某,北人,不知何郡邑。母展,妾也,生宗质而</a:t>
            </a:r>
            <a:r>
              <a:rPr lang="zh-CN" altLang="en-US" sz="1530" u="sng" kern="0" dirty="0" smtClean="0">
                <a:solidFill>
                  <a:srgbClr val="000000"/>
                </a:solidFill>
                <a:latin typeface="Times New Roman" panose="02020603050405020304" pitchFamily="65" charset="-122"/>
                <a:ea typeface="宋体" panose="02010600030101010101" pitchFamily="2" charset="-122"/>
              </a:rPr>
              <a:t>罹</a:t>
            </a:r>
            <a:r>
              <a:rPr lang="zh-CN" altLang="en-US" sz="1530" kern="0" dirty="0" smtClean="0">
                <a:solidFill>
                  <a:srgbClr val="000000"/>
                </a:solidFill>
                <a:latin typeface="Times New Roman" panose="02020603050405020304" pitchFamily="65" charset="-122"/>
                <a:ea typeface="宋体" panose="02010600030101010101" pitchFamily="2" charset="-122"/>
              </a:rPr>
              <a:t>靖康之乱,母子相失。宗质以父</a:t>
            </a:r>
            <a:br/>
            <a:r>
              <a:rPr lang="zh-CN" altLang="en-US" sz="1530" kern="0" dirty="0" smtClean="0">
                <a:solidFill>
                  <a:srgbClr val="000000"/>
                </a:solidFill>
                <a:latin typeface="Times New Roman" panose="02020603050405020304" pitchFamily="65" charset="-122"/>
                <a:ea typeface="宋体" panose="02010600030101010101" pitchFamily="2" charset="-122"/>
              </a:rPr>
              <a:t>荫,既长,仕所至必求母,不得。姻家司马季思官蜀,宗质曰:“吾求母,东南无之,必也蜀</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br/>
            <a:r>
              <a:rPr lang="zh-CN" altLang="en-US" sz="1530" kern="0" dirty="0" smtClean="0">
                <a:solidFill>
                  <a:srgbClr val="000000"/>
                </a:solidFill>
                <a:latin typeface="Times New Roman" panose="02020603050405020304" pitchFamily="65" charset="-122"/>
                <a:ea typeface="宋体" panose="02010600030101010101" pitchFamily="2" charset="-122"/>
              </a:rPr>
              <a:t>从之西。舟所经过州,若县若村市,必登岸,遍其地大声号呼,曰展婆,展婆。至暮,哭而归,不食。</a:t>
            </a:r>
            <a:br/>
            <a:r>
              <a:rPr lang="zh-CN" altLang="en-US" sz="1530" kern="0" dirty="0" smtClean="0">
                <a:solidFill>
                  <a:srgbClr val="000000"/>
                </a:solidFill>
                <a:latin typeface="Times New Roman" panose="02020603050405020304" pitchFamily="65" charset="-122"/>
                <a:ea typeface="宋体" panose="02010600030101010101" pitchFamily="2" charset="-122"/>
              </a:rPr>
              <a:t>司马家人哀之,必宽譬之,</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饮泣强食。</a:t>
            </a:r>
            <a:r>
              <a:rPr lang="zh-CN" altLang="en-US" sz="1530" u="sng" kern="0" dirty="0" smtClean="0">
                <a:solidFill>
                  <a:srgbClr val="000000"/>
                </a:solidFill>
                <a:latin typeface="Times New Roman" panose="02020603050405020304" pitchFamily="65" charset="-122"/>
                <a:ea typeface="宋体" panose="02010600030101010101" pitchFamily="2" charset="-122"/>
              </a:rPr>
              <a:t>季思秩满东下,所经复然,竟不得。</a:t>
            </a:r>
            <a:r>
              <a:rPr lang="zh-CN" altLang="en-US" sz="1530" kern="0" dirty="0" smtClean="0">
                <a:solidFill>
                  <a:srgbClr val="000000"/>
                </a:solidFill>
                <a:latin typeface="Times New Roman" panose="02020603050405020304" pitchFamily="65" charset="-122"/>
                <a:ea typeface="宋体" panose="02010600030101010101" pitchFamily="2" charset="-122"/>
              </a:rPr>
              <a:t>至荆州,复然。日</a:t>
            </a:r>
            <a:br/>
            <a:r>
              <a:rPr lang="zh-CN" altLang="en-US" sz="1530" kern="0" dirty="0" smtClean="0">
                <a:solidFill>
                  <a:srgbClr val="000000"/>
                </a:solidFill>
                <a:latin typeface="Times New Roman" panose="02020603050405020304" pitchFamily="65" charset="-122"/>
                <a:ea typeface="宋体" panose="02010600030101010101" pitchFamily="2" charset="-122"/>
              </a:rPr>
              <a:t>旦夕号呼,嗌痛气惫,小憩于茗肆,垂涕。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坐顷之,一乞媪至前,揖曰:“官人与我一文两文。”</a:t>
            </a:r>
            <a:r>
              <a:rPr lang="zh-CN" altLang="en-US" sz="1530" u="sng" kern="0" dirty="0" smtClean="0">
                <a:solidFill>
                  <a:srgbClr val="000000"/>
                </a:solidFill>
                <a:latin typeface="Times New Roman" panose="02020603050405020304" pitchFamily="65" charset="-122"/>
                <a:ea typeface="宋体" panose="02010600030101010101" pitchFamily="2" charset="-122"/>
              </a:rPr>
              <a:t>宗质起揖之坐,礼以客主。</a:t>
            </a:r>
            <a:r>
              <a:rPr lang="zh-CN" altLang="en-US" sz="1530" kern="0" dirty="0" smtClean="0">
                <a:solidFill>
                  <a:srgbClr val="000000"/>
                </a:solidFill>
                <a:latin typeface="Times New Roman" panose="02020603050405020304" pitchFamily="65" charset="-122"/>
                <a:ea typeface="宋体" panose="02010600030101010101" pitchFamily="2" charset="-122"/>
              </a:rPr>
              <a:t>既饮茗,问其里</a:t>
            </a:r>
            <a:br/>
            <a:r>
              <a:rPr lang="zh-CN" altLang="en-US" sz="1530" kern="0" dirty="0" smtClean="0">
                <a:solidFill>
                  <a:srgbClr val="000000"/>
                </a:solidFill>
                <a:latin typeface="Times New Roman" panose="02020603050405020304" pitchFamily="65" charset="-122"/>
                <a:ea typeface="宋体" panose="02010600030101010101" pitchFamily="2" charset="-122"/>
              </a:rPr>
              <a:t>若姓。媪勃然怒曰:“官人能与我几钱,何遽问我姓名?我非乞人也。”宗质起敬,谢曰:“某皇</a:t>
            </a:r>
            <a:br/>
            <a:r>
              <a:rPr lang="zh-CN" altLang="en-US" sz="1530" kern="0" dirty="0" smtClean="0">
                <a:solidFill>
                  <a:srgbClr val="000000"/>
                </a:solidFill>
                <a:latin typeface="Times New Roman" panose="02020603050405020304" pitchFamily="65" charset="-122"/>
                <a:ea typeface="宋体" panose="02010600030101010101" pitchFamily="2" charset="-122"/>
              </a:rPr>
              <a:t>恐,上忤阿婆。愿</a:t>
            </a:r>
            <a:r>
              <a:rPr lang="zh-CN" altLang="en-US" sz="1530" u="sng" kern="0" dirty="0" smtClean="0">
                <a:solidFill>
                  <a:srgbClr val="000000"/>
                </a:solidFill>
                <a:latin typeface="Times New Roman" panose="02020603050405020304" pitchFamily="65" charset="-122"/>
                <a:ea typeface="宋体" panose="02010600030101010101" pitchFamily="2" charset="-122"/>
              </a:rPr>
              <a:t>霁</a:t>
            </a:r>
            <a:r>
              <a:rPr lang="zh-CN" altLang="en-US" sz="1530" kern="0" dirty="0" smtClean="0">
                <a:solidFill>
                  <a:srgbClr val="000000"/>
                </a:solidFill>
                <a:latin typeface="Times New Roman" panose="02020603050405020304" pitchFamily="65" charset="-122"/>
                <a:ea typeface="宋体" panose="02010600030101010101" pitchFamily="2" charset="-122"/>
              </a:rPr>
              <a:t>怒,试言之,何害?恐或乡邻或亲族也,某倒囊钱为阿婆寿。”媪喜曰:“老婆</a:t>
            </a:r>
            <a:br/>
            <a:r>
              <a:rPr lang="zh-CN" altLang="en-US" sz="1530" kern="0" dirty="0" smtClean="0">
                <a:solidFill>
                  <a:srgbClr val="000000"/>
                </a:solidFill>
                <a:latin typeface="Times New Roman" panose="02020603050405020304" pitchFamily="65" charset="-122"/>
                <a:ea typeface="宋体" panose="02010600030101010101" pitchFamily="2" charset="-122"/>
              </a:rPr>
              <a:t>姓异甚,不可言。”宗质力恳请,忽曰:“我姓展。”宗质瞿然起,抱之,大哭曰:“夫人,吾母</a:t>
            </a:r>
            <a:br/>
            <a:r>
              <a:rPr lang="zh-CN" altLang="en-US" sz="1530" kern="0" dirty="0" smtClean="0">
                <a:solidFill>
                  <a:srgbClr val="000000"/>
                </a:solidFill>
                <a:latin typeface="Times New Roman" panose="02020603050405020304" pitchFamily="65" charset="-122"/>
                <a:ea typeface="宋体" panose="02010600030101010101" pitchFamily="2" charset="-122"/>
              </a:rPr>
              <a:t>也。”媪曰:“官人勿误,吾儿有验,右腋有紫痣,其大如杯。”宗质拜曰:“然。”右袒示之,于</a:t>
            </a:r>
            <a:br/>
            <a:r>
              <a:rPr lang="zh-CN" altLang="en-US" sz="1530" kern="0" dirty="0" smtClean="0">
                <a:solidFill>
                  <a:srgbClr val="000000"/>
                </a:solidFill>
                <a:latin typeface="Times New Roman" panose="02020603050405020304" pitchFamily="65" charset="-122"/>
                <a:ea typeface="宋体" panose="02010600030101010101" pitchFamily="2" charset="-122"/>
              </a:rPr>
              <a:t>是母子相持而哭。观者数十百人,皆叹息泣下。</a:t>
            </a:r>
            <a:endParaRPr lang="zh-CN" altLang="en-US"/>
          </a:p>
        </p:txBody>
      </p:sp>
    </p:spTree>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宗质负其母</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归,季思与家人子亦泣。自是奉板舆孝养者十余年,母以高年终,宗质亦白首</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宗质乾道庚寅为洪倅,时予为奉新县令,屡谒之,不知其母子间也。明年,予官中都,宗质造朝,</a:t>
            </a:r>
            <a:r>
              <a:rPr lang="zh-CN" altLang="en-US" sz="1530" u="sng" kern="0" dirty="0" smtClean="0">
                <a:solidFill>
                  <a:srgbClr val="000000"/>
                </a:solidFill>
                <a:latin typeface="Times New Roman" panose="02020603050405020304" pitchFamily="65" charset="-122"/>
                <a:ea typeface="宋体" panose="02010600030101010101" pitchFamily="2" charset="-122"/>
              </a:rPr>
              <a:t>除</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知台州。朝士云:“李台州,曾觌姻家也。觌无子,子台州之子。”予一见不敢再</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,亦未知</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其孝。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后十七年,台州既没,予与丞相京公同为宰掾。谈间,公为予言李台州母子事。予生八年,丧先</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太夫人,终身</a:t>
            </a:r>
            <a:r>
              <a:rPr lang="zh-CN" altLang="en-US" sz="1530" u="sng" kern="0" dirty="0" smtClean="0">
                <a:solidFill>
                  <a:srgbClr val="000000"/>
                </a:solidFill>
                <a:latin typeface="Times New Roman" panose="02020603050405020304" pitchFamily="65" charset="-122"/>
                <a:ea typeface="宋体" panose="02010600030101010101" pitchFamily="2" charset="-122"/>
              </a:rPr>
              <a:t>饮</a:t>
            </a:r>
            <a:r>
              <a:rPr lang="zh-CN" altLang="en-US" sz="1530" kern="0" dirty="0" smtClean="0">
                <a:solidFill>
                  <a:srgbClr val="000000"/>
                </a:solidFill>
                <a:latin typeface="Times New Roman" panose="02020603050405020304" pitchFamily="65" charset="-122"/>
                <a:ea typeface="宋体" panose="02010600030101010101" pitchFamily="2" charset="-122"/>
              </a:rPr>
              <a:t>恨。闻之,泣不能止,感而为之传。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赞曰:孔子曰:“孝悌之至通于神明。”若李台州,生而不知失母,壮而知求母,求母而不得,不得</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而不懈,遍天下之半,老而乃得之。昔东坡先生颂朱寿昌,至今咏歌以为美谈。</a:t>
            </a:r>
            <a:r>
              <a:rPr lang="zh-CN" altLang="en-US" sz="1530" u="sng" kern="0" dirty="0" smtClean="0">
                <a:solidFill>
                  <a:srgbClr val="000000"/>
                </a:solidFill>
                <a:latin typeface="Times New Roman" panose="02020603050405020304" pitchFamily="65" charset="-122"/>
                <a:ea typeface="宋体" panose="02010600030101010101" pitchFamily="2" charset="-122"/>
              </a:rPr>
              <a:t>若李台州,其事</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与寿昌岂异也,兹不谓之至孝通于神明乎?</a:t>
            </a:r>
            <a:r>
              <a:rPr lang="zh-CN" altLang="en-US" sz="1530" kern="0" dirty="0" smtClean="0">
                <a:solidFill>
                  <a:srgbClr val="000000"/>
                </a:solidFill>
                <a:latin typeface="Times New Roman" panose="02020603050405020304" pitchFamily="65" charset="-122"/>
                <a:ea typeface="宋体" panose="02010600030101010101" pitchFamily="2" charset="-122"/>
              </a:rPr>
              <a:t>非至孝奚而通神明,非通神明奚而得母?予每为士大</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夫言之,闻者必泣。人谁无母?有母谁无是心哉?</a:t>
            </a:r>
            <a:r>
              <a:rPr lang="zh-CN" altLang="en-US" sz="1530" u="sng" kern="0" dirty="0" smtClean="0">
                <a:solidFill>
                  <a:srgbClr val="000000"/>
                </a:solidFill>
                <a:latin typeface="Times New Roman" panose="02020603050405020304" pitchFamily="65" charset="-122"/>
                <a:ea typeface="宋体" panose="02010600030101010101" pitchFamily="2" charset="-122"/>
              </a:rPr>
              <a:t>彼有未尝失母而有母不待求母而母存或忽而</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不敬或悖而不爱者独何心欤?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(选自《杨万里集笺校》</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Tree>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1.对下列各句中加点词的解释,</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.生宗质而</a:t>
            </a:r>
            <a:r>
              <a:rPr lang="zh-CN" altLang="en-US" sz="1530" u="sng" kern="0" dirty="0" smtClean="0">
                <a:solidFill>
                  <a:srgbClr val="000000"/>
                </a:solidFill>
                <a:latin typeface="Times New Roman" panose="02020603050405020304" pitchFamily="65" charset="-122"/>
                <a:ea typeface="宋体" panose="02010600030101010101" pitchFamily="2" charset="-122"/>
              </a:rPr>
              <a:t>罹</a:t>
            </a:r>
            <a:r>
              <a:rPr lang="zh-CN" altLang="en-US" sz="1530" kern="0" dirty="0" smtClean="0">
                <a:solidFill>
                  <a:srgbClr val="000000"/>
                </a:solidFill>
                <a:latin typeface="Times New Roman" panose="02020603050405020304" pitchFamily="65" charset="-122"/>
                <a:ea typeface="宋体" panose="02010600030101010101" pitchFamily="2" charset="-122"/>
              </a:rPr>
              <a:t>靖康之乱　　　罹:遭遇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B.愿</a:t>
            </a:r>
            <a:r>
              <a:rPr lang="zh-CN" altLang="en-US" sz="1530" u="sng" kern="0" dirty="0" smtClean="0">
                <a:solidFill>
                  <a:srgbClr val="000000"/>
                </a:solidFill>
                <a:latin typeface="Times New Roman" panose="02020603050405020304" pitchFamily="65" charset="-122"/>
                <a:ea typeface="宋体" panose="02010600030101010101" pitchFamily="2" charset="-122"/>
              </a:rPr>
              <a:t>霁</a:t>
            </a:r>
            <a:r>
              <a:rPr lang="zh-CN" altLang="en-US" sz="1530" kern="0" dirty="0" smtClean="0">
                <a:solidFill>
                  <a:srgbClr val="000000"/>
                </a:solidFill>
                <a:latin typeface="Times New Roman" panose="02020603050405020304" pitchFamily="65" charset="-122"/>
                <a:ea typeface="宋体" panose="02010600030101010101" pitchFamily="2" charset="-122"/>
              </a:rPr>
              <a:t>怒　　霁:停止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1530" u="sng" kern="0" dirty="0" smtClean="0">
                <a:solidFill>
                  <a:srgbClr val="000000"/>
                </a:solidFill>
                <a:latin typeface="Times New Roman" panose="02020603050405020304" pitchFamily="65" charset="-122"/>
                <a:ea typeface="宋体" panose="02010600030101010101" pitchFamily="2" charset="-122"/>
              </a:rPr>
              <a:t>除</a:t>
            </a:r>
            <a:r>
              <a:rPr lang="zh-CN" altLang="en-US" sz="1530" kern="0" dirty="0" smtClean="0">
                <a:solidFill>
                  <a:srgbClr val="000000"/>
                </a:solidFill>
                <a:latin typeface="Times New Roman" panose="02020603050405020304" pitchFamily="65" charset="-122"/>
                <a:ea typeface="宋体" panose="02010600030101010101" pitchFamily="2" charset="-122"/>
              </a:rPr>
              <a:t>知台州　　除:罢免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D.终身</a:t>
            </a:r>
            <a:r>
              <a:rPr lang="zh-CN" altLang="en-US" sz="1530" u="sng" kern="0" dirty="0" smtClean="0">
                <a:solidFill>
                  <a:srgbClr val="000000"/>
                </a:solidFill>
                <a:latin typeface="Times New Roman" panose="02020603050405020304" pitchFamily="65" charset="-122"/>
                <a:ea typeface="宋体" panose="02010600030101010101" pitchFamily="2" charset="-122"/>
              </a:rPr>
              <a:t>饮</a:t>
            </a:r>
            <a:r>
              <a:rPr lang="zh-CN" altLang="en-US" sz="1530" kern="0" dirty="0" smtClean="0">
                <a:solidFill>
                  <a:srgbClr val="000000"/>
                </a:solidFill>
                <a:latin typeface="Times New Roman" panose="02020603050405020304" pitchFamily="65" charset="-122"/>
                <a:ea typeface="宋体" panose="02010600030101010101" pitchFamily="2" charset="-122"/>
              </a:rPr>
              <a:t>恨　　饮:含着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2.依次填入文中空白处的虚词,最恰当的一项是(3分)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①东南无之,必也蜀</a:t>
            </a: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②必宽譬之,</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饮泣强食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③宗质负其母</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④予一见不敢再</a:t>
            </a: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A.焉　乃　于　者　　　B.乎　其　以　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C.乎　乃　以　也　　D.焉　其　于　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3.文末画波浪线的句子,断句最合理的一项是(3分)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A.彼有未尝失母/而有母不待/求母而母存/或忽而不敬/或悖而不爱者独/何心欤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B.彼有未尝失母/而有母不待求母/而母存或忽而不敬/或悖而不爱者/独何心欤</a:t>
            </a:r>
            <a:endParaRPr lang="zh-CN" altLang="en-US" dirty="0"/>
          </a:p>
        </p:txBody>
      </p:sp>
    </p:spTree>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C.彼有未尝/失母而有母/不待求母/而母存或忽而不敬/或悖而不爱者/独何心欤</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D.彼有未尝/失母而有母不待/求母而母存/或忽而不敬/或悖而不爱者/独何心欤</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4.以下六句话分编为四组,全都直接表现李台州“至孝”的一组是(3分)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①既长,仕所至必求母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②舟所经过州,若县若村市,必登岸,遍其地大声号呼</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③某倒囊钱为阿婆寿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④右袒示之,于是母子相持而哭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⑤自是奉板舆孝养者十余年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⑥觌无子,子台州之子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A.①②⑤　　　　B.①③④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C.①⑤⑥　　D.②④⑥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5.下面对原文的理解与分析,</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A.李宗质出生后因战乱母子失散,长大后曾四处寻访母亲下落而不得,以至茶饭不思,黯然神</a:t>
            </a:r>
            <a:br/>
            <a:r>
              <a:rPr lang="zh-CN" altLang="en-US" sz="1530" kern="0" dirty="0" smtClean="0">
                <a:solidFill>
                  <a:srgbClr val="000000"/>
                </a:solidFill>
                <a:latin typeface="Times New Roman" panose="02020603050405020304" pitchFamily="65" charset="-122"/>
                <a:ea typeface="宋体" panose="02010600030101010101" pitchFamily="2" charset="-122"/>
              </a:rPr>
              <a:t>伤。</a:t>
            </a:r>
            <a:endParaRPr lang="zh-CN" altLang="en-US"/>
          </a:p>
        </p:txBody>
      </p:sp>
    </p:spTree>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B.作者杨万里素来仰慕李台州至孝之名,但直到李台州去世之后,才写作此文,并在士大夫中传</a:t>
            </a:r>
            <a:br/>
            <a:r>
              <a:rPr lang="zh-CN" altLang="en-US" sz="1530" kern="0" dirty="0" smtClean="0">
                <a:solidFill>
                  <a:srgbClr val="000000"/>
                </a:solidFill>
                <a:latin typeface="Times New Roman" panose="02020603050405020304" pitchFamily="65" charset="-122"/>
                <a:ea typeface="宋体" panose="02010600030101010101" pitchFamily="2" charset="-122"/>
              </a:rPr>
              <a:t>颂其事迹。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C.为一位官员作传,不注重其政治事功,却记叙其寻母尽孝之事,杨万里有褒扬孝道、规劝世风</a:t>
            </a:r>
            <a:br/>
            <a:r>
              <a:rPr lang="zh-CN" altLang="en-US" sz="1530" kern="0" dirty="0" smtClean="0">
                <a:solidFill>
                  <a:srgbClr val="000000"/>
                </a:solidFill>
                <a:latin typeface="Times New Roman" panose="02020603050405020304" pitchFamily="65" charset="-122"/>
                <a:ea typeface="宋体" panose="02010600030101010101" pitchFamily="2" charset="-122"/>
              </a:rPr>
              <a:t>之意。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D.文章记李台州事迹,以寻母、认母、侍母为线索,集中笔墨描写认母场景,详略得当,主次分</a:t>
            </a:r>
            <a:br/>
            <a:r>
              <a:rPr lang="zh-CN" altLang="en-US" sz="1530" kern="0" dirty="0" smtClean="0">
                <a:solidFill>
                  <a:srgbClr val="000000"/>
                </a:solidFill>
                <a:latin typeface="Times New Roman" panose="02020603050405020304" pitchFamily="65" charset="-122"/>
                <a:ea typeface="宋体" panose="02010600030101010101" pitchFamily="2" charset="-122"/>
              </a:rPr>
              <a:t>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6.把文中画横线的句子翻译成现代汉语。(8分)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(1)季思秩满东下,所经复然,竟不得。(2分)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(2)宗质起揖之坐,礼以客主。(3分)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(3)若李台州,其事与寿昌岂异也,兹不谓之至孝通于神明乎?(3分)</a:t>
            </a:r>
            <a:endParaRPr lang="zh-CN" altLang="en-US"/>
          </a:p>
        </p:txBody>
      </p:sp>
    </p:spTree>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除:授;拜(官职)。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①“必</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乎”为固定句式,表揣度语气。②“乃”是承接连词,表示前后两事</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在情理上的顺承或时间上的紧接,可译为“才”“这才”“就”等。从语意上看前后有顺承</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关系,故选“乃”。③“以”表示修饰关系,相当于“而”,作连词,连接动词“归”,而介词</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“于”后只能跟名词,故选“以”。④“也”用在句末,表示感叹;“者”一般用在句中表停</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顿。此为句末语气词,故选“也”。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“未尝失母”为完整表述,后面断开;“不待求母”为动宾短语,后面断开;“或忽</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而不敬”与“或悖而不爱”形成对偶,中间要断开;“独</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欤”为固定句式,前面要断开。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③是两人未真正认识之前李台州说的话,不能表现“至孝”;④写知道彼此为母</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子后两人痛哭,不能表现“至孝”;⑥是写曾觌,不能表现李台州“至孝”。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“素来仰慕李台州至孝之名”错,原文是“亦未知其孝”“后十七年,台州既没</a:t>
            </a:r>
            <a:br>
              <a:rPr dirty="0"/>
            </a:b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闻之,泣不能止,感而为之传”。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(1)季思任期已满,向东而下,所经过的地方李台州仍然这样,始终没有找到。</a:t>
            </a:r>
            <a:endParaRPr lang="zh-CN" altLang="en-US" dirty="0"/>
          </a:p>
        </p:txBody>
      </p:sp>
    </p:spTree>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(2)宗质站起来向她作揖请她坐下,用主客之礼礼待她。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(3)像李台州,他的事迹难道和朱寿昌有什么不同吗?这不就是所说的至孝和神明相通吗?</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  翻译句子,需要注意以下关键点:①重点词,如秩(任期)、东(名词作状语,向东)、竟(始</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终)、揖(名词作动词,作揖)、异(不一样)、兹(这);②特殊句式,如礼以客主(以主客之礼对待)、</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兹不谓之(这不是叫作,这不是所说的)等;③语句要通顺。</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[参考译文]</a:t>
            </a:r>
            <a:endParaRPr lang="zh-CN" altLang="en-US" b="1"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李台州名宗质,字某,是北地人,但不知在什么郡里。母亲姓展,是父亲的妾,生下宗质后,遭遇靖</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康之乱,母子失散。宗质因为父亲功勋取得入仕权利,长大后,做官所到之处必定寻找母亲,但</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终无所获。他的姻亲司马季思到蜀地做官,宗质说:“我寻找母亲,找遍东南一带都没有,会不</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会在蜀地呀?”(于是)跟随司马季思到西面去。船只经过的各州,若是郡县、村市,他一定登</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岸,遍地大声呼号,喊“展婆,展婆”。到天黑,哭泣着回来,也不肯吃饭。司马家人也为他哀痛,</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必设法宽慰劝解他,他才一边抽泣一边勉强吃点东西。季思任期已满,向东而下,所经过的地方</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李台州仍然这样,始终没有找到。到达荆州,又是这样。每天早晚哭号,直至咽喉疼痛,气息虚</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弱,才在茶楼休息一下,哭泣流泪。</a:t>
            </a: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四、(2016课标全国Ⅰ,4—7)阅读下面的文言文,完成后面题目。(19分)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曾公亮,字明仲,泉州晋江人。举进士甲科,知会稽县。民田镜湖旁,每患湖溢。公亮立斗门,泄</a:t>
            </a:r>
            <a:br/>
            <a:r>
              <a:rPr lang="zh-CN" altLang="en-US" sz="1530" kern="0" dirty="0" smtClean="0">
                <a:solidFill>
                  <a:srgbClr val="000000"/>
                </a:solidFill>
                <a:latin typeface="Times New Roman" panose="02020603050405020304" pitchFamily="65" charset="-122"/>
                <a:ea typeface="宋体" panose="02010600030101010101" pitchFamily="2" charset="-122"/>
              </a:rPr>
              <a:t>水入曹娥江,民受其利。以端明殿学士知郑州,</a:t>
            </a:r>
            <a:r>
              <a:rPr lang="zh-CN" altLang="en-US" sz="1530" u="sng" kern="0" dirty="0" smtClean="0">
                <a:solidFill>
                  <a:srgbClr val="000000"/>
                </a:solidFill>
                <a:latin typeface="Times New Roman" panose="02020603050405020304" pitchFamily="65" charset="-122"/>
                <a:ea typeface="宋体" panose="02010600030101010101" pitchFamily="2" charset="-122"/>
              </a:rPr>
              <a:t>为政有能声盗悉窜他境至夜户不闭尝有使客亡</a:t>
            </a:r>
            <a:br/>
            <a:r>
              <a:rPr lang="zh-CN" altLang="en-US" sz="1530" u="sng" kern="0" dirty="0" smtClean="0">
                <a:solidFill>
                  <a:srgbClr val="000000"/>
                </a:solidFill>
                <a:latin typeface="Times New Roman" panose="02020603050405020304" pitchFamily="65" charset="-122"/>
                <a:ea typeface="宋体" panose="02010600030101010101" pitchFamily="2" charset="-122"/>
              </a:rPr>
              <a:t>橐中物移书诘盗公亮报吾境不藏盗殆从者之廋耳索之果然</a:t>
            </a:r>
            <a:r>
              <a:rPr lang="zh-CN" altLang="en-US" sz="1530" kern="0" dirty="0" smtClean="0">
                <a:solidFill>
                  <a:srgbClr val="000000"/>
                </a:solidFill>
                <a:latin typeface="Times New Roman" panose="02020603050405020304" pitchFamily="65" charset="-122"/>
                <a:ea typeface="宋体" panose="02010600030101010101" pitchFamily="2" charset="-122"/>
              </a:rPr>
              <a:t>公亮明练文法,更践久,习知朝廷台</a:t>
            </a:r>
            <a:br/>
            <a:r>
              <a:rPr lang="zh-CN" altLang="en-US" sz="1530" kern="0" dirty="0" smtClean="0">
                <a:solidFill>
                  <a:srgbClr val="000000"/>
                </a:solidFill>
                <a:latin typeface="Times New Roman" panose="02020603050405020304" pitchFamily="65" charset="-122"/>
                <a:ea typeface="宋体" panose="02010600030101010101" pitchFamily="2" charset="-122"/>
              </a:rPr>
              <a:t>阁典宪,</a:t>
            </a:r>
            <a:r>
              <a:rPr lang="zh-CN" altLang="en-US" sz="1530" u="sng" kern="0" dirty="0" smtClean="0">
                <a:solidFill>
                  <a:srgbClr val="000000"/>
                </a:solidFill>
                <a:latin typeface="Times New Roman" panose="02020603050405020304" pitchFamily="65" charset="-122"/>
                <a:ea typeface="宋体" panose="02010600030101010101" pitchFamily="2" charset="-122"/>
              </a:rPr>
              <a:t>首相</a:t>
            </a:r>
            <a:r>
              <a:rPr lang="zh-CN" altLang="en-US" sz="1530" kern="0" dirty="0" smtClean="0">
                <a:solidFill>
                  <a:srgbClr val="000000"/>
                </a:solidFill>
                <a:latin typeface="Times New Roman" panose="02020603050405020304" pitchFamily="65" charset="-122"/>
                <a:ea typeface="宋体" panose="02010600030101010101" pitchFamily="2" charset="-122"/>
              </a:rPr>
              <a:t>韩琦每咨访焉。仁宗末年,琦请</a:t>
            </a:r>
            <a:r>
              <a:rPr lang="zh-CN" altLang="en-US" sz="1530" u="sng" kern="0" dirty="0" smtClean="0">
                <a:solidFill>
                  <a:srgbClr val="000000"/>
                </a:solidFill>
                <a:latin typeface="Times New Roman" panose="02020603050405020304" pitchFamily="65" charset="-122"/>
                <a:ea typeface="宋体" panose="02010600030101010101" pitchFamily="2" charset="-122"/>
              </a:rPr>
              <a:t>建储</a:t>
            </a:r>
            <a:r>
              <a:rPr lang="zh-CN" altLang="en-US" sz="1530" kern="0" dirty="0" smtClean="0">
                <a:solidFill>
                  <a:srgbClr val="000000"/>
                </a:solidFill>
                <a:latin typeface="Times New Roman" panose="02020603050405020304" pitchFamily="65" charset="-122"/>
                <a:ea typeface="宋体" panose="02010600030101010101" pitchFamily="2" charset="-122"/>
              </a:rPr>
              <a:t>,与公亮等共定大议。密州民田产银,或盗取</a:t>
            </a:r>
            <a:br/>
            <a:r>
              <a:rPr lang="zh-CN" altLang="en-US" sz="1530" kern="0" dirty="0" smtClean="0">
                <a:solidFill>
                  <a:srgbClr val="000000"/>
                </a:solidFill>
                <a:latin typeface="Times New Roman" panose="02020603050405020304" pitchFamily="65" charset="-122"/>
                <a:ea typeface="宋体" panose="02010600030101010101" pitchFamily="2" charset="-122"/>
              </a:rPr>
              <a:t>之,大理当以强。公亮曰:“此禁物也,取之虽强,与盗物民家有间矣。”固争之,遂下</a:t>
            </a:r>
            <a:r>
              <a:rPr lang="zh-CN" altLang="en-US" sz="1530" u="sng" kern="0" dirty="0" smtClean="0">
                <a:solidFill>
                  <a:srgbClr val="000000"/>
                </a:solidFill>
                <a:latin typeface="Times New Roman" panose="02020603050405020304" pitchFamily="65" charset="-122"/>
                <a:ea typeface="宋体" panose="02010600030101010101" pitchFamily="2" charset="-122"/>
              </a:rPr>
              <a:t>有司</a:t>
            </a:r>
            <a:r>
              <a:rPr lang="zh-CN" altLang="en-US" sz="1530" kern="0" dirty="0" smtClean="0">
                <a:solidFill>
                  <a:srgbClr val="000000"/>
                </a:solidFill>
                <a:latin typeface="Times New Roman" panose="02020603050405020304" pitchFamily="65" charset="-122"/>
                <a:ea typeface="宋体" panose="02010600030101010101" pitchFamily="2" charset="-122"/>
              </a:rPr>
              <a:t>议,比</a:t>
            </a:r>
            <a:br/>
            <a:r>
              <a:rPr lang="zh-CN" altLang="en-US" sz="1530" kern="0" dirty="0" smtClean="0">
                <a:solidFill>
                  <a:srgbClr val="000000"/>
                </a:solidFill>
                <a:latin typeface="Times New Roman" panose="02020603050405020304" pitchFamily="65" charset="-122"/>
                <a:ea typeface="宋体" panose="02010600030101010101" pitchFamily="2" charset="-122"/>
              </a:rPr>
              <a:t>劫禁物法,盗得不死。</a:t>
            </a:r>
            <a:r>
              <a:rPr lang="zh-CN" altLang="en-US" sz="1530" u="sng" kern="0" dirty="0" smtClean="0">
                <a:solidFill>
                  <a:srgbClr val="000000"/>
                </a:solidFill>
                <a:latin typeface="Times New Roman" panose="02020603050405020304" pitchFamily="65" charset="-122"/>
                <a:ea typeface="宋体" panose="02010600030101010101" pitchFamily="2" charset="-122"/>
              </a:rPr>
              <a:t>契丹</a:t>
            </a:r>
            <a:r>
              <a:rPr lang="zh-CN" altLang="en-US" sz="1530" kern="0" dirty="0" smtClean="0">
                <a:solidFill>
                  <a:srgbClr val="000000"/>
                </a:solidFill>
                <a:latin typeface="Times New Roman" panose="02020603050405020304" pitchFamily="65" charset="-122"/>
                <a:ea typeface="宋体" panose="02010600030101010101" pitchFamily="2" charset="-122"/>
              </a:rPr>
              <a:t>纵人渔界河,又数通盐舟,吏不敢禁,皆谓:与之校,且生事。公亮言:</a:t>
            </a:r>
            <a:br/>
            <a:r>
              <a:rPr lang="zh-CN" altLang="en-US" sz="1530" kern="0" dirty="0" smtClean="0">
                <a:solidFill>
                  <a:srgbClr val="000000"/>
                </a:solidFill>
                <a:latin typeface="Times New Roman" panose="02020603050405020304" pitchFamily="65" charset="-122"/>
                <a:ea typeface="宋体" panose="02010600030101010101" pitchFamily="2" charset="-122"/>
              </a:rPr>
              <a:t>“萌芽不禁,后将奈何?雄州赵滋勇而有谋,可任也。”使谕以指意,边害讫息。英宗即位,加中</a:t>
            </a:r>
            <a:br/>
            <a:r>
              <a:rPr lang="zh-CN" altLang="en-US" sz="1530" kern="0" dirty="0" smtClean="0">
                <a:solidFill>
                  <a:srgbClr val="000000"/>
                </a:solidFill>
                <a:latin typeface="Times New Roman" panose="02020603050405020304" pitchFamily="65" charset="-122"/>
                <a:ea typeface="宋体" panose="02010600030101010101" pitchFamily="2" charset="-122"/>
              </a:rPr>
              <a:t>书侍郎兼礼部尚书,寻加户部尚书。帝不豫,辽使至不能见,命公亮宴于馆,使者不肯赴。公亮</a:t>
            </a:r>
            <a:br/>
            <a:r>
              <a:rPr lang="zh-CN" altLang="en-US" sz="1530" kern="0" dirty="0" smtClean="0">
                <a:solidFill>
                  <a:srgbClr val="000000"/>
                </a:solidFill>
                <a:latin typeface="Times New Roman" panose="02020603050405020304" pitchFamily="65" charset="-122"/>
                <a:ea typeface="宋体" panose="02010600030101010101" pitchFamily="2" charset="-122"/>
              </a:rPr>
              <a:t>质之曰:</a:t>
            </a:r>
            <a:r>
              <a:rPr lang="zh-CN" altLang="en-US" sz="1530" u="sng" kern="0" dirty="0" smtClean="0">
                <a:solidFill>
                  <a:srgbClr val="000000"/>
                </a:solidFill>
                <a:latin typeface="Times New Roman" panose="02020603050405020304" pitchFamily="65" charset="-122"/>
                <a:ea typeface="宋体" panose="02010600030101010101" pitchFamily="2" charset="-122"/>
              </a:rPr>
              <a:t>“锡宴不赴,是不虔君命也。人主有疾,而必使亲临,处之安乎?”</a:t>
            </a:r>
            <a:r>
              <a:rPr lang="zh-CN" altLang="en-US" sz="1530" kern="0" dirty="0" smtClean="0">
                <a:solidFill>
                  <a:srgbClr val="000000"/>
                </a:solidFill>
                <a:latin typeface="Times New Roman" panose="02020603050405020304" pitchFamily="65" charset="-122"/>
                <a:ea typeface="宋体" panose="02010600030101010101" pitchFamily="2" charset="-122"/>
              </a:rPr>
              <a:t>使者即就席。熙宁三</a:t>
            </a:r>
            <a:br/>
            <a:r>
              <a:rPr lang="zh-CN" altLang="en-US" sz="1530" kern="0" dirty="0" smtClean="0">
                <a:solidFill>
                  <a:srgbClr val="000000"/>
                </a:solidFill>
                <a:latin typeface="Times New Roman" panose="02020603050405020304" pitchFamily="65" charset="-122"/>
                <a:ea typeface="宋体" panose="02010600030101010101" pitchFamily="2" charset="-122"/>
              </a:rPr>
              <a:t>年,拜司空兼侍中、河阳三城节度使。明年,起判永兴军。居一岁,还京师。旋以太傅致仕。元</a:t>
            </a:r>
            <a:br/>
            <a:r>
              <a:rPr lang="zh-CN" altLang="en-US" sz="1530" kern="0" dirty="0" smtClean="0">
                <a:solidFill>
                  <a:srgbClr val="000000"/>
                </a:solidFill>
                <a:latin typeface="Times New Roman" panose="02020603050405020304" pitchFamily="65" charset="-122"/>
                <a:ea typeface="宋体" panose="02010600030101010101" pitchFamily="2" charset="-122"/>
              </a:rPr>
              <a:t>丰元年卒,年八十。帝临哭,辍朝三日。公亮方厚庄重,沉深周密,平居谨绳墨,蹈规矩;然性吝啬,</a:t>
            </a:r>
            <a:br/>
            <a:r>
              <a:rPr lang="zh-CN" altLang="en-US" sz="1530" kern="0" dirty="0" smtClean="0">
                <a:solidFill>
                  <a:srgbClr val="000000"/>
                </a:solidFill>
                <a:latin typeface="Times New Roman" panose="02020603050405020304" pitchFamily="65" charset="-122"/>
                <a:ea typeface="宋体" panose="02010600030101010101" pitchFamily="2" charset="-122"/>
              </a:rPr>
              <a:t>殖货至巨万。初荐王安石,及同辅政,知上方向之,阴为子孙计,凡更张庶事,一切听顺,而外若不</a:t>
            </a:r>
            <a:br/>
            <a:r>
              <a:rPr lang="zh-CN" altLang="en-US" sz="1530" kern="0" dirty="0" smtClean="0">
                <a:solidFill>
                  <a:srgbClr val="000000"/>
                </a:solidFill>
                <a:latin typeface="Times New Roman" panose="02020603050405020304" pitchFamily="65" charset="-122"/>
                <a:ea typeface="宋体" panose="02010600030101010101" pitchFamily="2" charset="-122"/>
              </a:rPr>
              <a:t>与之者。尝遣子孝宽参其谋,至上前略无所异,于是帝益信任安石。安石德其助己,故引擢孝宽</a:t>
            </a:r>
            <a:endParaRPr lang="zh-CN" altLang="en-US"/>
          </a:p>
        </p:txBody>
      </p:sp>
    </p:spTree>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坐了一会儿,一个老年女乞讨者走到他跟前,躬身作揖说:“大人给我一两文钱吧。”宗质站起</a:t>
            </a:r>
            <a:br/>
            <a:r>
              <a:rPr lang="zh-CN" altLang="en-US" sz="1530" kern="0" dirty="0" smtClean="0">
                <a:solidFill>
                  <a:srgbClr val="000000"/>
                </a:solidFill>
                <a:latin typeface="Times New Roman" panose="02020603050405020304" pitchFamily="65" charset="-122"/>
                <a:ea typeface="宋体" panose="02010600030101010101" pitchFamily="2" charset="-122"/>
              </a:rPr>
              <a:t>来向她作揖请她坐下,用主客之礼礼待她。喝过茶后,问她的居处、姓氏。老人却勃然大怒说:</a:t>
            </a:r>
            <a:br/>
            <a:r>
              <a:rPr lang="zh-CN" altLang="en-US" sz="1530" kern="0" dirty="0" smtClean="0">
                <a:solidFill>
                  <a:srgbClr val="000000"/>
                </a:solidFill>
                <a:latin typeface="Times New Roman" panose="02020603050405020304" pitchFamily="65" charset="-122"/>
                <a:ea typeface="宋体" panose="02010600030101010101" pitchFamily="2" charset="-122"/>
              </a:rPr>
              <a:t>“大人能给我几个钱,何必急忙问我姓名?我并非乞丐。”宗质站起来恭敬地道歉说:“我内</a:t>
            </a:r>
            <a:br/>
            <a:r>
              <a:rPr lang="zh-CN" altLang="en-US" sz="1530" kern="0" dirty="0" smtClean="0">
                <a:solidFill>
                  <a:srgbClr val="000000"/>
                </a:solidFill>
                <a:latin typeface="Times New Roman" panose="02020603050405020304" pitchFamily="65" charset="-122"/>
                <a:ea typeface="宋体" panose="02010600030101010101" pitchFamily="2" charset="-122"/>
              </a:rPr>
              <a:t>心惶恐,触怒了阿婆。希望你平息怒气,不妨说说,有什么害处呢?恐怕是邻里或者亲戚,我愿倾</a:t>
            </a:r>
            <a:br/>
            <a:r>
              <a:rPr lang="zh-CN" altLang="en-US" sz="1530" kern="0" dirty="0" smtClean="0">
                <a:solidFill>
                  <a:srgbClr val="000000"/>
                </a:solidFill>
                <a:latin typeface="Times New Roman" panose="02020603050405020304" pitchFamily="65" charset="-122"/>
                <a:ea typeface="宋体" panose="02010600030101010101" pitchFamily="2" charset="-122"/>
              </a:rPr>
              <a:t>其所有为您祝福。”老人面露喜色说:“我姓氏特别,不可对他人说。”宗质极力恳求,她忽然</a:t>
            </a:r>
            <a:br/>
            <a:r>
              <a:rPr lang="zh-CN" altLang="en-US" sz="1530" kern="0" dirty="0" smtClean="0">
                <a:solidFill>
                  <a:srgbClr val="000000"/>
                </a:solidFill>
                <a:latin typeface="Times New Roman" panose="02020603050405020304" pitchFamily="65" charset="-122"/>
                <a:ea typeface="宋体" panose="02010600030101010101" pitchFamily="2" charset="-122"/>
              </a:rPr>
              <a:t>说:“我姓展。”宗质惊讶地站起来,抱着她大哭,说:“您是我的母亲啊。”老人说:“大人不</a:t>
            </a:r>
            <a:br/>
            <a:r>
              <a:rPr lang="zh-CN" altLang="en-US" sz="1530" kern="0" dirty="0" smtClean="0">
                <a:solidFill>
                  <a:srgbClr val="000000"/>
                </a:solidFill>
                <a:latin typeface="Times New Roman" panose="02020603050405020304" pitchFamily="65" charset="-122"/>
                <a:ea typeface="宋体" panose="02010600030101010101" pitchFamily="2" charset="-122"/>
              </a:rPr>
              <a:t>要误会,我的儿子有胎记,右边腋下有颗紫痣,大小若杯口。”宗质起身拜了拜说:“对。”袒</a:t>
            </a:r>
            <a:br/>
            <a:r>
              <a:rPr lang="zh-CN" altLang="en-US" sz="1530" kern="0" dirty="0" smtClean="0">
                <a:solidFill>
                  <a:srgbClr val="000000"/>
                </a:solidFill>
                <a:latin typeface="Times New Roman" panose="02020603050405020304" pitchFamily="65" charset="-122"/>
                <a:ea typeface="宋体" panose="02010600030101010101" pitchFamily="2" charset="-122"/>
              </a:rPr>
              <a:t>露右臂让她看,于是母子两人拉着手哭了。观看的有上百人,无不感叹哭泣。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宗质背着他的母亲回来,季思与家人子也哭了。从此边做官边奉养母亲十多年,母亲以高龄寿</a:t>
            </a:r>
            <a:br/>
            <a:r>
              <a:rPr lang="zh-CN" altLang="en-US" sz="1530" kern="0" dirty="0" smtClean="0">
                <a:solidFill>
                  <a:srgbClr val="000000"/>
                </a:solidFill>
                <a:latin typeface="Times New Roman" panose="02020603050405020304" pitchFamily="65" charset="-122"/>
                <a:ea typeface="宋体" panose="02010600030101010101" pitchFamily="2" charset="-122"/>
              </a:rPr>
              <a:t>终,宗质也老了。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宗质在乾道庚寅时在洪州任副职,当时我做奉新县令,多次拜访他,不知道他们母子分离的事。</a:t>
            </a:r>
            <a:br/>
            <a:r>
              <a:rPr lang="zh-CN" altLang="en-US" sz="1530" kern="0" dirty="0" smtClean="0">
                <a:solidFill>
                  <a:srgbClr val="000000"/>
                </a:solidFill>
                <a:latin typeface="Times New Roman" panose="02020603050405020304" pitchFamily="65" charset="-122"/>
                <a:ea typeface="宋体" panose="02010600030101010101" pitchFamily="2" charset="-122"/>
              </a:rPr>
              <a:t>第二年,我在中都做官,宗质到达朝廷,被授予台州知州。朝中大臣说:“李台州,是曾觌的亲</a:t>
            </a:r>
            <a:br/>
            <a:r>
              <a:rPr lang="zh-CN" altLang="en-US" sz="1530" kern="0" dirty="0" smtClean="0">
                <a:solidFill>
                  <a:srgbClr val="000000"/>
                </a:solidFill>
                <a:latin typeface="Times New Roman" panose="02020603050405020304" pitchFamily="65" charset="-122"/>
                <a:ea typeface="宋体" panose="02010600030101010101" pitchFamily="2" charset="-122"/>
              </a:rPr>
              <a:t>家。曾觌没有孩子,就把李台州的孩子当成自己的孩子。”没有再见面,我也不知道他的孝</a:t>
            </a:r>
            <a:br/>
            <a:r>
              <a:rPr lang="zh-CN" altLang="en-US" sz="1530" kern="0" dirty="0" smtClean="0">
                <a:solidFill>
                  <a:srgbClr val="000000"/>
                </a:solidFill>
                <a:latin typeface="Times New Roman" panose="02020603050405020304" pitchFamily="65" charset="-122"/>
                <a:ea typeface="宋体" panose="02010600030101010101" pitchFamily="2" charset="-122"/>
              </a:rPr>
              <a:t>迹。</a:t>
            </a:r>
            <a:endParaRPr lang="zh-CN" altLang="en-US"/>
          </a:p>
        </p:txBody>
      </p:sp>
    </p:spTree>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十七年后,李台州已经去世,我与丞相京公同朝辅政。谈话间,京公为我说起李台州母子的事。</a:t>
            </a:r>
            <a:br/>
            <a:r>
              <a:rPr lang="zh-CN" altLang="en-US" sz="1530" kern="0" dirty="0" smtClean="0">
                <a:solidFill>
                  <a:srgbClr val="000000"/>
                </a:solidFill>
                <a:latin typeface="Times New Roman" panose="02020603050405020304" pitchFamily="65" charset="-122"/>
                <a:ea typeface="宋体" panose="02010600030101010101" pitchFamily="2" charset="-122"/>
              </a:rPr>
              <a:t>我八岁时,母亲去世,终身饱含遗憾。听到他的事,我哭泣不止,内心触动,为他作传。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称赞说:孔子说:“对父母至孝、对兄弟至爱可以与神明相通。”就像李台州,生下来不知有失</a:t>
            </a:r>
            <a:br/>
            <a:r>
              <a:rPr lang="zh-CN" altLang="en-US" sz="1530" kern="0" dirty="0" smtClean="0">
                <a:solidFill>
                  <a:srgbClr val="000000"/>
                </a:solidFill>
                <a:latin typeface="Times New Roman" panose="02020603050405020304" pitchFamily="65" charset="-122"/>
                <a:ea typeface="宋体" panose="02010600030101010101" pitchFamily="2" charset="-122"/>
              </a:rPr>
              <a:t>散的母亲,长大后懂得寻找母亲,寻找而不得,找不到又不停止,走遍大半天下,到老才找到母</a:t>
            </a:r>
            <a:br/>
            <a:r>
              <a:rPr lang="zh-CN" altLang="en-US" sz="1530" kern="0" dirty="0" smtClean="0">
                <a:solidFill>
                  <a:srgbClr val="000000"/>
                </a:solidFill>
                <a:latin typeface="Times New Roman" panose="02020603050405020304" pitchFamily="65" charset="-122"/>
                <a:ea typeface="宋体" panose="02010600030101010101" pitchFamily="2" charset="-122"/>
              </a:rPr>
              <a:t>亲。当年苏东坡颂赞朱寿昌,至今咏叹,传为美谈。像李台州,他的事迹难道和朱寿昌有什么不</a:t>
            </a:r>
            <a:br/>
            <a:r>
              <a:rPr lang="zh-CN" altLang="en-US" sz="1530" kern="0" dirty="0" smtClean="0">
                <a:solidFill>
                  <a:srgbClr val="000000"/>
                </a:solidFill>
                <a:latin typeface="Times New Roman" panose="02020603050405020304" pitchFamily="65" charset="-122"/>
                <a:ea typeface="宋体" panose="02010600030101010101" pitchFamily="2" charset="-122"/>
              </a:rPr>
              <a:t>同吗?这不就是所说的至孝和神明相通吗?若不是至孝怎能与神明相通,若非与神明相通怎能</a:t>
            </a:r>
            <a:br/>
            <a:r>
              <a:rPr lang="zh-CN" altLang="en-US" sz="1530" kern="0" dirty="0" smtClean="0">
                <a:solidFill>
                  <a:srgbClr val="000000"/>
                </a:solidFill>
                <a:latin typeface="Times New Roman" panose="02020603050405020304" pitchFamily="65" charset="-122"/>
                <a:ea typeface="宋体" panose="02010600030101010101" pitchFamily="2" charset="-122"/>
              </a:rPr>
              <a:t>找到母亲?我每次对士大夫说起这件事,听到的人必定哭泣。谁没有母亲?有母亲谁没有这个</a:t>
            </a:r>
            <a:br/>
            <a:r>
              <a:rPr lang="zh-CN" altLang="en-US" sz="1530" kern="0" dirty="0" smtClean="0">
                <a:solidFill>
                  <a:srgbClr val="000000"/>
                </a:solidFill>
                <a:latin typeface="Times New Roman" panose="02020603050405020304" pitchFamily="65" charset="-122"/>
                <a:ea typeface="宋体" panose="02010600030101010101" pitchFamily="2" charset="-122"/>
              </a:rPr>
              <a:t>心呢?那不曾失去母亲,有母亲在不必寻找母亲,对母亲的存在疏忽或不孝敬母亲,或是悖逆不</a:t>
            </a:r>
            <a:br/>
            <a:r>
              <a:rPr lang="zh-CN" altLang="en-US" sz="1530" kern="0" dirty="0" smtClean="0">
                <a:solidFill>
                  <a:srgbClr val="000000"/>
                </a:solidFill>
                <a:latin typeface="Times New Roman" panose="02020603050405020304" pitchFamily="65" charset="-122"/>
                <a:ea typeface="宋体" panose="02010600030101010101" pitchFamily="2" charset="-122"/>
              </a:rPr>
              <a:t>关爱的人,又居心何在?</a:t>
            </a:r>
            <a:endParaRPr lang="zh-CN" altLang="en-US"/>
          </a:p>
        </p:txBody>
      </p:sp>
    </p:spTree>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二十一、(2016浙江,16—20)阅读下面的文言文,回答问题。(19分)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琅嬛福地记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[明]张 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晋太康中,张茂先</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30" kern="0" dirty="0" smtClean="0">
                <a:solidFill>
                  <a:srgbClr val="000000"/>
                </a:solidFill>
                <a:latin typeface="Times New Roman" panose="02020603050405020304" pitchFamily="65" charset="-122"/>
                <a:ea typeface="宋体" panose="02010600030101010101" pitchFamily="2" charset="-122"/>
              </a:rPr>
              <a:t>为建安从事,游于洞山。缘溪深入,有老人枕书石上卧,茂先坐</a:t>
            </a:r>
            <a:r>
              <a:rPr lang="zh-CN" altLang="en-US" sz="1530" u="sng" kern="0" dirty="0" smtClean="0">
                <a:solidFill>
                  <a:srgbClr val="000000"/>
                </a:solidFill>
                <a:latin typeface="Times New Roman" panose="02020603050405020304" pitchFamily="65" charset="-122"/>
                <a:ea typeface="宋体" panose="02010600030101010101" pitchFamily="2" charset="-122"/>
              </a:rPr>
              <a:t>与</a:t>
            </a:r>
            <a:r>
              <a:rPr lang="zh-CN" altLang="en-US" sz="1530" kern="0" dirty="0" smtClean="0">
                <a:solidFill>
                  <a:srgbClr val="000000"/>
                </a:solidFill>
                <a:latin typeface="Times New Roman" panose="02020603050405020304" pitchFamily="65" charset="-122"/>
                <a:ea typeface="宋体" panose="02010600030101010101" pitchFamily="2" charset="-122"/>
              </a:rPr>
              <a:t>论说。视</a:t>
            </a:r>
            <a:br/>
            <a:r>
              <a:rPr lang="zh-CN" altLang="en-US" sz="1530" kern="0" dirty="0" smtClean="0">
                <a:solidFill>
                  <a:srgbClr val="000000"/>
                </a:solidFill>
                <a:latin typeface="Times New Roman" panose="02020603050405020304" pitchFamily="65" charset="-122"/>
                <a:ea typeface="宋体" panose="02010600030101010101" pitchFamily="2" charset="-122"/>
              </a:rPr>
              <a:t>其所枕书,皆蝌蚪文,莫能辨,茂先异之。老人问茂先曰:“君读书几何?”茂先曰:“华之未读</a:t>
            </a:r>
            <a:br/>
            <a:r>
              <a:rPr lang="zh-CN" altLang="en-US" sz="1530" kern="0" dirty="0" smtClean="0">
                <a:solidFill>
                  <a:srgbClr val="000000"/>
                </a:solidFill>
                <a:latin typeface="Times New Roman" panose="02020603050405020304" pitchFamily="65" charset="-122"/>
                <a:ea typeface="宋体" panose="02010600030101010101" pitchFamily="2" charset="-122"/>
              </a:rPr>
              <a:t>者,二十年内书,</a:t>
            </a:r>
            <a:r>
              <a:rPr lang="zh-CN" altLang="en-US" sz="1530" u="sng" kern="0" dirty="0" smtClean="0">
                <a:solidFill>
                  <a:srgbClr val="000000"/>
                </a:solidFill>
                <a:latin typeface="Times New Roman" panose="02020603050405020304" pitchFamily="65" charset="-122"/>
                <a:ea typeface="宋体" panose="02010600030101010101" pitchFamily="2" charset="-122"/>
              </a:rPr>
              <a:t>若</a:t>
            </a:r>
            <a:r>
              <a:rPr lang="zh-CN" altLang="en-US" sz="1530" kern="0" dirty="0" smtClean="0">
                <a:solidFill>
                  <a:srgbClr val="000000"/>
                </a:solidFill>
                <a:latin typeface="Times New Roman" panose="02020603050405020304" pitchFamily="65" charset="-122"/>
                <a:ea typeface="宋体" panose="02010600030101010101" pitchFamily="2" charset="-122"/>
              </a:rPr>
              <a:t>二十年外书,则华固已读尽之矣。”老人微笑,把茂先臂走石壁下,忽有门入,</a:t>
            </a:r>
            <a:br/>
            <a:r>
              <a:rPr lang="zh-CN" altLang="en-US" sz="1530" kern="0" dirty="0" smtClean="0">
                <a:solidFill>
                  <a:srgbClr val="000000"/>
                </a:solidFill>
                <a:latin typeface="Times New Roman" panose="02020603050405020304" pitchFamily="65" charset="-122"/>
                <a:ea typeface="宋体" panose="02010600030101010101" pitchFamily="2" charset="-122"/>
              </a:rPr>
              <a:t>途径甚宽,至一精舍,藏书万卷。问老人曰:“何书?”曰:“世史也。”又至一室,藏书愈富。又</a:t>
            </a:r>
            <a:br/>
            <a:r>
              <a:rPr lang="zh-CN" altLang="en-US" sz="1530" kern="0" dirty="0" smtClean="0">
                <a:solidFill>
                  <a:srgbClr val="000000"/>
                </a:solidFill>
                <a:latin typeface="Times New Roman" panose="02020603050405020304" pitchFamily="65" charset="-122"/>
                <a:ea typeface="宋体" panose="02010600030101010101" pitchFamily="2" charset="-122"/>
              </a:rPr>
              <a:t>问:“何书?”老人曰:“万国志也。”后至一密室,扃钥甚固,有二黑犬守之,上有署篆,曰“琅</a:t>
            </a:r>
            <a:br/>
            <a:r>
              <a:rPr lang="zh-CN" altLang="en-US" sz="1530" kern="0" dirty="0" smtClean="0">
                <a:solidFill>
                  <a:srgbClr val="000000"/>
                </a:solidFill>
                <a:latin typeface="Times New Roman" panose="02020603050405020304" pitchFamily="65" charset="-122"/>
                <a:ea typeface="宋体" panose="02010600030101010101" pitchFamily="2" charset="-122"/>
              </a:rPr>
              <a:t>嬛福地”。问老人曰:“何地?”曰:“此玉京、紫微、金真、七瑛、丹书、秘籍。”指二犬</a:t>
            </a:r>
            <a:br/>
            <a:r>
              <a:rPr lang="zh-CN" altLang="en-US" sz="1530" kern="0" dirty="0" smtClean="0">
                <a:solidFill>
                  <a:srgbClr val="000000"/>
                </a:solidFill>
                <a:latin typeface="Times New Roman" panose="02020603050405020304" pitchFamily="65" charset="-122"/>
                <a:ea typeface="宋体" panose="02010600030101010101" pitchFamily="2" charset="-122"/>
              </a:rPr>
              <a:t>曰:“此痴龙也,守此二千年矣。”开门</a:t>
            </a:r>
            <a:r>
              <a:rPr lang="zh-CN" altLang="en-US" sz="1530" u="sng" kern="0" dirty="0" smtClean="0">
                <a:solidFill>
                  <a:srgbClr val="000000"/>
                </a:solidFill>
                <a:latin typeface="Times New Roman" panose="02020603050405020304" pitchFamily="65" charset="-122"/>
                <a:ea typeface="宋体" panose="02010600030101010101" pitchFamily="2" charset="-122"/>
              </a:rPr>
              <a:t>肃</a:t>
            </a:r>
            <a:r>
              <a:rPr lang="zh-CN" altLang="en-US" sz="1530" kern="0" dirty="0" smtClean="0">
                <a:solidFill>
                  <a:srgbClr val="000000"/>
                </a:solidFill>
                <a:latin typeface="Times New Roman" panose="02020603050405020304" pitchFamily="65" charset="-122"/>
                <a:ea typeface="宋体" panose="02010600030101010101" pitchFamily="2" charset="-122"/>
              </a:rPr>
              <a:t>茂先入,见所藏书,皆秦汉以前及海外诸国事,多</a:t>
            </a:r>
            <a:r>
              <a:rPr lang="zh-CN" altLang="en-US" sz="1530" u="sng" kern="0" dirty="0" smtClean="0">
                <a:solidFill>
                  <a:srgbClr val="000000"/>
                </a:solidFill>
                <a:latin typeface="Times New Roman" panose="02020603050405020304" pitchFamily="65" charset="-122"/>
                <a:ea typeface="宋体" panose="02010600030101010101" pitchFamily="2" charset="-122"/>
              </a:rPr>
              <a:t>所</a:t>
            </a:r>
            <a:r>
              <a:rPr lang="zh-CN" altLang="en-US" sz="1530" kern="0" dirty="0" smtClean="0">
                <a:solidFill>
                  <a:srgbClr val="000000"/>
                </a:solidFill>
                <a:latin typeface="Times New Roman" panose="02020603050405020304" pitchFamily="65" charset="-122"/>
                <a:ea typeface="宋体" panose="02010600030101010101" pitchFamily="2" charset="-122"/>
              </a:rPr>
              <a:t>未</a:t>
            </a:r>
            <a:br/>
            <a:r>
              <a:rPr lang="zh-CN" altLang="en-US" sz="1530" kern="0" dirty="0" smtClean="0">
                <a:solidFill>
                  <a:srgbClr val="000000"/>
                </a:solidFill>
                <a:latin typeface="Times New Roman" panose="02020603050405020304" pitchFamily="65" charset="-122"/>
                <a:ea typeface="宋体" panose="02010600030101010101" pitchFamily="2" charset="-122"/>
              </a:rPr>
              <a:t>闻,如《三坟》《九丘》《连山》《归藏》《梼杌》《春秋》诸书,亦皆在焉。</a:t>
            </a:r>
            <a:r>
              <a:rPr lang="zh-CN" altLang="en-US" sz="1530" u="sng" kern="0" dirty="0" smtClean="0">
                <a:solidFill>
                  <a:srgbClr val="000000"/>
                </a:solidFill>
                <a:latin typeface="Times New Roman" panose="02020603050405020304" pitchFamily="65" charset="-122"/>
                <a:ea typeface="宋体" panose="02010600030101010101" pitchFamily="2" charset="-122"/>
              </a:rPr>
              <a:t>茂先爽然自</a:t>
            </a:r>
            <a:br/>
            <a:r>
              <a:rPr lang="zh-CN" altLang="en-US" sz="1530" u="sng" kern="0" dirty="0" smtClean="0">
                <a:solidFill>
                  <a:srgbClr val="000000"/>
                </a:solidFill>
                <a:latin typeface="Times New Roman" panose="02020603050405020304" pitchFamily="65" charset="-122"/>
                <a:ea typeface="宋体" panose="02010600030101010101" pitchFamily="2" charset="-122"/>
              </a:rPr>
              <a:t>失。老人乃出酒果饷之,鲜洁非人世所有。</a:t>
            </a:r>
            <a:r>
              <a:rPr lang="zh-CN" altLang="en-US" sz="1530" kern="0" dirty="0" smtClean="0">
                <a:solidFill>
                  <a:srgbClr val="000000"/>
                </a:solidFill>
                <a:latin typeface="Times New Roman" panose="02020603050405020304" pitchFamily="65" charset="-122"/>
                <a:ea typeface="宋体" panose="02010600030101010101" pitchFamily="2" charset="-122"/>
              </a:rPr>
              <a:t>茂先为停</a:t>
            </a:r>
            <a:r>
              <a:rPr lang="zh-CN" altLang="en-US" sz="1530" u="sng" kern="0" dirty="0" smtClean="0">
                <a:solidFill>
                  <a:srgbClr val="000000"/>
                </a:solidFill>
                <a:latin typeface="Times New Roman" panose="02020603050405020304" pitchFamily="65" charset="-122"/>
                <a:ea typeface="宋体" panose="02010600030101010101" pitchFamily="2" charset="-122"/>
              </a:rPr>
              <a:t>信宿</a:t>
            </a:r>
            <a:r>
              <a:rPr lang="zh-CN" altLang="en-US" sz="1530" kern="0" dirty="0" smtClean="0">
                <a:solidFill>
                  <a:srgbClr val="000000"/>
                </a:solidFill>
                <a:latin typeface="Times New Roman" panose="02020603050405020304" pitchFamily="65" charset="-122"/>
                <a:ea typeface="宋体" panose="02010600030101010101" pitchFamily="2" charset="-122"/>
              </a:rPr>
              <a:t>而出,谓老人曰:“异日</a:t>
            </a:r>
            <a:r>
              <a:rPr lang="zh-CN" altLang="en-US" sz="1530" u="sng" kern="0" dirty="0" smtClean="0">
                <a:solidFill>
                  <a:srgbClr val="000000"/>
                </a:solidFill>
                <a:latin typeface="Times New Roman" panose="02020603050405020304" pitchFamily="65" charset="-122"/>
                <a:ea typeface="宋体" panose="02010600030101010101" pitchFamily="2" charset="-122"/>
              </a:rPr>
              <a:t>裹粮</a:t>
            </a:r>
            <a:r>
              <a:rPr lang="zh-CN" altLang="en-US" sz="1530" kern="0" dirty="0" smtClean="0">
                <a:solidFill>
                  <a:srgbClr val="000000"/>
                </a:solidFill>
                <a:latin typeface="Times New Roman" panose="02020603050405020304" pitchFamily="65" charset="-122"/>
                <a:ea typeface="宋体" panose="02010600030101010101" pitchFamily="2" charset="-122"/>
              </a:rPr>
              <a:t>再访,纵</a:t>
            </a:r>
            <a:br/>
            <a:r>
              <a:rPr lang="zh-CN" altLang="en-US" sz="1530" kern="0" dirty="0" smtClean="0">
                <a:solidFill>
                  <a:srgbClr val="000000"/>
                </a:solidFill>
                <a:latin typeface="Times New Roman" panose="02020603050405020304" pitchFamily="65" charset="-122"/>
                <a:ea typeface="宋体" panose="02010600030101010101" pitchFamily="2" charset="-122"/>
              </a:rPr>
              <a:t>观群书。”老人笑不答,送茂先出。甫出,门石忽然自闭。茂先回视之,但见杂草藤萝,绕石而</a:t>
            </a:r>
            <a:br/>
            <a:r>
              <a:rPr lang="zh-CN" altLang="en-US" sz="1530" kern="0" dirty="0" smtClean="0">
                <a:solidFill>
                  <a:srgbClr val="000000"/>
                </a:solidFill>
                <a:latin typeface="Times New Roman" panose="02020603050405020304" pitchFamily="65" charset="-122"/>
                <a:ea typeface="宋体" panose="02010600030101010101" pitchFamily="2" charset="-122"/>
              </a:rPr>
              <a:t>生,石上苔藓亦合,初无缝隙。茂先痴</a:t>
            </a:r>
            <a:r>
              <a:rPr lang="zh-CN" altLang="en-US" sz="1120" kern="0" spc="231"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伫视,望石再拜</a:t>
            </a:r>
            <a:r>
              <a:rPr lang="zh-CN" altLang="en-US" sz="1530" u="sng" kern="0" dirty="0" smtClean="0">
                <a:solidFill>
                  <a:srgbClr val="000000"/>
                </a:solidFill>
                <a:latin typeface="Times New Roman" panose="02020603050405020304" pitchFamily="65" charset="-122"/>
                <a:ea typeface="宋体" panose="02010600030101010101" pitchFamily="2" charset="-122"/>
              </a:rPr>
              <a:t>而</a:t>
            </a:r>
            <a:r>
              <a:rPr lang="zh-CN" altLang="en-US" sz="1530" kern="0" dirty="0" smtClean="0">
                <a:solidFill>
                  <a:srgbClr val="000000"/>
                </a:solidFill>
                <a:latin typeface="Times New Roman" panose="02020603050405020304" pitchFamily="65" charset="-122"/>
                <a:ea typeface="宋体" panose="02010600030101010101" pitchFamily="2" charset="-122"/>
              </a:rPr>
              <a:t>去。</a:t>
            </a:r>
            <a:endParaRPr lang="zh-CN" altLang="en-US"/>
          </a:p>
        </p:txBody>
      </p:sp>
      <p:pic>
        <p:nvPicPr>
          <p:cNvPr id="3" name="图片 3" descr="textimage19.jpeg"/>
          <p:cNvPicPr>
            <a:picLocks noChangeAspect="1"/>
          </p:cNvPicPr>
          <p:nvPr/>
        </p:nvPicPr>
        <p:blipFill>
          <a:blip r:embed="rId1"/>
          <a:stretch>
            <a:fillRect/>
          </a:stretch>
        </p:blipFill>
        <p:spPr>
          <a:xfrm>
            <a:off x="3553200" y="5770683"/>
            <a:ext cx="171450" cy="171450"/>
          </a:xfrm>
          <a:prstGeom prst="rect">
            <a:avLst/>
          </a:prstGeom>
        </p:spPr>
      </p:pic>
    </p:spTree>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40000" y="1080000"/>
            <a:ext cx="8127000" cy="5220000"/>
            <a:chOff x="540000" y="1080000"/>
            <a:chExt cx="812700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嬴氏焚书史,咸阳火正炽。此中有全书,并不遗只字。上溯书契前,结绳亦有记。繇前视伏羲,</a:t>
              </a:r>
              <a:br/>
              <a:r>
                <a:rPr lang="zh-CN" altLang="en-US" sz="1530" kern="0" dirty="0" smtClean="0">
                  <a:solidFill>
                    <a:srgbClr val="000000"/>
                  </a:solidFill>
                  <a:latin typeface="Times New Roman" panose="02020603050405020304" pitchFamily="65" charset="-122"/>
                  <a:ea typeface="宋体" panose="02010600030101010101" pitchFamily="2" charset="-122"/>
                </a:rPr>
                <a:t>已是其叔季。海外多名邦,九州一黑痣。读书三十</a:t>
              </a:r>
              <a:r>
                <a:rPr lang="zh-CN" altLang="en-US" sz="1530" u="sng" kern="0" dirty="0" smtClean="0">
                  <a:solidFill>
                    <a:srgbClr val="000000"/>
                  </a:solidFill>
                  <a:latin typeface="Times New Roman" panose="02020603050405020304" pitchFamily="65" charset="-122"/>
                  <a:ea typeface="宋体" panose="02010600030101010101" pitchFamily="2" charset="-122"/>
                </a:rPr>
                <a:t>乘</a:t>
              </a:r>
              <a:r>
                <a:rPr lang="zh-CN" altLang="en-US" sz="1530" kern="0" dirty="0" smtClean="0">
                  <a:solidFill>
                    <a:srgbClr val="000000"/>
                  </a:solidFill>
                  <a:latin typeface="Times New Roman" panose="02020603050405020304" pitchFamily="65" charset="-122"/>
                  <a:ea typeface="宋体" panose="02010600030101010101" pitchFamily="2" charset="-122"/>
                </a:rPr>
                <a:t>,千万中一二。</a:t>
              </a:r>
              <a:r>
                <a:rPr lang="zh-CN" altLang="en-US" sz="1530" u="sng" kern="0" dirty="0" smtClean="0">
                  <a:solidFill>
                    <a:srgbClr val="000000"/>
                  </a:solidFill>
                  <a:latin typeface="Times New Roman" panose="02020603050405020304" pitchFamily="65" charset="-122"/>
                  <a:ea typeface="宋体" panose="02010600030101010101" pitchFamily="2" charset="-122"/>
                </a:rPr>
                <a:t>方知余见小,春秋问蛄蟪。</a:t>
              </a:r>
              <a:br/>
              <a:r>
                <a:rPr lang="zh-CN" altLang="en-US" sz="1530" kern="0" dirty="0" smtClean="0">
                  <a:solidFill>
                    <a:srgbClr val="000000"/>
                  </a:solidFill>
                  <a:latin typeface="Times New Roman" panose="02020603050405020304" pitchFamily="65" charset="-122"/>
                  <a:ea typeface="宋体" panose="02010600030101010101" pitchFamily="2" charset="-122"/>
                </a:rPr>
                <a:t>石彭与凫毛,所见同儿稚。欲入问老人,路迷不得至。回首绝壁间,荒蔓惟薜荔。懊恨一出门,</a:t>
              </a:r>
              <a:br/>
              <a:r>
                <a:rPr lang="zh-CN" altLang="en-US" sz="1530" kern="0" dirty="0" smtClean="0">
                  <a:solidFill>
                    <a:srgbClr val="000000"/>
                  </a:solidFill>
                  <a:latin typeface="Times New Roman" panose="02020603050405020304" pitchFamily="65" charset="-122"/>
                  <a:ea typeface="宋体" panose="02010600030101010101" pitchFamily="2" charset="-122"/>
                </a:rPr>
                <a:t>可望不可企。坐卧十年许,此中或开示。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张茂先:名华,字茂先。西晋文学家。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1.对下列句子中加点词语的解释,</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A.开门</a:t>
              </a:r>
              <a:r>
                <a:rPr lang="zh-CN" altLang="en-US" sz="1530" u="sng" kern="0" dirty="0" smtClean="0">
                  <a:solidFill>
                    <a:srgbClr val="000000"/>
                  </a:solidFill>
                  <a:latin typeface="Times New Roman" panose="02020603050405020304" pitchFamily="65" charset="-122"/>
                  <a:ea typeface="宋体" panose="02010600030101010101" pitchFamily="2" charset="-122"/>
                </a:rPr>
                <a:t>肃</a:t>
              </a:r>
              <a:r>
                <a:rPr lang="zh-CN" altLang="en-US" sz="1530" kern="0" dirty="0" smtClean="0">
                  <a:solidFill>
                    <a:srgbClr val="000000"/>
                  </a:solidFill>
                  <a:latin typeface="Times New Roman" panose="02020603050405020304" pitchFamily="65" charset="-122"/>
                  <a:ea typeface="宋体" panose="02010600030101010101" pitchFamily="2" charset="-122"/>
                </a:rPr>
                <a:t>茂先入　　　　　　　　　肃:恭敬的样子。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B.茂先为停</a:t>
              </a:r>
              <a:r>
                <a:rPr lang="zh-CN" altLang="en-US" sz="1530" u="sng" kern="0" dirty="0" smtClean="0">
                  <a:solidFill>
                    <a:srgbClr val="000000"/>
                  </a:solidFill>
                  <a:latin typeface="Times New Roman" panose="02020603050405020304" pitchFamily="65" charset="-122"/>
                  <a:ea typeface="宋体" panose="02010600030101010101" pitchFamily="2" charset="-122"/>
                </a:rPr>
                <a:t>信宿</a:t>
              </a:r>
              <a:r>
                <a:rPr lang="zh-CN" altLang="en-US" sz="1530" kern="0" dirty="0" smtClean="0">
                  <a:solidFill>
                    <a:srgbClr val="000000"/>
                  </a:solidFill>
                  <a:latin typeface="Times New Roman" panose="02020603050405020304" pitchFamily="65" charset="-122"/>
                  <a:ea typeface="宋体" panose="02010600030101010101" pitchFamily="2" charset="-122"/>
                </a:rPr>
                <a:t>而出　　信宿:两三天。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C.异日</a:t>
              </a:r>
              <a:r>
                <a:rPr lang="zh-CN" altLang="en-US" sz="1530" u="sng" kern="0" dirty="0" smtClean="0">
                  <a:solidFill>
                    <a:srgbClr val="000000"/>
                  </a:solidFill>
                  <a:latin typeface="Times New Roman" panose="02020603050405020304" pitchFamily="65" charset="-122"/>
                  <a:ea typeface="宋体" panose="02010600030101010101" pitchFamily="2" charset="-122"/>
                </a:rPr>
                <a:t>裹粮</a:t>
              </a:r>
              <a:r>
                <a:rPr lang="zh-CN" altLang="en-US" sz="1530" kern="0" dirty="0" smtClean="0">
                  <a:solidFill>
                    <a:srgbClr val="000000"/>
                  </a:solidFill>
                  <a:latin typeface="Times New Roman" panose="02020603050405020304" pitchFamily="65" charset="-122"/>
                  <a:ea typeface="宋体" panose="02010600030101010101" pitchFamily="2" charset="-122"/>
                </a:rPr>
                <a:t>再访　　裹粮:携带粮食。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D.读书三十</a:t>
              </a:r>
              <a:r>
                <a:rPr lang="zh-CN" altLang="en-US" sz="1530" u="sng" kern="0" dirty="0" smtClean="0">
                  <a:solidFill>
                    <a:srgbClr val="000000"/>
                  </a:solidFill>
                  <a:latin typeface="Times New Roman" panose="02020603050405020304" pitchFamily="65" charset="-122"/>
                  <a:ea typeface="宋体" panose="02010600030101010101" pitchFamily="2" charset="-122"/>
                </a:rPr>
                <a:t>乘</a:t>
              </a:r>
              <a:r>
                <a:rPr lang="zh-CN" altLang="en-US" sz="1530" kern="0" dirty="0" smtClean="0">
                  <a:solidFill>
                    <a:srgbClr val="000000"/>
                  </a:solidFill>
                  <a:latin typeface="Times New Roman" panose="02020603050405020304" pitchFamily="65" charset="-122"/>
                  <a:ea typeface="宋体" panose="02010600030101010101" pitchFamily="2" charset="-122"/>
                </a:rPr>
                <a:t>　　乘:车。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2.下列各组句子中,加点词的意义和用法</a:t>
              </a:r>
              <a:r>
                <a:rPr lang="zh-CN" altLang="en-US" sz="1530" u="sng" kern="0" dirty="0" smtClean="0">
                  <a:solidFill>
                    <a:srgbClr val="000000"/>
                  </a:solidFill>
                  <a:latin typeface="Times New Roman" panose="02020603050405020304" pitchFamily="65" charset="-122"/>
                  <a:ea typeface="宋体" panose="02010600030101010101" pitchFamily="2" charset="-122"/>
                </a:rPr>
                <a:t>不相同</a:t>
              </a:r>
              <a:r>
                <a:rPr lang="zh-CN" altLang="en-US" sz="1530" kern="0" dirty="0" smtClean="0">
                  <a:solidFill>
                    <a:srgbClr val="000000"/>
                  </a:solidFill>
                  <a:latin typeface="Times New Roman" panose="02020603050405020304" pitchFamily="65" charset="-122"/>
                  <a:ea typeface="宋体" panose="02010600030101010101" pitchFamily="2" charset="-122"/>
                </a:rPr>
                <a:t>的一组是(3分)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2360" kern="0" spc="12265"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B.</a:t>
              </a:r>
              <a:r>
                <a:rPr lang="zh-CN" altLang="en-US" sz="2360" kern="0" spc="679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2360" kern="0" spc="1369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D.</a:t>
              </a:r>
              <a:r>
                <a:rPr lang="zh-CN" altLang="en-US" sz="2360" kern="0" spc="6790" dirty="0" smtClean="0">
                  <a:solidFill>
                    <a:srgbClr val="000000"/>
                  </a:solidFill>
                  <a:latin typeface="Times New Roman" panose="02020603050405020304" pitchFamily="65" charset="-122"/>
                  <a:ea typeface="宋体" panose="02010600030101010101" pitchFamily="2" charset="-122"/>
                </a:rPr>
                <a:t> </a:t>
              </a:r>
              <a:endParaRPr lang="zh-CN" altLang="en-US"/>
            </a:p>
          </p:txBody>
        </p:sp>
        <p:graphicFrame>
          <p:nvGraphicFramePr>
            <p:cNvPr id="4" name="对象 3"/>
            <p:cNvGraphicFramePr>
              <a:graphicFrameLocks noChangeAspect="1"/>
            </p:cNvGraphicFramePr>
            <p:nvPr/>
          </p:nvGraphicFramePr>
          <p:xfrm>
            <a:off x="728989" y="5046896"/>
            <a:ext cx="1857375" cy="533399"/>
          </p:xfrm>
          <a:graphic>
            <a:graphicData uri="http://schemas.openxmlformats.org/presentationml/2006/ole">
              <mc:AlternateContent xmlns:mc="http://schemas.openxmlformats.org/markup-compatibility/2006">
                <mc:Choice xmlns:v="urn:schemas-microsoft-com:vml" Requires="v">
                  <p:oleObj spid="_x0000_s10241" name="Equation" r:id="rId1" imgW="49072800" imgH="14020800" progId="Equation.DSMT4">
                    <p:embed/>
                  </p:oleObj>
                </mc:Choice>
                <mc:Fallback>
                  <p:oleObj name="Equation" r:id="rId1" imgW="49072800" imgH="14020800" progId="Equation.DSMT4">
                    <p:embed/>
                    <p:pic>
                      <p:nvPicPr>
                        <p:cNvPr id="0" name="图片 10240"/>
                        <p:cNvPicPr>
                          <a:picLocks noChangeAspect="1"/>
                        </p:cNvPicPr>
                        <p:nvPr/>
                      </p:nvPicPr>
                      <p:blipFill>
                        <a:blip r:embed="rId2"/>
                        <a:stretch>
                          <a:fillRect/>
                        </a:stretch>
                      </p:blipFill>
                      <p:spPr>
                        <a:xfrm>
                          <a:off x="728989" y="5046896"/>
                          <a:ext cx="1857375" cy="533399"/>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3931027" y="5046896"/>
            <a:ext cx="1162049" cy="533399"/>
          </p:xfrm>
          <a:graphic>
            <a:graphicData uri="http://schemas.openxmlformats.org/presentationml/2006/ole">
              <mc:AlternateContent xmlns:mc="http://schemas.openxmlformats.org/markup-compatibility/2006">
                <mc:Choice xmlns:v="urn:schemas-microsoft-com:vml" Requires="v">
                  <p:oleObj spid="_x0000_s10243" name="Equation" r:id="rId3" imgW="30784800" imgH="14020800" progId="Equation.DSMT4">
                    <p:embed/>
                  </p:oleObj>
                </mc:Choice>
                <mc:Fallback>
                  <p:oleObj name="Equation" r:id="rId3" imgW="30784800" imgH="14020800" progId="Equation.DSMT4">
                    <p:embed/>
                    <p:pic>
                      <p:nvPicPr>
                        <p:cNvPr id="0" name="图片 10242"/>
                        <p:cNvPicPr>
                          <a:picLocks noChangeAspect="1"/>
                        </p:cNvPicPr>
                        <p:nvPr/>
                      </p:nvPicPr>
                      <p:blipFill>
                        <a:blip r:embed="rId4"/>
                        <a:stretch>
                          <a:fillRect/>
                        </a:stretch>
                      </p:blipFill>
                      <p:spPr>
                        <a:xfrm>
                          <a:off x="3931027" y="5046896"/>
                          <a:ext cx="1162049" cy="533399"/>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718263" y="5614991"/>
            <a:ext cx="2038350" cy="533399"/>
          </p:xfrm>
          <a:graphic>
            <a:graphicData uri="http://schemas.openxmlformats.org/presentationml/2006/ole">
              <mc:AlternateContent xmlns:mc="http://schemas.openxmlformats.org/markup-compatibility/2006">
                <mc:Choice xmlns:v="urn:schemas-microsoft-com:vml" Requires="v">
                  <p:oleObj spid="_x0000_s10244" name="Equation" r:id="rId5" imgW="53949600" imgH="14020800" progId="Equation.DSMT4">
                    <p:embed/>
                  </p:oleObj>
                </mc:Choice>
                <mc:Fallback>
                  <p:oleObj name="Equation" r:id="rId5" imgW="53949600" imgH="14020800" progId="Equation.DSMT4">
                    <p:embed/>
                    <p:pic>
                      <p:nvPicPr>
                        <p:cNvPr id="0" name="图片 10243"/>
                        <p:cNvPicPr>
                          <a:picLocks noChangeAspect="1"/>
                        </p:cNvPicPr>
                        <p:nvPr/>
                      </p:nvPicPr>
                      <p:blipFill>
                        <a:blip r:embed="rId6"/>
                        <a:stretch>
                          <a:fillRect/>
                        </a:stretch>
                      </p:blipFill>
                      <p:spPr>
                        <a:xfrm>
                          <a:off x="718263" y="5614991"/>
                          <a:ext cx="2038350" cy="533399"/>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3334402" y="5614991"/>
            <a:ext cx="1162050" cy="533399"/>
          </p:xfrm>
          <a:graphic>
            <a:graphicData uri="http://schemas.openxmlformats.org/presentationml/2006/ole">
              <mc:AlternateContent xmlns:mc="http://schemas.openxmlformats.org/markup-compatibility/2006">
                <mc:Choice xmlns:v="urn:schemas-microsoft-com:vml" Requires="v">
                  <p:oleObj spid="_x0000_s10245" name="Equation" r:id="rId7" imgW="30784800" imgH="14020800" progId="Equation.DSMT4">
                    <p:embed/>
                  </p:oleObj>
                </mc:Choice>
                <mc:Fallback>
                  <p:oleObj name="Equation" r:id="rId7" imgW="30784800" imgH="14020800" progId="Equation.DSMT4">
                    <p:embed/>
                    <p:pic>
                      <p:nvPicPr>
                        <p:cNvPr id="0" name="图片 10244"/>
                        <p:cNvPicPr>
                          <a:picLocks noChangeAspect="1"/>
                        </p:cNvPicPr>
                        <p:nvPr/>
                      </p:nvPicPr>
                      <p:blipFill>
                        <a:blip r:embed="rId8"/>
                        <a:stretch>
                          <a:fillRect/>
                        </a:stretch>
                      </p:blipFill>
                      <p:spPr>
                        <a:xfrm>
                          <a:off x="3334402" y="5614991"/>
                          <a:ext cx="1162050" cy="533399"/>
                        </a:xfrm>
                        <a:prstGeom prst="rect">
                          <a:avLst/>
                        </a:prstGeom>
                        <a:noFill/>
                        <a:ln w="9525">
                          <a:noFill/>
                        </a:ln>
                      </p:spPr>
                    </p:pic>
                  </p:oleObj>
                </mc:Fallback>
              </mc:AlternateContent>
            </a:graphicData>
          </a:graphic>
        </p:graphicFrame>
      </p:grpSp>
    </p:spTree>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39750" y="829451"/>
            <a:ext cx="8127250" cy="5983607"/>
            <a:chOff x="539750" y="829451"/>
            <a:chExt cx="8127250" cy="5983607"/>
          </a:xfrm>
        </p:grpSpPr>
        <p:sp>
          <p:nvSpPr>
            <p:cNvPr id="2" name="TextBox 2"/>
            <p:cNvSpPr txBox="1"/>
            <p:nvPr/>
          </p:nvSpPr>
          <p:spPr>
            <a:xfrm>
              <a:off x="540000" y="829451"/>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3.下列对原文有关内容的概括与赏析,</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A.在张茂先的自矜面前,老人“微笑”;当张茂先提出“裹粮再访”的请求时,老人又笑而不</a:t>
              </a:r>
              <a:br/>
              <a:r>
                <a:rPr lang="zh-CN" altLang="en-US" sz="1530" kern="0" dirty="0" smtClean="0">
                  <a:solidFill>
                    <a:srgbClr val="000000"/>
                  </a:solidFill>
                  <a:latin typeface="Times New Roman" panose="02020603050405020304" pitchFamily="65" charset="-122"/>
                  <a:ea typeface="宋体" panose="02010600030101010101" pitchFamily="2" charset="-122"/>
                </a:rPr>
                <a:t>答。两“笑”之下,老人宽容、神秘的形象呼之欲出。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B.本文借一个充满神异色彩的故事,揭示了山外有山、不可妄自尊大的道理;《桃花源记》则</a:t>
              </a:r>
              <a:br/>
              <a:r>
                <a:rPr lang="zh-CN" altLang="en-US" sz="1530" kern="0" dirty="0" smtClean="0">
                  <a:solidFill>
                    <a:srgbClr val="000000"/>
                  </a:solidFill>
                  <a:latin typeface="Times New Roman" panose="02020603050405020304" pitchFamily="65" charset="-122"/>
                  <a:ea typeface="宋体" panose="02010600030101010101" pitchFamily="2" charset="-122"/>
                </a:rPr>
                <a:t>借虚构桃源仙境寄托社会理想:两文有异曲同工之妙。</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C.本文叙事简练,描写细腻,结尾议及“嬴氏焚书史”,旨在批评秦王嬴政焚书坑儒,导致典籍</a:t>
              </a:r>
              <a:br/>
              <a:r>
                <a:rPr lang="zh-CN" altLang="en-US" sz="1530" kern="0" dirty="0" smtClean="0">
                  <a:solidFill>
                    <a:srgbClr val="000000"/>
                  </a:solidFill>
                  <a:latin typeface="Times New Roman" panose="02020603050405020304" pitchFamily="65" charset="-122"/>
                  <a:ea typeface="宋体" panose="02010600030101010101" pitchFamily="2" charset="-122"/>
                </a:rPr>
                <a:t>损毁的行为,体现了“记”叙议结合的特征。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D.张岱行文善于渲染,笔墨传神:说老人,则有“枕书石上卧”;写福地,则有痴龙“守此二千年</a:t>
              </a:r>
              <a:br/>
              <a:r>
                <a:rPr lang="zh-CN" altLang="en-US" sz="1530" kern="0" dirty="0" smtClean="0">
                  <a:solidFill>
                    <a:srgbClr val="000000"/>
                  </a:solidFill>
                  <a:latin typeface="Times New Roman" panose="02020603050405020304" pitchFamily="65" charset="-122"/>
                  <a:ea typeface="宋体" panose="02010600030101010101" pitchFamily="2" charset="-122"/>
                </a:rPr>
                <a:t>矣”。结尾用韵文的形式点明主旨,发人深思。</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4.把文中画线的句子译成现代汉语。(7分)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(1)茂先爽然自失。老人乃出酒果饷之,鲜洁非人世所有。(3分)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(2)方知余见小,春秋问蛄蟪。(4分)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5.用“/”给下面的文段断句。(3分)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进 言 者 皆 曰 天 下 已 安 已 治 矣 臣 独 以 为 未 也 曰 安 且 治 者 非 愚 则 谀 皆 非 事 实 知</a:t>
              </a:r>
              <a:endParaRPr lang="zh-CN" altLang="en-US"/>
            </a:p>
          </p:txBody>
        </p:sp>
        <p:sp>
          <p:nvSpPr>
            <p:cNvPr id="3" name="TextBox 2"/>
            <p:cNvSpPr txBox="1"/>
            <p:nvPr/>
          </p:nvSpPr>
          <p:spPr>
            <a:xfrm>
              <a:off x="539750" y="5753537"/>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治 乱 之 体 者 也 夫 抱 火 厝 之 积 薪 之 下 而 寝 其 上 火 未 及 燃 因 谓 之 安 方 今 之 势 </a:t>
              </a:r>
              <a:br/>
              <a:r>
                <a:rPr lang="zh-CN" altLang="en-US" sz="1530" kern="0" dirty="0" smtClean="0">
                  <a:solidFill>
                    <a:srgbClr val="000000"/>
                  </a:solidFill>
                  <a:latin typeface="Times New Roman" panose="02020603050405020304" pitchFamily="65" charset="-122"/>
                  <a:ea typeface="宋体" panose="02010600030101010101" pitchFamily="2" charset="-122"/>
                </a:rPr>
                <a:t>何 以 异 此</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(选自贾谊《治安策》)</a:t>
              </a:r>
              <a:endParaRPr lang="zh-CN" altLang="en-US"/>
            </a:p>
          </p:txBody>
        </p:sp>
      </p:grpSp>
    </p:spTree>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二十一、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“开门肃茂先入”的“肃”,形容词作动词,意为“恭敬地引入”。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A.两个“与”都是介词,“和,跟,同”的意思。B.前一个“若”是连词,意思为</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“假如,如果”;后一个“若”的意思为“好像”。C.两个“所”都是“所”字结构,“所”+</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动词,构成名词性短语。D.两个“而”都是连词,表承接。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文中议及“嬴氏焚书史”,只是为了说明世间已无大量六国书籍,同洞山“此中</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有全书,并不遗只字”形成对比,强调洞山密室藏书之丰富,而非选项中“旨在批评秦王嬴政焚</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书坑儒,导致典籍损毁的行为”。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(1)张茂先感到茫然、失落。老人于是拿出酒菜果品给他吃,食物的鲜美洁净不是人</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间能拥有的。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(2)(经过此事)才知道我见识浅陋,就像夏生秋死(或“春生夏死”)的蝉不知道四季的转换。</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(1)“爽然”的意思为“茫然若失的样子”。“自失”意为“失落”。“饷”在这里</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活用为动词,给</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吃。“非人世所有”翻译为“不是人世间能拥有的”,判断句必须翻译出</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来。</a:t>
            </a:r>
            <a:endParaRPr lang="zh-CN" altLang="en-US" dirty="0"/>
          </a:p>
        </p:txBody>
      </p:sp>
    </p:spTree>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(2)“见小”意思为“见识浅陋”。“春秋”是四季的代称,指“一年”。“蛄蟪”即“蟪</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蛄”,指“寒蝉”,《逍遥游》中有“蟪蛄不知春秋”的句子。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进言者皆曰//天下已安已治矣/臣独以为未也/曰安且治者/非愚则谀/皆非事实知治乱</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之体者也/夫抱火厝之积薪之下而寝其上/火未及燃/因谓之安/方今之势//何以异此</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在通读而初步理解的基础上,抓特征字词,理特殊句式,以助断句。文段的意思是,进言</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的人都说:“现在天下已经安定已经大治了,我却单认为还没有。”说安定且大治的人,不是愚</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蠢之人就是阿谀之徒,都不是真的懂得治与乱的规律的人。就像抱着火放到堆积的柴草下面,</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而自己睡在柴草上面,在火还没有燃着的时候,就说这很安全。现在的国家形势,与这有什么区</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别?断句时,抓住“曰”“矣”“也”“者”“者也”“因”这些特征字词,再抓“非</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则</a:t>
            </a:r>
            <a:br>
              <a:rPr dirty="0"/>
            </a:b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”“皆非</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者也”等句式,以及文言讲究对仗的特点,即可准确断句。</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[参考译文]</a:t>
            </a:r>
            <a:endParaRPr lang="zh-CN" altLang="en-US" b="1"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晋代太康年间,张茂先担任建安从事,到洞山游玩。沿着溪流进入洞山深处(中心),见到一位老</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人枕着书躺在岩石上,茂先坐下和老人谈论交流。看老人所枕的书,都是周代的古文字,没有一</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个字能辨认,茂先觉得很奇怪。老人问茂先:“你读了多少书?”茂先回答:“我没有读的,是近</a:t>
            </a:r>
            <a:endParaRPr lang="zh-CN" altLang="en-US" dirty="0"/>
          </a:p>
        </p:txBody>
      </p:sp>
    </p:spTree>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二十年内的书,假如是二十年以前的书,我当然已经读完了。”老人微笑着,拉着茂先的手臂快</a:t>
            </a:r>
            <a:br/>
            <a:r>
              <a:rPr lang="zh-CN" altLang="en-US" sz="1530" kern="0" dirty="0" smtClean="0">
                <a:solidFill>
                  <a:srgbClr val="000000"/>
                </a:solidFill>
                <a:latin typeface="Times New Roman" panose="02020603050405020304" pitchFamily="65" charset="-122"/>
                <a:ea typeface="宋体" panose="02010600030101010101" pitchFamily="2" charset="-122"/>
              </a:rPr>
              <a:t>步走到石壁下面,忽然有一扇门可以进入,路非常宽,到了一间精美的屋舍,里面藏有很多书。</a:t>
            </a:r>
            <a:br/>
            <a:r>
              <a:rPr lang="zh-CN" altLang="en-US" sz="1530" kern="0" dirty="0" smtClean="0">
                <a:solidFill>
                  <a:srgbClr val="000000"/>
                </a:solidFill>
                <a:latin typeface="Times New Roman" panose="02020603050405020304" pitchFamily="65" charset="-122"/>
                <a:ea typeface="宋体" panose="02010600030101010101" pitchFamily="2" charset="-122"/>
              </a:rPr>
              <a:t>(茂先)问老人:“这些是什么书?”(老人)回答:“是世史。”又到了一间房屋,藏书更加丰富。</a:t>
            </a:r>
            <a:br/>
            <a:r>
              <a:rPr lang="zh-CN" altLang="en-US" sz="1530" kern="0" dirty="0" smtClean="0">
                <a:solidFill>
                  <a:srgbClr val="000000"/>
                </a:solidFill>
                <a:latin typeface="Times New Roman" panose="02020603050405020304" pitchFamily="65" charset="-122"/>
                <a:ea typeface="宋体" panose="02010600030101010101" pitchFamily="2" charset="-122"/>
              </a:rPr>
              <a:t>(茂先)又问:“什么书?”老人回答:“是万国志。”之后到了一间密室,门闩钥匙非常牢固,有</a:t>
            </a:r>
            <a:br/>
            <a:r>
              <a:rPr lang="zh-CN" altLang="en-US" sz="1530" kern="0" dirty="0" smtClean="0">
                <a:solidFill>
                  <a:srgbClr val="000000"/>
                </a:solidFill>
                <a:latin typeface="Times New Roman" panose="02020603050405020304" pitchFamily="65" charset="-122"/>
                <a:ea typeface="宋体" panose="02010600030101010101" pitchFamily="2" charset="-122"/>
              </a:rPr>
              <a:t>两条黑狗守着,上面有题写的篆文“琅嬛福地”。(茂先)问老人:“这是什么地方?”(老人)回</a:t>
            </a:r>
            <a:br/>
            <a:r>
              <a:rPr lang="zh-CN" altLang="en-US" sz="1530" kern="0" dirty="0" smtClean="0">
                <a:solidFill>
                  <a:srgbClr val="000000"/>
                </a:solidFill>
                <a:latin typeface="Times New Roman" panose="02020603050405020304" pitchFamily="65" charset="-122"/>
                <a:ea typeface="宋体" panose="02010600030101010101" pitchFamily="2" charset="-122"/>
              </a:rPr>
              <a:t>答:“这是玉京、紫微、金真、七瑛、丹书、秘籍。”指着两条黑狗说:“这是痴龙,守在这儿</a:t>
            </a:r>
            <a:br/>
            <a:r>
              <a:rPr lang="zh-CN" altLang="en-US" sz="1530" kern="0" dirty="0" smtClean="0">
                <a:solidFill>
                  <a:srgbClr val="000000"/>
                </a:solidFill>
                <a:latin typeface="Times New Roman" panose="02020603050405020304" pitchFamily="65" charset="-122"/>
                <a:ea typeface="宋体" panose="02010600030101010101" pitchFamily="2" charset="-122"/>
              </a:rPr>
              <a:t>两千年了。”(老人)打开门恭敬地请茂先进去。(茂先)看见的所收藏的书,(记载的)都是秦汉</a:t>
            </a:r>
            <a:br/>
            <a:r>
              <a:rPr lang="zh-CN" altLang="en-US" sz="1530" kern="0" dirty="0" smtClean="0">
                <a:solidFill>
                  <a:srgbClr val="000000"/>
                </a:solidFill>
                <a:latin typeface="Times New Roman" panose="02020603050405020304" pitchFamily="65" charset="-122"/>
                <a:ea typeface="宋体" panose="02010600030101010101" pitchFamily="2" charset="-122"/>
              </a:rPr>
              <a:t>之前以及海外众多国家的事情,大多是他所没有听过的,像《三坟》《九丘》《连山》《归</a:t>
            </a:r>
            <a:br/>
            <a:r>
              <a:rPr lang="zh-CN" altLang="en-US" sz="1530" kern="0" dirty="0" smtClean="0">
                <a:solidFill>
                  <a:srgbClr val="000000"/>
                </a:solidFill>
                <a:latin typeface="Times New Roman" panose="02020603050405020304" pitchFamily="65" charset="-122"/>
                <a:ea typeface="宋体" panose="02010600030101010101" pitchFamily="2" charset="-122"/>
              </a:rPr>
              <a:t>藏》《梼杌》《春秋》之类的书,也全在这里。茂先感到茫然、失落。老人于是拿出酒菜果</a:t>
            </a:r>
            <a:br/>
            <a:r>
              <a:rPr lang="zh-CN" altLang="en-US" sz="1530" kern="0" dirty="0" smtClean="0">
                <a:solidFill>
                  <a:srgbClr val="000000"/>
                </a:solidFill>
                <a:latin typeface="Times New Roman" panose="02020603050405020304" pitchFamily="65" charset="-122"/>
                <a:ea typeface="宋体" panose="02010600030101010101" pitchFamily="2" charset="-122"/>
              </a:rPr>
              <a:t>品给他吃,食物的鲜美洁净不是人间能拥有的。茂先因此停留了两三天才离开,对老人说:“他</a:t>
            </a:r>
            <a:br/>
            <a:r>
              <a:rPr lang="zh-CN" altLang="en-US" sz="1530" kern="0" dirty="0" smtClean="0">
                <a:solidFill>
                  <a:srgbClr val="000000"/>
                </a:solidFill>
                <a:latin typeface="Times New Roman" panose="02020603050405020304" pitchFamily="65" charset="-122"/>
                <a:ea typeface="宋体" panose="02010600030101010101" pitchFamily="2" charset="-122"/>
              </a:rPr>
              <a:t>日携带干粮再次拜访,纵览群书。”老人笑笑没有说话,送茂先出来。刚一出来,石门忽然自行</a:t>
            </a:r>
            <a:br/>
            <a:r>
              <a:rPr lang="zh-CN" altLang="en-US" sz="1530" kern="0" dirty="0" smtClean="0">
                <a:solidFill>
                  <a:srgbClr val="000000"/>
                </a:solidFill>
                <a:latin typeface="Times New Roman" panose="02020603050405020304" pitchFamily="65" charset="-122"/>
                <a:ea typeface="宋体" panose="02010600030101010101" pitchFamily="2" charset="-122"/>
              </a:rPr>
              <a:t>关闭。茂先回头看这个地方,只看见杂草和藤萝围绕岩石生长,石上也被苔藓覆盖,像原来一样</a:t>
            </a:r>
            <a:br/>
            <a:r>
              <a:rPr lang="zh-CN" altLang="en-US" sz="1530" kern="0" dirty="0" smtClean="0">
                <a:solidFill>
                  <a:srgbClr val="000000"/>
                </a:solidFill>
                <a:latin typeface="Times New Roman" panose="02020603050405020304" pitchFamily="65" charset="-122"/>
                <a:ea typeface="宋体" panose="02010600030101010101" pitchFamily="2" charset="-122"/>
              </a:rPr>
              <a:t>没有一点缝隙。茂先呆呆地长久站立看着,对着岩石拜了两拜后离开。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秦始皇嬴政焚烧书籍,咸阳的火正旺盛。这里有全部的书,并没有遗漏一个字。往前推究文字</a:t>
            </a:r>
            <a:endParaRPr lang="zh-CN" altLang="en-US"/>
          </a:p>
        </p:txBody>
      </p:sp>
    </p:spTree>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出现之前,结绳记事的内容这里也有记载。从结绳时代看伏羲时代,已经是前者的末期了。海</a:t>
            </a:r>
            <a:br/>
            <a:r>
              <a:rPr lang="zh-CN" altLang="en-US" sz="1530" kern="0" dirty="0" smtClean="0">
                <a:solidFill>
                  <a:srgbClr val="000000"/>
                </a:solidFill>
                <a:latin typeface="Times New Roman" panose="02020603050405020304" pitchFamily="65" charset="-122"/>
                <a:ea typeface="宋体" panose="02010600030101010101" pitchFamily="2" charset="-122"/>
              </a:rPr>
              <a:t>外有很多有名的国家,古九州就是一个黑点。读书三十车,只是这儿藏书的千万分之一二。</a:t>
            </a:r>
            <a:br/>
            <a:r>
              <a:rPr lang="zh-CN" altLang="en-US" sz="1530" kern="0" dirty="0" smtClean="0">
                <a:solidFill>
                  <a:srgbClr val="000000"/>
                </a:solidFill>
                <a:latin typeface="Times New Roman" panose="02020603050405020304" pitchFamily="65" charset="-122"/>
                <a:ea typeface="宋体" panose="02010600030101010101" pitchFamily="2" charset="-122"/>
              </a:rPr>
              <a:t>(经过此事)才知道我见识浅陋,就像夏生秋死的蝉不知道四季的转换。陆敬叔和张华能识别</a:t>
            </a:r>
            <a:br/>
            <a:r>
              <a:rPr lang="zh-CN" altLang="en-US" sz="1530" kern="0" dirty="0" smtClean="0">
                <a:solidFill>
                  <a:srgbClr val="000000"/>
                </a:solidFill>
                <a:latin typeface="Times New Roman" panose="02020603050405020304" pitchFamily="65" charset="-122"/>
                <a:ea typeface="宋体" panose="02010600030101010101" pitchFamily="2" charset="-122"/>
              </a:rPr>
              <a:t>出(传说中已少有人知晓)怪兽彭侯和海凫毛,但他们的见识就和儿童一样幼稚。想进入密室</a:t>
            </a:r>
            <a:br/>
            <a:r>
              <a:rPr lang="zh-CN" altLang="en-US" sz="1530" kern="0" dirty="0" smtClean="0">
                <a:solidFill>
                  <a:srgbClr val="000000"/>
                </a:solidFill>
                <a:latin typeface="Times New Roman" panose="02020603050405020304" pitchFamily="65" charset="-122"/>
                <a:ea typeface="宋体" panose="02010600030101010101" pitchFamily="2" charset="-122"/>
              </a:rPr>
              <a:t>询问老人,但是迷了路不能进去。回头看绝壁之间,只有荒草和薜荔。懊悔一出石门,可以看到</a:t>
            </a:r>
            <a:br/>
            <a:r>
              <a:rPr lang="zh-CN" altLang="en-US" sz="1530" kern="0" dirty="0" smtClean="0">
                <a:solidFill>
                  <a:srgbClr val="000000"/>
                </a:solidFill>
                <a:latin typeface="Times New Roman" panose="02020603050405020304" pitchFamily="65" charset="-122"/>
                <a:ea typeface="宋体" panose="02010600030101010101" pitchFamily="2" charset="-122"/>
              </a:rPr>
              <a:t>而不可企及。经过十多年,这里面或许已经显示。</a:t>
            </a:r>
            <a:endParaRPr lang="zh-CN" altLang="en-US"/>
          </a:p>
        </p:txBody>
      </p:sp>
    </p:spTree>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二十二、(2016北京,9—14)阅读下面的文言文,回答问题。(24分)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桓公问于管子曰:“楚者,山东之强国也,</a:t>
            </a:r>
            <a:r>
              <a:rPr lang="zh-CN" altLang="en-US" sz="1530" u="sng" kern="0" dirty="0" smtClean="0">
                <a:solidFill>
                  <a:srgbClr val="000000"/>
                </a:solidFill>
                <a:latin typeface="Times New Roman" panose="02020603050405020304" pitchFamily="65" charset="-122"/>
                <a:ea typeface="宋体" panose="02010600030101010101" pitchFamily="2" charset="-122"/>
              </a:rPr>
              <a:t>其</a:t>
            </a:r>
            <a:r>
              <a:rPr lang="zh-CN" altLang="en-US" sz="1530" kern="0" dirty="0" smtClean="0">
                <a:solidFill>
                  <a:srgbClr val="000000"/>
                </a:solidFill>
                <a:latin typeface="Times New Roman" panose="02020603050405020304" pitchFamily="65" charset="-122"/>
                <a:ea typeface="宋体" panose="02010600030101010101" pitchFamily="2" charset="-122"/>
              </a:rPr>
              <a:t>人民习战斗之道。举兵伐之,恐力不能过,兵弊于</a:t>
            </a:r>
            <a:br/>
            <a:r>
              <a:rPr lang="zh-CN" altLang="en-US" sz="1530" kern="0" dirty="0" smtClean="0">
                <a:solidFill>
                  <a:srgbClr val="000000"/>
                </a:solidFill>
                <a:latin typeface="Times New Roman" panose="02020603050405020304" pitchFamily="65" charset="-122"/>
                <a:ea typeface="宋体" panose="02010600030101010101" pitchFamily="2" charset="-122"/>
              </a:rPr>
              <a:t>楚。为之奈何?”管子对曰:“即以战斗之道当之矣。”公曰:“何谓也?”管子对曰:“公贵买</a:t>
            </a:r>
            <a:br/>
            <a:r>
              <a:rPr lang="zh-CN" altLang="en-US" sz="1530" kern="0" dirty="0" smtClean="0">
                <a:solidFill>
                  <a:srgbClr val="000000"/>
                </a:solidFill>
                <a:latin typeface="Times New Roman" panose="02020603050405020304" pitchFamily="65" charset="-122"/>
                <a:ea typeface="宋体" panose="02010600030101010101" pitchFamily="2" charset="-122"/>
              </a:rPr>
              <a:t>其鹿。”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桓公即使人</a:t>
            </a:r>
            <a:r>
              <a:rPr lang="zh-CN" altLang="en-US" sz="1530" u="sng" kern="0" dirty="0" smtClean="0">
                <a:solidFill>
                  <a:srgbClr val="000000"/>
                </a:solidFill>
                <a:latin typeface="Times New Roman" panose="02020603050405020304" pitchFamily="65" charset="-122"/>
                <a:ea typeface="宋体" panose="02010600030101010101" pitchFamily="2" charset="-122"/>
              </a:rPr>
              <a:t>之</a:t>
            </a:r>
            <a:r>
              <a:rPr lang="zh-CN" altLang="en-US" sz="1530" kern="0" dirty="0" smtClean="0">
                <a:solidFill>
                  <a:srgbClr val="000000"/>
                </a:solidFill>
                <a:latin typeface="Times New Roman" panose="02020603050405020304" pitchFamily="65" charset="-122"/>
                <a:ea typeface="宋体" panose="02010600030101010101" pitchFamily="2" charset="-122"/>
              </a:rPr>
              <a:t>楚买生鹿。管子即令桓公告民,</a:t>
            </a:r>
            <a:r>
              <a:rPr lang="zh-CN" altLang="en-US" sz="1530" u="sng" kern="0" dirty="0" smtClean="0">
                <a:solidFill>
                  <a:srgbClr val="000000"/>
                </a:solidFill>
                <a:latin typeface="Times New Roman" panose="02020603050405020304" pitchFamily="65" charset="-122"/>
                <a:ea typeface="宋体" panose="02010600030101010101" pitchFamily="2" charset="-122"/>
              </a:rPr>
              <a:t>藏谷十之六</a:t>
            </a:r>
            <a:r>
              <a:rPr lang="zh-CN" altLang="en-US" sz="1530" kern="0" dirty="0" smtClean="0">
                <a:solidFill>
                  <a:srgbClr val="000000"/>
                </a:solidFill>
                <a:latin typeface="Times New Roman" panose="02020603050405020304" pitchFamily="65" charset="-122"/>
                <a:ea typeface="宋体" panose="02010600030101010101" pitchFamily="2" charset="-122"/>
              </a:rPr>
              <a:t>。令左司马伯公</a:t>
            </a:r>
            <a:r>
              <a:rPr lang="zh-CN" altLang="en-US" sz="1530" u="sng" kern="0" dirty="0" smtClean="0">
                <a:solidFill>
                  <a:srgbClr val="000000"/>
                </a:solidFill>
                <a:latin typeface="Times New Roman" panose="02020603050405020304" pitchFamily="65" charset="-122"/>
                <a:ea typeface="宋体" panose="02010600030101010101" pitchFamily="2" charset="-122"/>
              </a:rPr>
              <a:t>将</a:t>
            </a:r>
            <a:r>
              <a:rPr lang="zh-CN" altLang="en-US" sz="1530" kern="0" dirty="0" smtClean="0">
                <a:solidFill>
                  <a:srgbClr val="000000"/>
                </a:solidFill>
                <a:latin typeface="Times New Roman" panose="02020603050405020304" pitchFamily="65" charset="-122"/>
                <a:ea typeface="宋体" panose="02010600030101010101" pitchFamily="2" charset="-122"/>
              </a:rPr>
              <a:t>白徒而铸钱于庄</a:t>
            </a:r>
            <a:br/>
            <a:r>
              <a:rPr lang="zh-CN" altLang="en-US" sz="1530" kern="0" dirty="0" smtClean="0">
                <a:solidFill>
                  <a:srgbClr val="000000"/>
                </a:solidFill>
                <a:latin typeface="Times New Roman" panose="02020603050405020304" pitchFamily="65" charset="-122"/>
                <a:ea typeface="宋体" panose="02010600030101010101" pitchFamily="2" charset="-122"/>
              </a:rPr>
              <a:t>山。令中大夫王邑载钱二千万,求生鹿于楚。楚王闻之,告其相曰:“彼金钱,人之所重也,国之</a:t>
            </a:r>
            <a:br/>
            <a:r>
              <a:rPr lang="zh-CN" altLang="en-US" sz="1530" kern="0" dirty="0" smtClean="0">
                <a:solidFill>
                  <a:srgbClr val="000000"/>
                </a:solidFill>
                <a:latin typeface="Times New Roman" panose="02020603050405020304" pitchFamily="65" charset="-122"/>
                <a:ea typeface="宋体" panose="02010600030101010101" pitchFamily="2" charset="-122"/>
              </a:rPr>
              <a:t>所以存,明王之所以赏有功。禽兽者,群害也,明王之所弃逐也。今齐</a:t>
            </a:r>
            <a:r>
              <a:rPr lang="zh-CN" altLang="en-US" sz="1530" u="sng" kern="0" dirty="0" smtClean="0">
                <a:solidFill>
                  <a:srgbClr val="000000"/>
                </a:solidFill>
                <a:latin typeface="Times New Roman" panose="02020603050405020304" pitchFamily="65" charset="-122"/>
                <a:ea typeface="宋体" panose="02010600030101010101" pitchFamily="2" charset="-122"/>
              </a:rPr>
              <a:t>以</a:t>
            </a:r>
            <a:r>
              <a:rPr lang="zh-CN" altLang="en-US" sz="1530" kern="0" dirty="0" smtClean="0">
                <a:solidFill>
                  <a:srgbClr val="000000"/>
                </a:solidFill>
                <a:latin typeface="Times New Roman" panose="02020603050405020304" pitchFamily="65" charset="-122"/>
                <a:ea typeface="宋体" panose="02010600030101010101" pitchFamily="2" charset="-122"/>
              </a:rPr>
              <a:t>其重宝贵买吾群害,则</a:t>
            </a:r>
            <a:br/>
            <a:r>
              <a:rPr lang="zh-CN" altLang="en-US" sz="1530" kern="0" dirty="0" smtClean="0">
                <a:solidFill>
                  <a:srgbClr val="000000"/>
                </a:solidFill>
                <a:latin typeface="Times New Roman" panose="02020603050405020304" pitchFamily="65" charset="-122"/>
                <a:ea typeface="宋体" panose="02010600030101010101" pitchFamily="2" charset="-122"/>
              </a:rPr>
              <a:t>是楚之福也。</a:t>
            </a:r>
            <a:r>
              <a:rPr lang="zh-CN" altLang="en-US" sz="1530" u="sng" kern="0" dirty="0" smtClean="0">
                <a:solidFill>
                  <a:srgbClr val="000000"/>
                </a:solidFill>
                <a:latin typeface="Times New Roman" panose="02020603050405020304" pitchFamily="65" charset="-122"/>
                <a:ea typeface="宋体" panose="02010600030101010101" pitchFamily="2" charset="-122"/>
              </a:rPr>
              <a:t>天且以齐私楚也</a:t>
            </a:r>
            <a:r>
              <a:rPr lang="zh-CN" altLang="en-US" sz="1530" kern="0" dirty="0" smtClean="0">
                <a:solidFill>
                  <a:srgbClr val="000000"/>
                </a:solidFill>
                <a:latin typeface="Times New Roman" panose="02020603050405020304" pitchFamily="65" charset="-122"/>
                <a:ea typeface="宋体" panose="02010600030101010101" pitchFamily="2" charset="-122"/>
              </a:rPr>
              <a:t>。子告吾民,急求生鹿,以尽齐之宝。”</a:t>
            </a:r>
            <a:r>
              <a:rPr lang="zh-CN" altLang="en-US" sz="1530" u="sng" kern="0" dirty="0" smtClean="0">
                <a:solidFill>
                  <a:srgbClr val="000000"/>
                </a:solidFill>
                <a:latin typeface="Times New Roman" panose="02020603050405020304" pitchFamily="65" charset="-122"/>
                <a:ea typeface="宋体" panose="02010600030101010101" pitchFamily="2" charset="-122"/>
              </a:rPr>
              <a:t>楚民即释其耕农而畋</a:t>
            </a:r>
            <a:br/>
            <a:r>
              <a:rPr lang="zh-CN" altLang="en-US" sz="1530" u="sng" kern="0" dirty="0" smtClean="0">
                <a:solidFill>
                  <a:srgbClr val="000000"/>
                </a:solidFill>
                <a:latin typeface="Times New Roman" panose="02020603050405020304" pitchFamily="65" charset="-122"/>
                <a:ea typeface="宋体" panose="02010600030101010101" pitchFamily="2" charset="-122"/>
              </a:rPr>
              <a:t>鹿</a:t>
            </a:r>
            <a:r>
              <a:rPr lang="zh-CN" altLang="en-US" sz="1530" kern="0" dirty="0" smtClean="0">
                <a:solidFill>
                  <a:srgbClr val="000000"/>
                </a:solidFill>
                <a:latin typeface="Times New Roman" panose="02020603050405020304" pitchFamily="65" charset="-122"/>
                <a:ea typeface="宋体" panose="02010600030101010101" pitchFamily="2" charset="-122"/>
              </a:rPr>
              <a:t>。管子告楚之贾人曰:“子为我至生鹿,二十赐子金百斤,</a:t>
            </a:r>
            <a:r>
              <a:rPr lang="zh-CN" altLang="en-US" sz="1530" u="sng" kern="0" dirty="0" smtClean="0">
                <a:solidFill>
                  <a:srgbClr val="000000"/>
                </a:solidFill>
                <a:latin typeface="Times New Roman" panose="02020603050405020304" pitchFamily="65" charset="-122"/>
                <a:ea typeface="宋体" panose="02010600030101010101" pitchFamily="2" charset="-122"/>
              </a:rPr>
              <a:t>什</a:t>
            </a:r>
            <a:r>
              <a:rPr lang="zh-CN" altLang="en-US" sz="1530" kern="0" dirty="0" smtClean="0">
                <a:solidFill>
                  <a:srgbClr val="000000"/>
                </a:solidFill>
                <a:latin typeface="Times New Roman" panose="02020603050405020304" pitchFamily="65" charset="-122"/>
                <a:ea typeface="宋体" panose="02010600030101010101" pitchFamily="2" charset="-122"/>
              </a:rPr>
              <a:t>至而金千斤也。则是楚不</a:t>
            </a:r>
            <a:r>
              <a:rPr lang="zh-CN" altLang="en-US" sz="1530" u="sng" kern="0" dirty="0" smtClean="0">
                <a:solidFill>
                  <a:srgbClr val="000000"/>
                </a:solidFill>
                <a:latin typeface="Times New Roman" panose="02020603050405020304" pitchFamily="65" charset="-122"/>
                <a:ea typeface="宋体" panose="02010600030101010101" pitchFamily="2" charset="-122"/>
              </a:rPr>
              <a:t>赋</a:t>
            </a:r>
            <a:r>
              <a:rPr lang="zh-CN" altLang="en-US" sz="1530" kern="0" dirty="0" smtClean="0">
                <a:solidFill>
                  <a:srgbClr val="000000"/>
                </a:solidFill>
                <a:latin typeface="Times New Roman" panose="02020603050405020304" pitchFamily="65" charset="-122"/>
                <a:ea typeface="宋体" panose="02010600030101010101" pitchFamily="2" charset="-122"/>
              </a:rPr>
              <a:t>于民</a:t>
            </a:r>
            <a:br/>
            <a:r>
              <a:rPr lang="zh-CN" altLang="en-US" sz="1530" kern="0" dirty="0" smtClean="0">
                <a:solidFill>
                  <a:srgbClr val="000000"/>
                </a:solidFill>
                <a:latin typeface="Times New Roman" panose="02020603050405020304" pitchFamily="65" charset="-122"/>
                <a:ea typeface="宋体" panose="02010600030101010101" pitchFamily="2" charset="-122"/>
              </a:rPr>
              <a:t>而财用足也。”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楚之男女皆居外求鹿。隰朋</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教民藏谷五倍;楚</a:t>
            </a:r>
            <a:r>
              <a:rPr lang="zh-CN" altLang="en-US" sz="1530" u="sng" kern="0" dirty="0" smtClean="0">
                <a:solidFill>
                  <a:srgbClr val="000000"/>
                </a:solidFill>
                <a:latin typeface="Times New Roman" panose="02020603050405020304" pitchFamily="65" charset="-122"/>
                <a:ea typeface="宋体" panose="02010600030101010101" pitchFamily="2" charset="-122"/>
              </a:rPr>
              <a:t>以</a:t>
            </a:r>
            <a:r>
              <a:rPr lang="zh-CN" altLang="en-US" sz="1530" kern="0" dirty="0" smtClean="0">
                <a:solidFill>
                  <a:srgbClr val="000000"/>
                </a:solidFill>
                <a:latin typeface="Times New Roman" panose="02020603050405020304" pitchFamily="65" charset="-122"/>
                <a:ea typeface="宋体" panose="02010600030101010101" pitchFamily="2" charset="-122"/>
              </a:rPr>
              <a:t>生鹿藏钱五倍。管子曰:“楚可下矣。”公</a:t>
            </a:r>
            <a:br/>
            <a:r>
              <a:rPr lang="zh-CN" altLang="en-US" sz="1530" kern="0" dirty="0" smtClean="0">
                <a:solidFill>
                  <a:srgbClr val="000000"/>
                </a:solidFill>
                <a:latin typeface="Times New Roman" panose="02020603050405020304" pitchFamily="65" charset="-122"/>
                <a:ea typeface="宋体" panose="02010600030101010101" pitchFamily="2" charset="-122"/>
              </a:rPr>
              <a:t>曰:“奈何?”管子对曰:“楚钱五倍,其君且自得而求谷。”桓公曰:“诺。”因令人闭关,不与</a:t>
            </a:r>
            <a:br/>
            <a:r>
              <a:rPr lang="zh-CN" altLang="en-US" sz="1530" kern="0" dirty="0" smtClean="0">
                <a:solidFill>
                  <a:srgbClr val="000000"/>
                </a:solidFill>
                <a:latin typeface="Times New Roman" panose="02020603050405020304" pitchFamily="65" charset="-122"/>
                <a:ea typeface="宋体" panose="02010600030101010101" pitchFamily="2" charset="-122"/>
              </a:rPr>
              <a:t>楚通使。楚王</a:t>
            </a:r>
            <a:r>
              <a:rPr lang="zh-CN" altLang="en-US" sz="1530" u="sng" kern="0" dirty="0" smtClean="0">
                <a:solidFill>
                  <a:srgbClr val="000000"/>
                </a:solidFill>
                <a:latin typeface="Times New Roman" panose="02020603050405020304" pitchFamily="65" charset="-122"/>
                <a:ea typeface="宋体" panose="02010600030101010101" pitchFamily="2" charset="-122"/>
              </a:rPr>
              <a:t>果</a:t>
            </a:r>
            <a:r>
              <a:rPr lang="zh-CN" altLang="en-US" sz="1530" kern="0" dirty="0" smtClean="0">
                <a:solidFill>
                  <a:srgbClr val="000000"/>
                </a:solidFill>
                <a:latin typeface="Times New Roman" panose="02020603050405020304" pitchFamily="65" charset="-122"/>
                <a:ea typeface="宋体" panose="02010600030101010101" pitchFamily="2" charset="-122"/>
              </a:rPr>
              <a:t>自得而求谷。谷不可三月而得也,楚籴石四百。齐因令人载粟处芊</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之南,楚</a:t>
            </a:r>
            <a:br/>
            <a:r>
              <a:rPr lang="zh-CN" altLang="en-US" sz="1530" kern="0" dirty="0" smtClean="0">
                <a:solidFill>
                  <a:srgbClr val="000000"/>
                </a:solidFill>
                <a:latin typeface="Times New Roman" panose="02020603050405020304" pitchFamily="65" charset="-122"/>
                <a:ea typeface="宋体" panose="02010600030101010101" pitchFamily="2" charset="-122"/>
              </a:rPr>
              <a:t>人降齐者十之四。三年而楚服。</a:t>
            </a:r>
            <a:endParaRPr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至枢密以报之。</a:t>
            </a:r>
            <a:r>
              <a:rPr lang="zh-CN" altLang="en-US" sz="1530" u="sng" kern="0" dirty="0" smtClean="0">
                <a:solidFill>
                  <a:srgbClr val="000000"/>
                </a:solidFill>
                <a:latin typeface="Times New Roman" panose="02020603050405020304" pitchFamily="65" charset="-122"/>
                <a:ea typeface="宋体" panose="02010600030101010101" pitchFamily="2" charset="-122"/>
              </a:rPr>
              <a:t>苏轼尝从容责公亮不能救正,世讥其持禄固宠云。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(节选自《宋史·曾公亮传》)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A.为政有能声/盗悉窜他境/至夜户不闭/尝有使客亡橐中物移书/诘盗/公亮报/吾境不藏盗/殆</a:t>
            </a:r>
            <a:br/>
            <a:r>
              <a:rPr lang="zh-CN" altLang="en-US" sz="1530" kern="0" dirty="0" smtClean="0">
                <a:solidFill>
                  <a:srgbClr val="000000"/>
                </a:solidFill>
                <a:latin typeface="Times New Roman" panose="02020603050405020304" pitchFamily="65" charset="-122"/>
                <a:ea typeface="宋体" panose="02010600030101010101" pitchFamily="2" charset="-122"/>
              </a:rPr>
              <a:t>从者之廋耳/索之/果然/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B.为政有能声/盗悉窜他境/至夜户不闭/尝有使客亡橐中物/移书诘盗/公亮报/吾境不藏盗/殆</a:t>
            </a:r>
            <a:br/>
            <a:r>
              <a:rPr lang="zh-CN" altLang="en-US" sz="1530" kern="0" dirty="0" smtClean="0">
                <a:solidFill>
                  <a:srgbClr val="000000"/>
                </a:solidFill>
                <a:latin typeface="Times New Roman" panose="02020603050405020304" pitchFamily="65" charset="-122"/>
                <a:ea typeface="宋体" panose="02010600030101010101" pitchFamily="2" charset="-122"/>
              </a:rPr>
              <a:t>从者之廋耳/索之/果然/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C.为政有能声/盗悉窜/他境至夜户不闭/尝有使客亡橐中物移书/诘盗/公亮报/吾境不藏盗/殆</a:t>
            </a:r>
            <a:br/>
            <a:r>
              <a:rPr lang="zh-CN" altLang="en-US" sz="1530" kern="0" dirty="0" smtClean="0">
                <a:solidFill>
                  <a:srgbClr val="000000"/>
                </a:solidFill>
                <a:latin typeface="Times New Roman" panose="02020603050405020304" pitchFamily="65" charset="-122"/>
                <a:ea typeface="宋体" panose="02010600030101010101" pitchFamily="2" charset="-122"/>
              </a:rPr>
              <a:t>从者之廋耳/索之/果然/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D.为政有能声/盗悉窜/他境至夜户不闭/尝有使客亡橐中物/移书诘盗/公亮报/吾境不藏盗/殆</a:t>
            </a:r>
            <a:br/>
            <a:r>
              <a:rPr lang="zh-CN" altLang="en-US" sz="1530" kern="0" dirty="0" smtClean="0">
                <a:solidFill>
                  <a:srgbClr val="000000"/>
                </a:solidFill>
                <a:latin typeface="Times New Roman" panose="02020603050405020304" pitchFamily="65" charset="-122"/>
                <a:ea typeface="宋体" panose="02010600030101010101" pitchFamily="2" charset="-122"/>
              </a:rPr>
              <a:t>从者之廋耳/索之/果然/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2.下列对文中加点词语的相关内容的解说,不正确的一项是(3分)(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A.首相指宰相中居于首位的人,与当今某些国家内阁或政府首脑的含义并不相同。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B.建储义为确定储君,也即确定皇位的继承人,我国古代通常采用嫡长子继承制。</a:t>
            </a:r>
            <a:endParaRPr lang="zh-CN" altLang="en-US"/>
          </a:p>
        </p:txBody>
      </p:sp>
    </p:spTree>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桓公问于管子曰:“吾欲求制衡山</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之术,为之奈何?”管子对曰:“公</a:t>
            </a:r>
            <a:r>
              <a:rPr lang="zh-CN" altLang="en-US" sz="1530" u="sng" kern="0" dirty="0" smtClean="0">
                <a:solidFill>
                  <a:srgbClr val="000000"/>
                </a:solidFill>
                <a:latin typeface="Times New Roman" panose="02020603050405020304" pitchFamily="65" charset="-122"/>
                <a:ea typeface="宋体" panose="02010600030101010101" pitchFamily="2" charset="-122"/>
              </a:rPr>
              <a:t>其</a:t>
            </a:r>
            <a:r>
              <a:rPr lang="zh-CN" altLang="en-US" sz="1530" kern="0" dirty="0" smtClean="0">
                <a:solidFill>
                  <a:srgbClr val="000000"/>
                </a:solidFill>
                <a:latin typeface="Times New Roman" panose="02020603050405020304" pitchFamily="65" charset="-122"/>
                <a:ea typeface="宋体" panose="02010600030101010101" pitchFamily="2" charset="-122"/>
              </a:rPr>
              <a:t>令人贵买衡山之械器,</a:t>
            </a:r>
            <a:br/>
            <a:r>
              <a:rPr lang="zh-CN" altLang="en-US" sz="1530" kern="0" dirty="0" smtClean="0">
                <a:solidFill>
                  <a:srgbClr val="000000"/>
                </a:solidFill>
                <a:latin typeface="Times New Roman" panose="02020603050405020304" pitchFamily="65" charset="-122"/>
                <a:ea typeface="宋体" panose="02010600030101010101" pitchFamily="2" charset="-122"/>
              </a:rPr>
              <a:t>燕、代必从公而买之。秦、赵闻之,必与公争之,</a:t>
            </a:r>
            <a:r>
              <a:rPr lang="zh-CN" altLang="en-US" sz="1530" u="sng" kern="0" dirty="0" smtClean="0">
                <a:solidFill>
                  <a:srgbClr val="000000"/>
                </a:solidFill>
                <a:latin typeface="Times New Roman" panose="02020603050405020304" pitchFamily="65" charset="-122"/>
                <a:ea typeface="宋体" panose="02010600030101010101" pitchFamily="2" charset="-122"/>
              </a:rPr>
              <a:t>衡山之械器必倍其价</a:t>
            </a:r>
            <a:r>
              <a:rPr lang="zh-CN" altLang="en-US" sz="1530" kern="0" dirty="0" smtClean="0">
                <a:solidFill>
                  <a:srgbClr val="000000"/>
                </a:solidFill>
                <a:latin typeface="Times New Roman" panose="02020603050405020304" pitchFamily="65" charset="-122"/>
                <a:ea typeface="宋体" panose="02010600030101010101" pitchFamily="2" charset="-122"/>
              </a:rPr>
              <a:t>。天下争之,衡山械器必</a:t>
            </a:r>
            <a:br/>
            <a:r>
              <a:rPr lang="zh-CN" altLang="en-US" sz="1530" kern="0" dirty="0" smtClean="0">
                <a:solidFill>
                  <a:srgbClr val="000000"/>
                </a:solidFill>
                <a:latin typeface="Times New Roman" panose="02020603050405020304" pitchFamily="65" charset="-122"/>
                <a:ea typeface="宋体" panose="02010600030101010101" pitchFamily="2" charset="-122"/>
              </a:rPr>
              <a:t>十倍以上。”公曰:“诺。”因令人之衡山求买械器,不敢辩其价。齐修械器</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④</a:t>
            </a:r>
            <a:r>
              <a:rPr lang="zh-CN" altLang="en-US" sz="1530" kern="0" dirty="0" smtClean="0">
                <a:solidFill>
                  <a:srgbClr val="000000"/>
                </a:solidFill>
                <a:latin typeface="Times New Roman" panose="02020603050405020304" pitchFamily="65" charset="-122"/>
                <a:ea typeface="宋体" panose="02010600030101010101" pitchFamily="2" charset="-122"/>
              </a:rPr>
              <a:t>于衡山十月,</a:t>
            </a:r>
            <a:br/>
            <a:r>
              <a:rPr lang="zh-CN" altLang="en-US" sz="1530" kern="0" dirty="0" smtClean="0">
                <a:solidFill>
                  <a:srgbClr val="000000"/>
                </a:solidFill>
                <a:latin typeface="Times New Roman" panose="02020603050405020304" pitchFamily="65" charset="-122"/>
                <a:ea typeface="宋体" panose="02010600030101010101" pitchFamily="2" charset="-122"/>
              </a:rPr>
              <a:t>燕、代闻之,</a:t>
            </a:r>
            <a:r>
              <a:rPr lang="zh-CN" altLang="en-US" sz="1530" u="sng" kern="0" dirty="0" smtClean="0">
                <a:solidFill>
                  <a:srgbClr val="000000"/>
                </a:solidFill>
                <a:latin typeface="Times New Roman" panose="02020603050405020304" pitchFamily="65" charset="-122"/>
                <a:ea typeface="宋体" panose="02010600030101010101" pitchFamily="2" charset="-122"/>
              </a:rPr>
              <a:t>果</a:t>
            </a:r>
            <a:r>
              <a:rPr lang="zh-CN" altLang="en-US" sz="1530" kern="0" dirty="0" smtClean="0">
                <a:solidFill>
                  <a:srgbClr val="000000"/>
                </a:solidFill>
                <a:latin typeface="Times New Roman" panose="02020603050405020304" pitchFamily="65" charset="-122"/>
                <a:ea typeface="宋体" panose="02010600030101010101" pitchFamily="2" charset="-122"/>
              </a:rPr>
              <a:t>令人之衡山求买械器。燕、代修三月,秦国闻之,果令人之衡山求买械器。衡山</a:t>
            </a:r>
            <a:br/>
            <a:r>
              <a:rPr lang="zh-CN" altLang="en-US" sz="1530" kern="0" dirty="0" smtClean="0">
                <a:solidFill>
                  <a:srgbClr val="000000"/>
                </a:solidFill>
                <a:latin typeface="Times New Roman" panose="02020603050405020304" pitchFamily="65" charset="-122"/>
                <a:ea typeface="宋体" panose="02010600030101010101" pitchFamily="2" charset="-122"/>
              </a:rPr>
              <a:t>之君告其相曰:“天下争吾械器,令其价再什以上。”衡山之民释其</a:t>
            </a:r>
            <a:r>
              <a:rPr lang="zh-CN" altLang="en-US" sz="1530" u="sng" kern="0" dirty="0" smtClean="0">
                <a:solidFill>
                  <a:srgbClr val="000000"/>
                </a:solidFill>
                <a:latin typeface="Times New Roman" panose="02020603050405020304" pitchFamily="65" charset="-122"/>
                <a:ea typeface="宋体" panose="02010600030101010101" pitchFamily="2" charset="-122"/>
              </a:rPr>
              <a:t>本</a:t>
            </a:r>
            <a:r>
              <a:rPr lang="zh-CN" altLang="en-US" sz="1530" kern="0" dirty="0" smtClean="0">
                <a:solidFill>
                  <a:srgbClr val="000000"/>
                </a:solidFill>
                <a:latin typeface="Times New Roman" panose="02020603050405020304" pitchFamily="65" charset="-122"/>
                <a:ea typeface="宋体" panose="02010600030101010101" pitchFamily="2" charset="-122"/>
              </a:rPr>
              <a:t>,修械器之巧。齐即令隰</a:t>
            </a:r>
            <a:br/>
            <a:r>
              <a:rPr lang="zh-CN" altLang="en-US" sz="1530" kern="0" dirty="0" smtClean="0">
                <a:solidFill>
                  <a:srgbClr val="000000"/>
                </a:solidFill>
                <a:latin typeface="Times New Roman" panose="02020603050405020304" pitchFamily="65" charset="-122"/>
                <a:ea typeface="宋体" panose="02010600030101010101" pitchFamily="2" charset="-122"/>
              </a:rPr>
              <a:t>朋购粟于赵。赵粜石十五,隰朋取之石五十。天下闻之,载粟而</a:t>
            </a:r>
            <a:r>
              <a:rPr lang="zh-CN" altLang="en-US" sz="1530" u="sng" kern="0" dirty="0" smtClean="0">
                <a:solidFill>
                  <a:srgbClr val="000000"/>
                </a:solidFill>
                <a:latin typeface="Times New Roman" panose="02020603050405020304" pitchFamily="65" charset="-122"/>
                <a:ea typeface="宋体" panose="02010600030101010101" pitchFamily="2" charset="-122"/>
              </a:rPr>
              <a:t>之</a:t>
            </a:r>
            <a:r>
              <a:rPr lang="zh-CN" altLang="en-US" sz="1530" kern="0" dirty="0" smtClean="0">
                <a:solidFill>
                  <a:srgbClr val="000000"/>
                </a:solidFill>
                <a:latin typeface="Times New Roman" panose="02020603050405020304" pitchFamily="65" charset="-122"/>
                <a:ea typeface="宋体" panose="02010600030101010101" pitchFamily="2" charset="-122"/>
              </a:rPr>
              <a:t>齐。齐修械器十七月,修籴五</a:t>
            </a:r>
            <a:br/>
            <a:r>
              <a:rPr lang="zh-CN" altLang="en-US" sz="1530" kern="0" dirty="0" smtClean="0">
                <a:solidFill>
                  <a:srgbClr val="000000"/>
                </a:solidFill>
                <a:latin typeface="Times New Roman" panose="02020603050405020304" pitchFamily="65" charset="-122"/>
                <a:ea typeface="宋体" panose="02010600030101010101" pitchFamily="2" charset="-122"/>
              </a:rPr>
              <a:t>月,即闭关不与衡山通使。</a:t>
            </a:r>
            <a:r>
              <a:rPr lang="zh-CN" altLang="en-US" sz="1530" u="sng" kern="0" dirty="0" smtClean="0">
                <a:solidFill>
                  <a:srgbClr val="000000"/>
                </a:solidFill>
                <a:latin typeface="Times New Roman" panose="02020603050405020304" pitchFamily="65" charset="-122"/>
                <a:ea typeface="宋体" panose="02010600030101010101" pitchFamily="2" charset="-122"/>
              </a:rPr>
              <a:t>燕、代、秦即引其使而归</a:t>
            </a:r>
            <a:r>
              <a:rPr lang="zh-CN" altLang="en-US" sz="1530" kern="0" dirty="0" smtClean="0">
                <a:solidFill>
                  <a:srgbClr val="000000"/>
                </a:solidFill>
                <a:latin typeface="Times New Roman" panose="02020603050405020304" pitchFamily="65" charset="-122"/>
                <a:ea typeface="宋体" panose="02010600030101010101" pitchFamily="2" charset="-122"/>
              </a:rPr>
              <a:t>。衡山械器尽,鲁削衡山之南,齐削衡山之</a:t>
            </a:r>
            <a:br/>
            <a:r>
              <a:rPr lang="zh-CN" altLang="en-US" sz="1530" kern="0" dirty="0" smtClean="0">
                <a:solidFill>
                  <a:srgbClr val="000000"/>
                </a:solidFill>
                <a:latin typeface="Times New Roman" panose="02020603050405020304" pitchFamily="65" charset="-122"/>
                <a:ea typeface="宋体" panose="02010600030101010101" pitchFamily="2" charset="-122"/>
              </a:rPr>
              <a:t>北。</a:t>
            </a:r>
            <a:r>
              <a:rPr lang="zh-CN" altLang="en-US" sz="1530" u="sng" kern="0" dirty="0" smtClean="0">
                <a:solidFill>
                  <a:srgbClr val="000000"/>
                </a:solidFill>
                <a:latin typeface="Times New Roman" panose="02020603050405020304" pitchFamily="65" charset="-122"/>
                <a:ea typeface="宋体" panose="02010600030101010101" pitchFamily="2" charset="-122"/>
              </a:rPr>
              <a:t>内自量无械器以应二敌,即奉国而归齐矣</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(取材于《管子·轻重》)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①隰朋:春秋时齐国大夫。②芊:地名。位于齐楚接壤处。③衡山:齐鲁之间的小国。④</a:t>
            </a:r>
            <a:br/>
            <a:r>
              <a:rPr lang="zh-CN" altLang="en-US" sz="1530" kern="0" dirty="0" smtClean="0">
                <a:solidFill>
                  <a:srgbClr val="000000"/>
                </a:solidFill>
                <a:latin typeface="Times New Roman" panose="02020603050405020304" pitchFamily="65" charset="-122"/>
                <a:ea typeface="宋体" panose="02010600030101010101" pitchFamily="2" charset="-122"/>
              </a:rPr>
              <a:t>修械器:意思是施行购买兵器的策略。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1.下列对句中加点词的解释,</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A.令左司马伯公</a:t>
            </a:r>
            <a:r>
              <a:rPr lang="zh-CN" altLang="en-US" sz="1530" u="sng" kern="0" dirty="0" smtClean="0">
                <a:solidFill>
                  <a:srgbClr val="000000"/>
                </a:solidFill>
                <a:latin typeface="Times New Roman" panose="02020603050405020304" pitchFamily="65" charset="-122"/>
                <a:ea typeface="宋体" panose="02010600030101010101" pitchFamily="2" charset="-122"/>
              </a:rPr>
              <a:t>将</a:t>
            </a:r>
            <a:r>
              <a:rPr lang="zh-CN" altLang="en-US" sz="1530" kern="0" dirty="0" smtClean="0">
                <a:solidFill>
                  <a:srgbClr val="000000"/>
                </a:solidFill>
                <a:latin typeface="Times New Roman" panose="02020603050405020304" pitchFamily="65" charset="-122"/>
                <a:ea typeface="宋体" panose="02010600030101010101" pitchFamily="2" charset="-122"/>
              </a:rPr>
              <a:t>白徒而铸钱于庄山　　　将:率领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a:t>
            </a:r>
            <a:r>
              <a:rPr lang="zh-CN" altLang="en-US" sz="1530" u="sng" kern="0" dirty="0" smtClean="0">
                <a:solidFill>
                  <a:srgbClr val="000000"/>
                </a:solidFill>
                <a:latin typeface="Times New Roman" panose="02020603050405020304" pitchFamily="65" charset="-122"/>
                <a:ea typeface="宋体" panose="02010600030101010101" pitchFamily="2" charset="-122"/>
              </a:rPr>
              <a:t>什</a:t>
            </a:r>
            <a:r>
              <a:rPr lang="zh-CN" altLang="en-US" sz="1530" kern="0" dirty="0" smtClean="0">
                <a:solidFill>
                  <a:srgbClr val="000000"/>
                </a:solidFill>
                <a:latin typeface="Times New Roman" panose="02020603050405020304" pitchFamily="65" charset="-122"/>
                <a:ea typeface="宋体" panose="02010600030101010101" pitchFamily="2" charset="-122"/>
              </a:rPr>
              <a:t>至而金千斤也　　什:十倍</a:t>
            </a:r>
            <a:endParaRPr lang="zh-CN" altLang="en-US"/>
          </a:p>
        </p:txBody>
      </p:sp>
    </p:spTree>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28596" y="1080000"/>
            <a:ext cx="8238404" cy="5296322"/>
            <a:chOff x="428596" y="1080000"/>
            <a:chExt cx="8238404" cy="5296322"/>
          </a:xfrm>
        </p:grpSpPr>
        <p:sp>
          <p:nvSpPr>
            <p:cNvPr id="2" name="TextBox 2"/>
            <p:cNvSpPr txBox="1"/>
            <p:nvPr/>
          </p:nvSpPr>
          <p:spPr>
            <a:xfrm>
              <a:off x="540000" y="1080000"/>
              <a:ext cx="8127000" cy="529632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C.楚不</a:t>
              </a:r>
              <a:r>
                <a:rPr lang="zh-CN" altLang="en-US" sz="1500" u="sng" kern="0" dirty="0" smtClean="0">
                  <a:solidFill>
                    <a:srgbClr val="000000"/>
                  </a:solidFill>
                  <a:latin typeface="Times New Roman" panose="02020603050405020304" pitchFamily="65" charset="-122"/>
                  <a:ea typeface="宋体" panose="02010600030101010101" pitchFamily="2" charset="-122"/>
                </a:rPr>
                <a:t>赋</a:t>
              </a:r>
              <a:r>
                <a:rPr lang="zh-CN" altLang="en-US" sz="1500" kern="0" dirty="0" smtClean="0">
                  <a:solidFill>
                    <a:srgbClr val="000000"/>
                  </a:solidFill>
                  <a:latin typeface="Times New Roman" panose="02020603050405020304" pitchFamily="65" charset="-122"/>
                  <a:ea typeface="宋体" panose="02010600030101010101" pitchFamily="2" charset="-122"/>
                </a:rPr>
                <a:t>于民而财用足也　　赋:给予</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D.衡山之民释其</a:t>
              </a:r>
              <a:r>
                <a:rPr lang="zh-CN" altLang="en-US" sz="1500" u="sng" kern="0" dirty="0" smtClean="0">
                  <a:solidFill>
                    <a:srgbClr val="000000"/>
                  </a:solidFill>
                  <a:latin typeface="Times New Roman" panose="02020603050405020304" pitchFamily="65" charset="-122"/>
                  <a:ea typeface="宋体" panose="02010600030101010101" pitchFamily="2" charset="-122"/>
                </a:rPr>
                <a:t>本</a:t>
              </a:r>
              <a:r>
                <a:rPr lang="zh-CN" altLang="en-US" sz="1500" kern="0" dirty="0" smtClean="0">
                  <a:solidFill>
                    <a:srgbClr val="000000"/>
                  </a:solidFill>
                  <a:latin typeface="Times New Roman" panose="02020603050405020304" pitchFamily="65" charset="-122"/>
                  <a:ea typeface="宋体" panose="02010600030101010101" pitchFamily="2" charset="-122"/>
                </a:rPr>
                <a:t>　　本:农耕</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2.下列各组语句中加点词的意义和用法,</a:t>
              </a:r>
              <a:r>
                <a:rPr lang="zh-CN" altLang="en-US" sz="1500" u="sng" kern="0" dirty="0" smtClean="0">
                  <a:solidFill>
                    <a:srgbClr val="000000"/>
                  </a:solidFill>
                  <a:latin typeface="Times New Roman" panose="02020603050405020304" pitchFamily="65" charset="-122"/>
                  <a:ea typeface="宋体" panose="02010600030101010101" pitchFamily="2" charset="-122"/>
                </a:rPr>
                <a:t>不同</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500" kern="0" spc="333"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sz="1500" dirty="0"/>
            </a:p>
            <a:p>
              <a:pPr marL="0" indent="0" eaLnBrk="0" latinLnBrk="1" hangingPunct="0">
                <a:lnSpc>
                  <a:spcPct val="150000"/>
                </a:lnSpc>
                <a:spcBef>
                  <a:spcPts val="180"/>
                </a:spcBef>
                <a:buNone/>
              </a:pP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180"/>
                </a:spcBef>
                <a:buNone/>
              </a:pP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180"/>
                </a:spcBef>
                <a:buNone/>
              </a:pP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18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.下列对文中语句的理解,</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500" kern="0" spc="333"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a:t>
              </a:r>
              <a:r>
                <a:rPr lang="zh-CN" altLang="en-US" sz="1500" kern="0" dirty="0" smtClean="0">
                  <a:solidFill>
                    <a:srgbClr val="000000"/>
                  </a:solidFill>
                  <a:latin typeface="Times New Roman" panose="02020603050405020304" pitchFamily="65" charset="-122"/>
                  <a:ea typeface="宋体" panose="02010600030101010101" pitchFamily="2" charset="-122"/>
                </a:rPr>
                <a:t>.藏谷十之六</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把十分之六的粮食储藏起来</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B.天且以齐私楚也</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上天将用齐国(的金钱)惠及楚国</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C.衡山之械器必倍其价</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衡山兵器的价格一定翻倍</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D.燕、代、秦即引其使而</a:t>
              </a:r>
              <a:r>
                <a:rPr lang="zh-CN" altLang="en-US" sz="1500" kern="0" dirty="0" smtClean="0">
                  <a:solidFill>
                    <a:srgbClr val="000000"/>
                  </a:solidFill>
                  <a:latin typeface="Times New Roman" panose="02020603050405020304" pitchFamily="65" charset="-122"/>
                  <a:ea typeface="宋体" panose="02010600030101010101" pitchFamily="2" charset="-122"/>
                </a:rPr>
                <a:t>归</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燕、代、秦就带领衡山的使节</a:t>
              </a:r>
              <a:r>
                <a:rPr lang="zh-CN" altLang="en-US" sz="1500" kern="0" dirty="0" smtClean="0">
                  <a:solidFill>
                    <a:srgbClr val="000000"/>
                  </a:solidFill>
                  <a:latin typeface="Times New Roman" panose="02020603050405020304" pitchFamily="65" charset="-122"/>
                  <a:ea typeface="宋体" panose="02010600030101010101" pitchFamily="2" charset="-122"/>
                </a:rPr>
                <a:t>回国</a:t>
              </a:r>
              <a:endParaRPr lang="zh-CN" altLang="en-US" sz="1500" dirty="0" smtClean="0"/>
            </a:p>
          </p:txBody>
        </p:sp>
        <p:pic>
          <p:nvPicPr>
            <p:cNvPr id="11269" name="Picture 5"/>
            <p:cNvPicPr>
              <a:picLocks noChangeAspect="1" noChangeArrowheads="1"/>
            </p:cNvPicPr>
            <p:nvPr/>
          </p:nvPicPr>
          <p:blipFill>
            <a:blip r:embed="rId1"/>
            <a:srcRect/>
            <a:stretch>
              <a:fillRect/>
            </a:stretch>
          </p:blipFill>
          <p:spPr bwMode="auto">
            <a:xfrm>
              <a:off x="428596" y="2162968"/>
              <a:ext cx="4419600" cy="1114425"/>
            </a:xfrm>
            <a:prstGeom prst="rect">
              <a:avLst/>
            </a:prstGeom>
            <a:noFill/>
            <a:ln w="9525">
              <a:noFill/>
              <a:miter lim="800000"/>
              <a:headEnd/>
              <a:tailEnd/>
            </a:ln>
            <a:effectLst/>
          </p:spPr>
        </p:pic>
      </p:grpSp>
    </p:spTree>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kern="0" dirty="0" smtClean="0">
                <a:solidFill>
                  <a:srgbClr val="000000"/>
                </a:solidFill>
                <a:latin typeface="Times New Roman" panose="02020603050405020304" pitchFamily="65" charset="-122"/>
                <a:ea typeface="宋体" panose="02010600030101010101" pitchFamily="2" charset="-122"/>
              </a:rPr>
              <a:t>.将下面的句子译为现代汉语。(6分)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①楚民即释其耕农而畋鹿。(3分)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②内自量无械器以应二敌,即奉国而归齐矣。(3分)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5.在下面每个人物后的横线上写出一个恰当的熟语或成语,用来评价人物在文中的表现。(</a:t>
            </a:r>
            <a:r>
              <a:rPr lang="zh-CN" altLang="en-US" sz="1530" kern="0" dirty="0" smtClean="0">
                <a:solidFill>
                  <a:srgbClr val="000000"/>
                </a:solidFill>
                <a:latin typeface="Times New Roman" panose="02020603050405020304" pitchFamily="65" charset="-122"/>
                <a:ea typeface="宋体" panose="02010600030101010101" pitchFamily="2" charset="-122"/>
              </a:rPr>
              <a:t>4分</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①桓公</a:t>
            </a: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②管子</a:t>
            </a: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③衡山之君</a:t>
            </a: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6.本文讲述了管子运用谋略的故事,你从中获得了哪些启示?请结合文章内容具体回答。(5分)</a:t>
            </a:r>
            <a:endParaRPr lang="zh-CN" altLang="en-US" dirty="0"/>
          </a:p>
        </p:txBody>
      </p:sp>
    </p:spTree>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二十二、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赋:动词,征税。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A.到,动词。B.它的,代词;可以,语气副词,加强祈使语气。C.果然,副词。D.用,介</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燕、代、秦三国也从衡山召回了自己的使者。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①楚国百姓就放弃了农耕而去捕鹿。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②(衡山之君)心里估量没有武器来应对两个敌国,就带领全国归顺齐国了。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①即:就。释:放下,放弃。而:表顺承。畋:捕猎。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②以:表目的,来。奉:献上。归:归附,归顺。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(示例)桓公:从善如流(虚心纳谏　择善而从　从谏如流)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管子:不战而屈人之兵(审时度势　知己知彼　神机妙算)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衡山之君:因小失大(捡了芝麻丢了西瓜　愚不可及　目光短浅)</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 本题考查考生对人物形象的评价能力和成语(或熟语)的运用能力。需要有一定的知识</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积累,也需要考生对文言文中的人物性格有清晰的了解。管仲对齐国与楚国、衡山国的对峙,</a:t>
            </a:r>
            <a:endParaRPr lang="zh-CN" altLang="en-US" dirty="0"/>
          </a:p>
        </p:txBody>
      </p:sp>
    </p:spTree>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能够审时度势,知己知彼,从长计议,提出一系列的建议;对于管仲的建议,桓公能虚心纳谏,从善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如流;而衡山国君则目光短浅,只看眼前利益,舍本逐末,因小失大,最终导致国家灭亡。据此寻</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找恰当的熟语或成语进行评价。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(参考角度)①用经济、金融手段战胜敌国。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②粮食安全对一个国家是极为重要的。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③上下一心是成功实施谋略的保证。</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本题考查考生对作品内容的思考、领悟和探究能力,答案只要言之成理即可。但需要</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注意的是,此题要点有二:一为结合“管子运用谋略的故事”,一为启示。答题时先结合管子运</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用谋略的故事,再答从中获得了什么启示。</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[参考译文]</a:t>
            </a:r>
            <a:endParaRPr lang="zh-CN" altLang="en-US" b="1"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桓公问管仲说:“楚,是崤山以东的强国,它的人民熟习战斗的方法。出兵攻伐它,恐怕实力不</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能胜过它,被楚国打败。怎么办呢?”管仲回答说:“就用战斗的方法来对付它。”桓公说:</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“这怎么讲?”管仲回答说:“您可用高价收购楚国的活鹿。”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桓公就派人到楚国购买活鹿。管仲就让桓公通告百姓,贮藏国内十分之六的粮食。再派左司</a:t>
            </a:r>
            <a:endParaRPr lang="zh-CN" altLang="en-US" dirty="0"/>
          </a:p>
        </p:txBody>
      </p:sp>
    </p:spTree>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马伯公率民夫到庄山铸币。然后派中大夫王邑带上两千万钱,到楚国收购生鹿。楚王得知后,</a:t>
            </a:r>
            <a:br/>
            <a:r>
              <a:rPr lang="zh-CN" altLang="en-US" sz="1530" kern="0" dirty="0" smtClean="0">
                <a:solidFill>
                  <a:srgbClr val="000000"/>
                </a:solidFill>
                <a:latin typeface="Times New Roman" panose="02020603050405020304" pitchFamily="65" charset="-122"/>
                <a:ea typeface="宋体" panose="02010600030101010101" pitchFamily="2" charset="-122"/>
              </a:rPr>
              <a:t>告诉他的丞相说:“钱币是谁都重视的,国家靠它维持,明君靠它赏赐功臣。禽兽,不过是一群</a:t>
            </a:r>
            <a:br/>
            <a:r>
              <a:rPr lang="zh-CN" altLang="en-US" sz="1530" kern="0" dirty="0" smtClean="0">
                <a:solidFill>
                  <a:srgbClr val="000000"/>
                </a:solidFill>
                <a:latin typeface="Times New Roman" panose="02020603050405020304" pitchFamily="65" charset="-122"/>
                <a:ea typeface="宋体" panose="02010600030101010101" pitchFamily="2" charset="-122"/>
              </a:rPr>
              <a:t>害人之物,是明君所抛弃驱逐的。现在齐国用他们的重宝高价收买我们的害兽,那么是楚国的</a:t>
            </a:r>
            <a:br/>
            <a:r>
              <a:rPr lang="zh-CN" altLang="en-US" sz="1530" kern="0" dirty="0" smtClean="0">
                <a:solidFill>
                  <a:srgbClr val="000000"/>
                </a:solidFill>
                <a:latin typeface="Times New Roman" panose="02020603050405020304" pitchFamily="65" charset="-122"/>
                <a:ea typeface="宋体" panose="02010600030101010101" pitchFamily="2" charset="-122"/>
              </a:rPr>
              <a:t>福分。上天将要拿齐国来偏爱楚国了。请您通告百姓,赶快猎取活鹿,来换取齐国的全部财</a:t>
            </a:r>
            <a:br/>
            <a:r>
              <a:rPr lang="zh-CN" altLang="en-US" sz="1530" kern="0" dirty="0" smtClean="0">
                <a:solidFill>
                  <a:srgbClr val="000000"/>
                </a:solidFill>
                <a:latin typeface="Times New Roman" panose="02020603050405020304" pitchFamily="65" charset="-122"/>
                <a:ea typeface="宋体" panose="02010600030101010101" pitchFamily="2" charset="-122"/>
              </a:rPr>
              <a:t>宝。”楚国百姓就放弃了农耕而去捕鹿。管仲还对楚国商人说:“您给我贩来活鹿,二十头就</a:t>
            </a:r>
            <a:br/>
            <a:r>
              <a:rPr lang="zh-CN" altLang="en-US" sz="1530" kern="0" dirty="0" smtClean="0">
                <a:solidFill>
                  <a:srgbClr val="000000"/>
                </a:solidFill>
                <a:latin typeface="Times New Roman" panose="02020603050405020304" pitchFamily="65" charset="-122"/>
                <a:ea typeface="宋体" panose="02010600030101010101" pitchFamily="2" charset="-122"/>
              </a:rPr>
              <a:t>给您黄金百斤;增加十倍,就给您黄金千斤。如果这样楚国即使不向百姓征税,财富也充足</a:t>
            </a:r>
            <a:br/>
            <a:r>
              <a:rPr lang="zh-CN" altLang="en-US" sz="1530" kern="0" dirty="0" smtClean="0">
                <a:solidFill>
                  <a:srgbClr val="000000"/>
                </a:solidFill>
                <a:latin typeface="Times New Roman" panose="02020603050405020304" pitchFamily="65" charset="-122"/>
                <a:ea typeface="宋体" panose="02010600030101010101" pitchFamily="2" charset="-122"/>
              </a:rPr>
              <a:t>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楚国的男女都住在野外猎取活鹿。隰朋让齐国百姓贮藏了五倍(于过去)的粮食,楚国凭借(出</a:t>
            </a:r>
            <a:br/>
            <a:r>
              <a:rPr lang="zh-CN" altLang="en-US" sz="1530" kern="0" dirty="0" smtClean="0">
                <a:solidFill>
                  <a:srgbClr val="000000"/>
                </a:solidFill>
                <a:latin typeface="Times New Roman" panose="02020603050405020304" pitchFamily="65" charset="-122"/>
                <a:ea typeface="宋体" panose="02010600030101010101" pitchFamily="2" charset="-122"/>
              </a:rPr>
              <a:t>卖)活鹿贮藏了五倍(于过去)的钱币。管仲说:“这回可以制服楚国了。”桓公说:“怎么</a:t>
            </a:r>
            <a:br/>
            <a:r>
              <a:rPr lang="zh-CN" altLang="en-US" sz="1530" kern="0" dirty="0" smtClean="0">
                <a:solidFill>
                  <a:srgbClr val="000000"/>
                </a:solidFill>
                <a:latin typeface="Times New Roman" panose="02020603050405020304" pitchFamily="65" charset="-122"/>
                <a:ea typeface="宋体" panose="02010600030101010101" pitchFamily="2" charset="-122"/>
              </a:rPr>
              <a:t>办?”管仲回答说:“楚国的存钱是原来的五倍,楚王将以自鸣得意的心情经营农业。”桓公</a:t>
            </a:r>
            <a:br/>
            <a:r>
              <a:rPr lang="zh-CN" altLang="en-US" sz="1530" kern="0" dirty="0" smtClean="0">
                <a:solidFill>
                  <a:srgbClr val="000000"/>
                </a:solidFill>
                <a:latin typeface="Times New Roman" panose="02020603050405020304" pitchFamily="65" charset="-122"/>
                <a:ea typeface="宋体" panose="02010600030101010101" pitchFamily="2" charset="-122"/>
              </a:rPr>
              <a:t>说:“不错。”于是派人封闭关卡,不和楚国互通使节。楚王果然以自鸣得意的心情开始经营</a:t>
            </a:r>
            <a:br/>
            <a:r>
              <a:rPr lang="zh-CN" altLang="en-US" sz="1530" kern="0" dirty="0" smtClean="0">
                <a:solidFill>
                  <a:srgbClr val="000000"/>
                </a:solidFill>
                <a:latin typeface="Times New Roman" panose="02020603050405020304" pitchFamily="65" charset="-122"/>
                <a:ea typeface="宋体" panose="02010600030101010101" pitchFamily="2" charset="-122"/>
              </a:rPr>
              <a:t>农业。但粮食不是三个月内就能生产出来的,楚国买一石粮食要四百钱。齐国便派人运粮到</a:t>
            </a:r>
            <a:br/>
            <a:r>
              <a:rPr lang="zh-CN" altLang="en-US" sz="1530" kern="0" dirty="0" smtClean="0">
                <a:solidFill>
                  <a:srgbClr val="000000"/>
                </a:solidFill>
                <a:latin typeface="Times New Roman" panose="02020603050405020304" pitchFamily="65" charset="-122"/>
                <a:ea typeface="宋体" panose="02010600030101010101" pitchFamily="2" charset="-122"/>
              </a:rPr>
              <a:t>与楚国交界的芊地南部出卖,楚人投降齐国的有十分之四。经过三年时间,楚国就降服了。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桓公问管仲说:“我要找一个控制衡山国的办法,应怎样进行?”管仲回答说:“您可派人出高</a:t>
            </a:r>
            <a:endParaRPr lang="zh-CN" altLang="en-US"/>
          </a:p>
        </p:txBody>
      </p:sp>
    </p:spTree>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价收购衡山国的兵器,这样,燕国和代国一定跟着您去买。秦国和赵国听说后,一定同您争着</a:t>
            </a:r>
            <a:br/>
            <a:r>
              <a:rPr lang="zh-CN" altLang="en-US" sz="1530" kern="0" dirty="0" smtClean="0">
                <a:solidFill>
                  <a:srgbClr val="000000"/>
                </a:solidFill>
                <a:latin typeface="Times New Roman" panose="02020603050405020304" pitchFamily="65" charset="-122"/>
                <a:ea typeface="宋体" panose="02010600030101010101" pitchFamily="2" charset="-122"/>
              </a:rPr>
              <a:t>买,衡山兵器的价格一定翻倍。若天下争相购买,衡山兵器一定涨价十倍以上。”桓公说:“可</a:t>
            </a:r>
            <a:br/>
            <a:r>
              <a:rPr lang="zh-CN" altLang="en-US" sz="1530" kern="0" dirty="0" smtClean="0">
                <a:solidFill>
                  <a:srgbClr val="000000"/>
                </a:solidFill>
                <a:latin typeface="Times New Roman" panose="02020603050405020304" pitchFamily="65" charset="-122"/>
                <a:ea typeface="宋体" panose="02010600030101010101" pitchFamily="2" charset="-122"/>
              </a:rPr>
              <a:t>以。”便派人到衡山寻求购买兵器,不可同他们讨价还价。齐国施行购买衡山兵器的策略十</a:t>
            </a:r>
            <a:br/>
            <a:r>
              <a:rPr lang="zh-CN" altLang="en-US" sz="1530" kern="0" dirty="0" smtClean="0">
                <a:solidFill>
                  <a:srgbClr val="000000"/>
                </a:solidFill>
                <a:latin typeface="Times New Roman" panose="02020603050405020304" pitchFamily="65" charset="-122"/>
                <a:ea typeface="宋体" panose="02010600030101010101" pitchFamily="2" charset="-122"/>
              </a:rPr>
              <a:t>个月以后,燕、代两国听说,果然也派人到衡山收购兵器。燕、代两国施行这一策略三个月以</a:t>
            </a:r>
            <a:br/>
            <a:r>
              <a:rPr lang="zh-CN" altLang="en-US" sz="1530" kern="0" dirty="0" smtClean="0">
                <a:solidFill>
                  <a:srgbClr val="000000"/>
                </a:solidFill>
                <a:latin typeface="Times New Roman" panose="02020603050405020304" pitchFamily="65" charset="-122"/>
                <a:ea typeface="宋体" panose="02010600030101010101" pitchFamily="2" charset="-122"/>
              </a:rPr>
              <a:t>后,秦国听说,果然也派人到衡山国购买兵器。衡山国君告诉他的丞相说:“天下各国都争购我</a:t>
            </a:r>
            <a:br/>
            <a:r>
              <a:rPr lang="zh-CN" altLang="en-US" sz="1530" kern="0" dirty="0" smtClean="0">
                <a:solidFill>
                  <a:srgbClr val="000000"/>
                </a:solidFill>
                <a:latin typeface="Times New Roman" panose="02020603050405020304" pitchFamily="65" charset="-122"/>
                <a:ea typeface="宋体" panose="02010600030101010101" pitchFamily="2" charset="-122"/>
              </a:rPr>
              <a:t>国兵器,可使价钱提高二十倍以上。”衡山国的百姓放弃农业,发展制造兵器的工艺。齐国则</a:t>
            </a:r>
            <a:br/>
            <a:r>
              <a:rPr lang="zh-CN" altLang="en-US" sz="1530" kern="0" dirty="0" smtClean="0">
                <a:solidFill>
                  <a:srgbClr val="000000"/>
                </a:solidFill>
                <a:latin typeface="Times New Roman" panose="02020603050405020304" pitchFamily="65" charset="-122"/>
                <a:ea typeface="宋体" panose="02010600030101010101" pitchFamily="2" charset="-122"/>
              </a:rPr>
              <a:t>派隰朋到赵国购买粮食,赵国卖粮价每石十五钱,隰朋按每石五十钱收购。天下各国听说后,都</a:t>
            </a:r>
            <a:br/>
            <a:r>
              <a:rPr lang="zh-CN" altLang="en-US" sz="1530" kern="0" dirty="0" smtClean="0">
                <a:solidFill>
                  <a:srgbClr val="000000"/>
                </a:solidFill>
                <a:latin typeface="Times New Roman" panose="02020603050405020304" pitchFamily="65" charset="-122"/>
                <a:ea typeface="宋体" panose="02010600030101010101" pitchFamily="2" charset="-122"/>
              </a:rPr>
              <a:t>运粮到齐国来卖。齐国施行购买兵器的策略十七个月,施行购买粮食的策略五个月,然后就封</a:t>
            </a:r>
            <a:br/>
            <a:r>
              <a:rPr lang="zh-CN" altLang="en-US" sz="1530" kern="0" dirty="0" smtClean="0">
                <a:solidFill>
                  <a:srgbClr val="000000"/>
                </a:solidFill>
                <a:latin typeface="Times New Roman" panose="02020603050405020304" pitchFamily="65" charset="-122"/>
                <a:ea typeface="宋体" panose="02010600030101010101" pitchFamily="2" charset="-122"/>
              </a:rPr>
              <a:t>闭关卡,不与衡山国互通使节。燕、代、秦三国也从衡山召回了自己的使者。衡山国的兵器</a:t>
            </a:r>
            <a:br/>
            <a:r>
              <a:rPr lang="zh-CN" altLang="en-US" sz="1530" kern="0" dirty="0" smtClean="0">
                <a:solidFill>
                  <a:srgbClr val="000000"/>
                </a:solidFill>
                <a:latin typeface="Times New Roman" panose="02020603050405020304" pitchFamily="65" charset="-122"/>
                <a:ea typeface="宋体" panose="02010600030101010101" pitchFamily="2" charset="-122"/>
              </a:rPr>
              <a:t>已经卖光,鲁国侵占了它的南部,齐国侵占了它的北部。(衡山之君)心里估量没有武器来应付</a:t>
            </a:r>
            <a:br/>
            <a:r>
              <a:rPr lang="zh-CN" altLang="en-US" sz="1530" kern="0" dirty="0" smtClean="0">
                <a:solidFill>
                  <a:srgbClr val="000000"/>
                </a:solidFill>
                <a:latin typeface="Times New Roman" panose="02020603050405020304" pitchFamily="65" charset="-122"/>
                <a:ea typeface="宋体" panose="02010600030101010101" pitchFamily="2" charset="-122"/>
              </a:rPr>
              <a:t>两个敌国,就带领全国归顺齐国了。</a:t>
            </a:r>
            <a:endParaRPr lang="zh-CN" altLang="en-US"/>
          </a:p>
        </p:txBody>
      </p:sp>
    </p:spTree>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39750" y="892681"/>
            <a:ext cx="8127000" cy="5412366"/>
            <a:chOff x="539750" y="892681"/>
            <a:chExt cx="8127000" cy="5412366"/>
          </a:xfrm>
        </p:grpSpPr>
        <p:sp>
          <p:nvSpPr>
            <p:cNvPr id="2" name="TextBox 2"/>
            <p:cNvSpPr txBox="1"/>
            <p:nvPr/>
          </p:nvSpPr>
          <p:spPr>
            <a:xfrm>
              <a:off x="539750" y="2420137"/>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a:t>
              </a:r>
              <a:r>
                <a:rPr lang="zh-CN" altLang="en-US" sz="1530" kern="0" dirty="0" smtClean="0">
                  <a:solidFill>
                    <a:srgbClr val="000000"/>
                  </a:solidFill>
                  <a:latin typeface="Times New Roman" panose="02020603050405020304" pitchFamily="65" charset="-122"/>
                  <a:ea typeface="宋体" panose="02010600030101010101" pitchFamily="2" charset="-122"/>
                </a:rPr>
                <a:t>、(2019河北唐山期末,10—13)阅读下面的文言文,回答问题。(19分)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魏谟,徵五世孙,字申之,擢进士第,同州</a:t>
              </a:r>
              <a:r>
                <a:rPr lang="zh-CN" altLang="en-US" sz="1530" u="sng" kern="0" dirty="0" smtClean="0">
                  <a:solidFill>
                    <a:srgbClr val="000000"/>
                  </a:solidFill>
                  <a:latin typeface="Times New Roman" panose="02020603050405020304" pitchFamily="65" charset="-122"/>
                  <a:ea typeface="宋体" panose="02010600030101010101" pitchFamily="2" charset="-122"/>
                </a:rPr>
                <a:t>刺史</a:t>
              </a:r>
              <a:r>
                <a:rPr lang="zh-CN" altLang="en-US" sz="1530" kern="0" dirty="0" smtClean="0">
                  <a:solidFill>
                    <a:srgbClr val="000000"/>
                  </a:solidFill>
                  <a:latin typeface="Times New Roman" panose="02020603050405020304" pitchFamily="65" charset="-122"/>
                  <a:ea typeface="宋体" panose="02010600030101010101" pitchFamily="2" charset="-122"/>
                </a:rPr>
                <a:t>杨汝士辟为长春宫巡官。文宗读《贞观政要》,思</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徵贤,诏访其后。谟姿宇魁秀,帝异之。经略使董昌龄诬杀参军衡方厚,贬溆州司户,俄徙峡州</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刺史。谟谏曰:“王者赦有罪,唯故无赦。</a:t>
              </a:r>
              <a:r>
                <a:rPr lang="zh-CN" altLang="en-US" sz="1530" u="sng" kern="0" dirty="0" smtClean="0">
                  <a:solidFill>
                    <a:srgbClr val="000000"/>
                  </a:solidFill>
                  <a:latin typeface="Times New Roman" panose="02020603050405020304" pitchFamily="65" charset="-122"/>
                  <a:ea typeface="宋体" panose="02010600030101010101" pitchFamily="2" charset="-122"/>
                </a:rPr>
                <a:t>今昌龄杀不辜,特被矜贷,中外以为屈法。</a:t>
              </a:r>
              <a:r>
                <a:rPr lang="zh-CN" altLang="en-US" sz="1530" kern="0" dirty="0" smtClean="0">
                  <a:solidFill>
                    <a:srgbClr val="000000"/>
                  </a:solidFill>
                  <a:latin typeface="Times New Roman" panose="02020603050405020304" pitchFamily="65" charset="-122"/>
                  <a:ea typeface="宋体" panose="02010600030101010101" pitchFamily="2" charset="-122"/>
                </a:rPr>
                <a:t>又授刺史,</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复使治人,紊宪章,乖至治。”有诏改洪州别驾。先是,帝谓宰相曰:“太宗得徵,参裨阙失,朕今</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得谟,又能极谏,朕不敢仰希贞观,庶几处无过之地。”教坊有工善为新声者,诏授扬州司马,议</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者颇言司马品高,不可以授贱工,帝意右之。宰相谕谏官勿复言,谟独固谏不可,工降润州司</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马。俄为起居舍人,帝敕谟曰:“事有不当,毋嫌论奏。”谟对:“臣顷为谏臣,故得有所陈;今则</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记言动,不敢侵官。”帝索</a:t>
              </a:r>
              <a:r>
                <a:rPr lang="zh-CN" altLang="en-US" sz="1530" u="sng" kern="0" dirty="0" smtClean="0">
                  <a:solidFill>
                    <a:srgbClr val="000000"/>
                  </a:solidFill>
                  <a:latin typeface="Times New Roman" panose="02020603050405020304" pitchFamily="65" charset="-122"/>
                  <a:ea typeface="宋体" panose="02010600030101010101" pitchFamily="2" charset="-122"/>
                </a:rPr>
                <a:t>起居注</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谟奏古置左右史书得失以存鉴戒陛下所为善无畏不书不善</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天下之人亦有以记之帝曰不然我既尝观之</a:t>
              </a:r>
              <a:r>
                <a:rPr lang="zh-CN" altLang="en-US" sz="1530" kern="0" dirty="0" smtClean="0">
                  <a:solidFill>
                    <a:srgbClr val="000000"/>
                  </a:solidFill>
                  <a:latin typeface="Times New Roman" panose="02020603050405020304" pitchFamily="65" charset="-122"/>
                  <a:ea typeface="宋体" panose="02010600030101010101" pitchFamily="2" charset="-122"/>
                </a:rPr>
                <a:t>谟曰:“向者取观,史氏为失职。陛下一见,则后来所</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书必有讳屈,善恶不实,不可以为史,且后代何信哉?”乃止。擢谏议大夫,兼起居舍人,谟固让不</a:t>
              </a:r>
              <a:endParaRPr lang="zh-CN" altLang="en-US" dirty="0"/>
            </a:p>
          </p:txBody>
        </p:sp>
        <p:grpSp>
          <p:nvGrpSpPr>
            <p:cNvPr id="3" name="组合 7"/>
            <p:cNvGrpSpPr/>
            <p:nvPr/>
          </p:nvGrpSpPr>
          <p:grpSpPr>
            <a:xfrm>
              <a:off x="3428992" y="892681"/>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1"/>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三年模拟</a:t>
                </a:r>
                <a:endParaRPr lang="zh-CN" altLang="en-US" sz="2400" dirty="0">
                  <a:solidFill>
                    <a:schemeClr val="bg1"/>
                  </a:solidFill>
                  <a:latin typeface="微软雅黑" panose="020B0503020204020204" charset="-122"/>
                  <a:ea typeface="微软雅黑" panose="020B0503020204020204" charset="-122"/>
                </a:endParaRPr>
              </a:p>
            </p:txBody>
          </p:sp>
        </p:grpSp>
        <p:sp>
          <p:nvSpPr>
            <p:cNvPr id="6" name="TextBox 5"/>
            <p:cNvSpPr txBox="1"/>
            <p:nvPr/>
          </p:nvSpPr>
          <p:spPr>
            <a:xfrm>
              <a:off x="2143108" y="1491443"/>
              <a:ext cx="5226111" cy="889987"/>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dirty="0" smtClean="0">
                  <a:latin typeface="黑体" panose="02010609060101010101" pitchFamily="49" charset="-122"/>
                  <a:ea typeface="黑体" panose="02010609060101010101" pitchFamily="49" charset="-122"/>
                  <a:sym typeface="+mn-ea"/>
                </a:rPr>
                <a:t>A</a:t>
              </a:r>
              <a:r>
                <a:rPr lang="zh-CN" altLang="en-US" sz="2000" dirty="0" smtClean="0">
                  <a:latin typeface="黑体" panose="02010609060101010101" pitchFamily="49" charset="-122"/>
                  <a:ea typeface="黑体" panose="02010609060101010101" pitchFamily="49" charset="-122"/>
                  <a:sym typeface="+mn-ea"/>
                </a:rPr>
                <a:t>组  </a:t>
              </a:r>
              <a:r>
                <a:rPr lang="zh-CN" altLang="en-US" sz="2000" dirty="0">
                  <a:latin typeface="黑体" panose="02010609060101010101" pitchFamily="49" charset="-122"/>
                  <a:ea typeface="黑体" panose="02010609060101010101" pitchFamily="49" charset="-122"/>
                  <a:sym typeface="+mn-ea"/>
                </a:rPr>
                <a:t>2017—2019年高考模拟</a:t>
              </a:r>
              <a:r>
                <a:rPr lang="zh-CN" altLang="en-US" sz="2000" dirty="0" smtClean="0">
                  <a:latin typeface="黑体" panose="02010609060101010101" pitchFamily="49" charset="-122"/>
                  <a:ea typeface="黑体" panose="02010609060101010101" pitchFamily="49" charset="-122"/>
                  <a:sym typeface="+mn-ea"/>
                </a:rPr>
                <a:t>·考点基础题</a:t>
              </a:r>
              <a:r>
                <a:rPr lang="zh-CN" altLang="en-US" sz="2000" dirty="0">
                  <a:latin typeface="黑体" panose="02010609060101010101" pitchFamily="49" charset="-122"/>
                  <a:ea typeface="黑体" panose="02010609060101010101" pitchFamily="49" charset="-122"/>
                  <a:sym typeface="+mn-ea"/>
                </a:rPr>
                <a:t>组</a:t>
              </a:r>
              <a:endParaRPr lang="zh-CN" altLang="en-US" sz="2000" dirty="0">
                <a:latin typeface="黑体" panose="02010609060101010101" pitchFamily="49" charset="-122"/>
                <a:ea typeface="黑体" panose="02010609060101010101" pitchFamily="49" charset="-122"/>
                <a:sym typeface="+mn-ea"/>
              </a:endParaRPr>
            </a:p>
            <a:p>
              <a:pPr marL="0" indent="0" algn="ctr" eaLnBrk="0" latinLnBrk="1" hangingPunct="0">
                <a:lnSpc>
                  <a:spcPct val="150000"/>
                </a:lnSpc>
                <a:spcBef>
                  <a:spcPts val="140"/>
                </a:spcBef>
                <a:buNone/>
              </a:pPr>
              <a:r>
                <a:rPr lang="zh-CN" altLang="en-US" sz="1400" dirty="0" smtClean="0">
                  <a:latin typeface="黑体" panose="02010609060101010101" pitchFamily="49" charset="-122"/>
                  <a:ea typeface="黑体" panose="02010609060101010101" pitchFamily="49" charset="-122"/>
                </a:rPr>
                <a:t>每篇建议用</a:t>
              </a:r>
              <a:r>
                <a:rPr lang="zh-CN" altLang="en-US" sz="1400" dirty="0" smtClean="0">
                  <a:latin typeface="黑体" panose="02010609060101010101" pitchFamily="49" charset="-122"/>
                  <a:ea typeface="黑体" panose="02010609060101010101" pitchFamily="49" charset="-122"/>
                </a:rPr>
                <a:t>时</a:t>
              </a:r>
              <a:r>
                <a:rPr lang="en-US" altLang="zh-CN" sz="1400" dirty="0" smtClean="0">
                  <a:latin typeface="黑体" panose="02010609060101010101" pitchFamily="49" charset="-122"/>
                  <a:ea typeface="黑体" panose="02010609060101010101" pitchFamily="49" charset="-122"/>
                </a:rPr>
                <a:t>20</a:t>
              </a:r>
              <a:r>
                <a:rPr lang="zh-CN" altLang="en-US" sz="1400" dirty="0" smtClean="0">
                  <a:latin typeface="黑体" panose="02010609060101010101" pitchFamily="49" charset="-122"/>
                  <a:ea typeface="黑体" panose="02010609060101010101" pitchFamily="49" charset="-122"/>
                </a:rPr>
                <a:t>分钟</a:t>
              </a:r>
              <a:endParaRPr sz="1400" dirty="0">
                <a:latin typeface="黑体" panose="02010609060101010101" pitchFamily="49" charset="-122"/>
                <a:ea typeface="黑体" panose="02010609060101010101" pitchFamily="49" charset="-122"/>
              </a:endParaRPr>
            </a:p>
          </p:txBody>
        </p:sp>
      </p:grpSp>
    </p:spTree>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1499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见可,乃拜。始谟之进,李珏、杨嗣复推引之。武宗立,谟坐二人党,出为汾州刺史。宣宗嗣位,</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召授给事中,迁御史中丞,发驸马都尉杜中立奸赃,权戚缩气。顷之,进同中书门下平章事。建</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言:“</a:t>
            </a:r>
            <a:r>
              <a:rPr lang="zh-CN" altLang="en-US" sz="1500" u="sng" kern="0" dirty="0" smtClean="0">
                <a:solidFill>
                  <a:srgbClr val="000000"/>
                </a:solidFill>
                <a:latin typeface="Times New Roman" panose="02020603050405020304" pitchFamily="65" charset="-122"/>
                <a:ea typeface="宋体" panose="02010600030101010101" pitchFamily="2" charset="-122"/>
              </a:rPr>
              <a:t>今东宫未立,不早以正人傅导之,则非得负副贰之重。</a:t>
            </a:r>
            <a:r>
              <a:rPr lang="zh-CN" altLang="en-US" sz="1500" kern="0" dirty="0" smtClean="0">
                <a:solidFill>
                  <a:srgbClr val="000000"/>
                </a:solidFill>
                <a:latin typeface="Times New Roman" panose="02020603050405020304" pitchFamily="65" charset="-122"/>
                <a:ea typeface="宋体" panose="02010600030101010101" pitchFamily="2" charset="-122"/>
              </a:rPr>
              <a:t>”且泣下,帝为感动。时帝春秋高,</a:t>
            </a:r>
            <a:br>
              <a:rPr sz="1500" dirty="0"/>
            </a:br>
            <a:r>
              <a:rPr lang="zh-CN" altLang="en-US" sz="1500" u="sng" kern="0" dirty="0" smtClean="0">
                <a:solidFill>
                  <a:srgbClr val="000000"/>
                </a:solidFill>
                <a:latin typeface="Times New Roman" panose="02020603050405020304" pitchFamily="65" charset="-122"/>
                <a:ea typeface="宋体" panose="02010600030101010101" pitchFamily="2" charset="-122"/>
              </a:rPr>
              <a:t>嫡嗣</a:t>
            </a:r>
            <a:r>
              <a:rPr lang="zh-CN" altLang="en-US" sz="1500" kern="0" dirty="0" smtClean="0">
                <a:solidFill>
                  <a:srgbClr val="000000"/>
                </a:solidFill>
                <a:latin typeface="Times New Roman" panose="02020603050405020304" pitchFamily="65" charset="-122"/>
                <a:ea typeface="宋体" panose="02010600030101010101" pitchFamily="2" charset="-122"/>
              </a:rPr>
              <a:t>未辨,众臣归重。大中十年,领剑南西川节度使。上疾求代,召拜吏部尚书,因久疾,任检校</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尚书右仆射、太子少保。卒,年六十六,</a:t>
            </a:r>
            <a:r>
              <a:rPr lang="zh-CN" altLang="en-US" sz="1500" u="sng" kern="0" dirty="0" smtClean="0">
                <a:solidFill>
                  <a:srgbClr val="000000"/>
                </a:solidFill>
                <a:latin typeface="Times New Roman" panose="02020603050405020304" pitchFamily="65" charset="-122"/>
                <a:ea typeface="宋体" panose="02010600030101010101" pitchFamily="2" charset="-122"/>
              </a:rPr>
              <a:t>赠</a:t>
            </a:r>
            <a:r>
              <a:rPr lang="zh-CN" altLang="en-US" sz="1500" kern="0" dirty="0" smtClean="0">
                <a:solidFill>
                  <a:srgbClr val="000000"/>
                </a:solidFill>
                <a:latin typeface="Times New Roman" panose="02020603050405020304" pitchFamily="65" charset="-122"/>
                <a:ea typeface="宋体" panose="02010600030101010101" pitchFamily="2" charset="-122"/>
              </a:rPr>
              <a:t>司徒。</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(节选自《新唐书·魏谟传》,有删改)</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a:t>
            </a:r>
            <a:r>
              <a:rPr lang="zh-CN" altLang="en-US" sz="1500" kern="0" spc="333"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A.谟奏/古置左右史书/得失以存鉴戒陛下所为善/无畏不书/不善/天下之人亦有以记之/帝曰/</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不然/我既尝观之/</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B.谟奏/古置左右史/书得失以存鉴戒/陛下所为善/无畏不书/不善/天下之人亦有以记之帝/曰/</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不然/我既尝观之/</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C.谟奏/古置左右史书/得失以存鉴戒/陛下所为善/无畏不书/不善/天下之人亦有以记之帝/曰/</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不然/我既尝观之/</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D.谟奏/古置左右史/书得失以存鉴戒/陛下所为善/无畏不书/不善/天下之人亦有以记之/帝曰</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不然/我既尝观之</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sz="1500" dirty="0" smtClean="0"/>
          </a:p>
        </p:txBody>
      </p:sp>
    </p:spTree>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0266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.下列对文中加点词语的相关内容的解说,不正确的一项是(3分)(　　)</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A.刺史,本指皇帝派往地方的监察官员,后逐渐发展为一州的军事行政长官。</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B.起居注,是我国古代记录帝王的言行录,是编纂史书的重要依据。</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C.嫡嗣,此处指皇位承继人,即太子。嫡,宗法制度下妻或妾生的长子。</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D.赠,古代朝廷对功臣的先人或其本人死后追封爵位、官职或荣誉称号。</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500" kern="0" spc="333"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A.魏谟心系朝纲,秉公劝谏。对于皇帝要赦免董昌龄一事,魏谟认为董昌龄杀害无辜的事实确</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凿,如果赦免他,会紊乱朝纲。</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B.魏谟坚持原则,敢于直谏。皇帝偏袒一位乐工并授官扬州司马,宰相也授意谏官不要再言,虽</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劝谏失败,魏谟仍进言不已。</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C.魏谟忠于职守,从不越职。他从谏官转任记录皇帝言行的起居舍人时,皇帝仍要求他积极劝</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谏,他直言拒绝了该要求。</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D.魏谟正气凛然,不畏权势。宣宗即位,他任御史中丞,揭发驸马都尉杜中立的贪赃行为,使</a:t>
            </a:r>
            <a:r>
              <a:rPr lang="zh-CN" altLang="en-US" sz="1500" kern="0" dirty="0" smtClean="0">
                <a:solidFill>
                  <a:srgbClr val="000000"/>
                </a:solidFill>
                <a:latin typeface="Times New Roman" panose="02020603050405020304" pitchFamily="65" charset="-122"/>
                <a:ea typeface="宋体" panose="02010600030101010101" pitchFamily="2" charset="-122"/>
              </a:rPr>
              <a:t>皇</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亲国戚的骄横气焰得以收敛</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sz="1500" dirty="0" smtClean="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C.古代朝廷中分职设官,各有专司,所以可用“有司”来指称朝廷中的各级官员。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D.契丹是古国名,后来改国号为辽,先后与五代和北宋并立,与中原常发生争端。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A.曾公亮初入仕途,为民兴利除弊。他进士及第后任职会稽县,当时湖水常常外溢,民田受害,</a:t>
            </a:r>
            <a:br/>
            <a:r>
              <a:rPr lang="zh-CN" altLang="en-US" sz="1530" kern="0" dirty="0" smtClean="0">
                <a:solidFill>
                  <a:srgbClr val="000000"/>
                </a:solidFill>
                <a:latin typeface="Times New Roman" panose="02020603050405020304" pitchFamily="65" charset="-122"/>
                <a:ea typeface="宋体" panose="02010600030101010101" pitchFamily="2" charset="-122"/>
              </a:rPr>
              <a:t>他兴修水利工程,将水引入曹娥江,民众因此得益。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B.曾公亮久经历练,通晓典章制度。他熟知朝廷政务,首相韩琦每每向他咨询;密州有人偷盗民</a:t>
            </a:r>
            <a:br/>
            <a:r>
              <a:rPr lang="zh-CN" altLang="en-US" sz="1530" kern="0" dirty="0" smtClean="0">
                <a:solidFill>
                  <a:srgbClr val="000000"/>
                </a:solidFill>
                <a:latin typeface="Times New Roman" panose="02020603050405020304" pitchFamily="65" charset="-122"/>
                <a:ea typeface="宋体" panose="02010600030101010101" pitchFamily="2" charset="-122"/>
              </a:rPr>
              <a:t>田产银,他认为判处死刑过重,据理力争,最终改判。</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C.曾公亮防患未然,止息边地事端。契丹违约在界河捕鱼运盐,他认为萌芽不禁终将酿成大祸,</a:t>
            </a:r>
            <a:br/>
            <a:r>
              <a:rPr lang="zh-CN" altLang="en-US" sz="1530" kern="0" dirty="0" smtClean="0">
                <a:solidFill>
                  <a:srgbClr val="000000"/>
                </a:solidFill>
                <a:latin typeface="Times New Roman" panose="02020603050405020304" pitchFamily="65" charset="-122"/>
                <a:ea typeface="宋体" panose="02010600030101010101" pitchFamily="2" charset="-122"/>
              </a:rPr>
              <a:t>派使者偕同雄州赵滋前往调解,边地双方得以相安无事。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D.曾公亮老谋深算,暗中为子孙计。他为人深沉,思虑周密,曾举荐王安石,安石受到宠信,他考</a:t>
            </a:r>
            <a:br/>
            <a:r>
              <a:rPr lang="zh-CN" altLang="en-US" sz="1530" kern="0" dirty="0" smtClean="0">
                <a:solidFill>
                  <a:srgbClr val="000000"/>
                </a:solidFill>
                <a:latin typeface="Times New Roman" panose="02020603050405020304" pitchFamily="65" charset="-122"/>
                <a:ea typeface="宋体" panose="02010600030101010101" pitchFamily="2" charset="-122"/>
              </a:rPr>
              <a:t>虑子孙前程,不露痕迹地处处随顺安石,终于得到回报。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(1)锡宴不赴,是不虔君命也。人主有疾,而必使亲临,处之安乎?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(2)苏轼尝从容责公亮不能救正,世讥其持禄固宠云。</a:t>
            </a:r>
            <a:endParaRPr lang="zh-CN" altLang="en-US"/>
          </a:p>
        </p:txBody>
      </p:sp>
    </p:spTree>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kern="0" dirty="0" smtClean="0">
                <a:solidFill>
                  <a:srgbClr val="000000"/>
                </a:solidFill>
                <a:latin typeface="Times New Roman" panose="02020603050405020304" pitchFamily="65" charset="-122"/>
                <a:ea typeface="宋体" panose="02010600030101010101" pitchFamily="2" charset="-122"/>
              </a:rPr>
              <a:t>.把文中画横线的句子翻译成现代汉语。(10分)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(1)今昌龄杀不辜,特被矜贷,中外以为屈法。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(2)今东宫未立,不早以正人傅导之,则非得负副贰之重。</a:t>
            </a:r>
            <a:endParaRPr lang="zh-CN" altLang="en-US" dirty="0"/>
          </a:p>
        </p:txBody>
      </p:sp>
    </p:spTree>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“书”是动词,记录的意思,前面省略的主语是左史、右史,该词前面要断开,排除</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A、C;“帝曰”表达完整的意思,前后均应断开,排除B。</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“嫡,宗法制度下妻或妾生的长子”错,应为妻所生的儿子。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“劝谏失败”错,原文为“工降润州司马”。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(1)现在董昌龄杀戮无罪之人,却特意被怜恤宽恕,朝廷内外都认为这是枉法。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(2)现在太子还没有确立,不早点任用品行正直的人辅助、教导被确立的太子,就不能担负太子</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的重任。</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关键词:(1)不辜,无罪之人;特,特意;矜,怜恤;贷,宽恕;中外,古今异义词,指朝廷内外。(2)</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东宫,指太子;以,任用;正人,正直的人;傅导,辅助、教导;副贰,特指太子;负</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之重,担负</a:t>
            </a:r>
            <a:r>
              <a:rPr lang="zh-CN" altLang="en-US" sz="1530" kern="0" dirty="0" smtClean="0">
                <a:solidFill>
                  <a:srgbClr val="000000"/>
                </a:solidFill>
                <a:latin typeface="黑体" panose="02010609060101010101" pitchFamily="49" charset="-122"/>
                <a:ea typeface="宋体" panose="02010600030101010101" pitchFamily="2" charset="-122"/>
              </a:rPr>
              <a:t>……</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的重任。</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   </a:t>
            </a:r>
            <a:r>
              <a:rPr lang="zh-CN" altLang="en-US" sz="1530" kern="0" dirty="0" smtClean="0">
                <a:solidFill>
                  <a:srgbClr val="000000"/>
                </a:solidFill>
                <a:latin typeface="Times New Roman" panose="02020603050405020304" pitchFamily="65" charset="-122"/>
                <a:ea typeface="宋体" panose="02010600030101010101" pitchFamily="2" charset="-122"/>
              </a:rPr>
              <a:t> 本题考查理解并翻译文中句子的能力。翻译时以直译为主,意译为辅,把句子中的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每一个字都要落到实处,注意重点实词、虚词、词类活用和特殊句子的翻译,不能翻译的助词</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等删掉,省略的内容根据上下文补充,平时训练时注意自己确定句子的赋分点,翻译时保证赋分</a:t>
            </a:r>
            <a:endParaRPr lang="zh-CN" altLang="en-US" dirty="0"/>
          </a:p>
        </p:txBody>
      </p:sp>
    </p:spTree>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点的落实。</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[参考译文]</a:t>
            </a:r>
            <a:endParaRPr lang="zh-CN" altLang="en-US" b="1"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魏谟,是魏徵的第五代孙,字申之,进士及第,同州刺史杨汝士向朝廷举荐魏谟担任长春宫巡</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官。唐文宗读《贞观政要》,想到魏徵的贤良,下诏寻访他的后代。魏谟身材魁梧,容貌清秀,</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皇帝认为他不寻常。经略使董昌龄诬陷并杀害了参军衡方厚,被贬为溆州司户,不久改任峡州</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刺史。魏谟上奏章进谏说:“帝王赦免有罪的人,只有故意犯罪的人不能赦免。现在董昌龄杀</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戮无罪之人,却特意被怜恤宽恕,朝廷内外都认为这是枉法。朝廷又授予董昌龄刺史的职务,让</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他去治理百姓,这会使典章制度混乱,背离至善至美的德治。”最终皇帝下诏让董昌龄改任洪</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州别驾。在此之前,皇帝对宰相说:“太宗得到魏徵,检验弥补缺失。我如今得到魏谟,他必定</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能极力劝谏,我不敢希求达到贞观之治的境地,或许也可以处于没有过失的地步了。”教坊有</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位擅长创制新曲的乐工,皇帝下诏授予他扬州司马的职务,议论的人极力进谏说司马的官品高,</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不适合授予地位低贱的乐工,皇帝有意偏袒乐工。宰相授意谏官不要再进谏了,唯独魏谟坚持</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劝谏说不能这样做,最终乐工被降格任润州司马。不久,魏谟转任起居舍人,文宗给魏谟下诏令</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说:“我行事有不正确的,你不要犹豫只管上奏,论述自己的意见。”魏谟说:“臣以前担任谏</a:t>
            </a:r>
            <a:endParaRPr lang="zh-CN" altLang="en-US" dirty="0"/>
          </a:p>
        </p:txBody>
      </p:sp>
    </p:spTree>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5211"/>
            <a:chOff x="539750" y="1080000"/>
            <a:chExt cx="8127250" cy="5265211"/>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官,所以能够正言规劝;现在我的职责是记录皇帝的言行,不敢超越职分。”皇帝索要起居注,</a:t>
              </a:r>
              <a:br/>
              <a:r>
                <a:rPr lang="zh-CN" altLang="en-US" sz="1530" kern="0" dirty="0" smtClean="0">
                  <a:solidFill>
                    <a:srgbClr val="000000"/>
                  </a:solidFill>
                  <a:latin typeface="Times New Roman" panose="02020603050405020304" pitchFamily="65" charset="-122"/>
                  <a:ea typeface="宋体" panose="02010600030101010101" pitchFamily="2" charset="-122"/>
                </a:rPr>
                <a:t>魏谟上奏说:“古时设置左史、右史,记录得失以便保存下来作为借鉴。只要陛下行事正确,就</a:t>
              </a:r>
              <a:br/>
              <a:r>
                <a:rPr lang="zh-CN" altLang="en-US" sz="1530" kern="0" dirty="0" smtClean="0">
                  <a:solidFill>
                    <a:srgbClr val="000000"/>
                  </a:solidFill>
                  <a:latin typeface="Times New Roman" panose="02020603050405020304" pitchFamily="65" charset="-122"/>
                  <a:ea typeface="宋体" panose="02010600030101010101" pitchFamily="2" charset="-122"/>
                </a:rPr>
                <a:t>不要担心我不记录;如果陛下所做的事有错误,即使我不记录,天下的人也会记录下来。”皇帝</a:t>
              </a:r>
              <a:br/>
              <a:r>
                <a:rPr lang="zh-CN" altLang="en-US" sz="1530" kern="0" dirty="0" smtClean="0">
                  <a:solidFill>
                    <a:srgbClr val="000000"/>
                  </a:solidFill>
                  <a:latin typeface="Times New Roman" panose="02020603050405020304" pitchFamily="65" charset="-122"/>
                  <a:ea typeface="宋体" panose="02010600030101010101" pitchFamily="2" charset="-122"/>
                </a:rPr>
                <a:t>又说:“不是这样的。我曾经看过起居注。”魏谟说:“从前您索取观看,是史官失职。陛下一</a:t>
              </a:r>
              <a:br/>
              <a:r>
                <a:rPr lang="zh-CN" altLang="en-US" sz="1530" kern="0" dirty="0" smtClean="0">
                  <a:solidFill>
                    <a:srgbClr val="000000"/>
                  </a:solidFill>
                  <a:latin typeface="Times New Roman" panose="02020603050405020304" pitchFamily="65" charset="-122"/>
                  <a:ea typeface="宋体" panose="02010600030101010101" pitchFamily="2" charset="-122"/>
                </a:rPr>
                <a:t>看,那么后来所记录的内容必然会有避忌,好坏失真,不可以作为历史,而且后代怎么能相信</a:t>
              </a:r>
              <a:br/>
              <a:r>
                <a:rPr lang="zh-CN" altLang="en-US" sz="1530" kern="0" dirty="0" smtClean="0">
                  <a:solidFill>
                    <a:srgbClr val="000000"/>
                  </a:solidFill>
                  <a:latin typeface="Times New Roman" panose="02020603050405020304" pitchFamily="65" charset="-122"/>
                  <a:ea typeface="宋体" panose="02010600030101010101" pitchFamily="2" charset="-122"/>
                </a:rPr>
                <a:t>呢?”皇帝于是停止索看起居注。皇帝提拔魏谟担任谏议大夫,兼任起居舍人,魏谟坚决辞让,</a:t>
              </a:r>
              <a:br/>
              <a:r>
                <a:rPr lang="zh-CN" altLang="en-US" sz="1530" kern="0" dirty="0" smtClean="0">
                  <a:solidFill>
                    <a:srgbClr val="000000"/>
                  </a:solidFill>
                  <a:latin typeface="Times New Roman" panose="02020603050405020304" pitchFamily="65" charset="-122"/>
                  <a:ea typeface="宋体" panose="02010600030101010101" pitchFamily="2" charset="-122"/>
                </a:rPr>
                <a:t>皇帝没有同意,朝廷才授予魏谟这个官职。当初魏谟被提拔,是李珏、杨嗣复推荐的。唐武宗</a:t>
              </a:r>
              <a:br/>
              <a:r>
                <a:rPr lang="zh-CN" altLang="en-US" sz="1530" kern="0" dirty="0" smtClean="0">
                  <a:solidFill>
                    <a:srgbClr val="000000"/>
                  </a:solidFill>
                  <a:latin typeface="Times New Roman" panose="02020603050405020304" pitchFamily="65" charset="-122"/>
                  <a:ea typeface="宋体" panose="02010600030101010101" pitchFamily="2" charset="-122"/>
                </a:rPr>
                <a:t>继位后,魏谟因被指为两人的党羽而获罪,被贬出京城任汾州刺史。唐宣宗继位后,召魏谟入京</a:t>
              </a:r>
              <a:br/>
              <a:r>
                <a:rPr lang="zh-CN" altLang="en-US" sz="1530" kern="0" dirty="0" smtClean="0">
                  <a:solidFill>
                    <a:srgbClr val="000000"/>
                  </a:solidFill>
                  <a:latin typeface="Times New Roman" panose="02020603050405020304" pitchFamily="65" charset="-122"/>
                  <a:ea typeface="宋体" panose="02010600030101010101" pitchFamily="2" charset="-122"/>
                </a:rPr>
                <a:t>授予给事中的官职,升任御史中丞,魏谟揭发驸马都尉杜中立的贪赃行为,致使有权势的皇亲国</a:t>
              </a:r>
              <a:br/>
              <a:r>
                <a:rPr lang="zh-CN" altLang="en-US" sz="1530" kern="0" dirty="0" smtClean="0">
                  <a:solidFill>
                    <a:srgbClr val="000000"/>
                  </a:solidFill>
                  <a:latin typeface="Times New Roman" panose="02020603050405020304" pitchFamily="65" charset="-122"/>
                  <a:ea typeface="宋体" panose="02010600030101010101" pitchFamily="2" charset="-122"/>
                </a:rPr>
                <a:t>戚收敛骄横气焰。不久,魏谟晋升为同中书门下平章事。魏谟建议说:“现在太子还没有确立,</a:t>
              </a:r>
              <a:br/>
              <a:r>
                <a:rPr lang="zh-CN" altLang="en-US" sz="1530" kern="0" dirty="0" smtClean="0">
                  <a:solidFill>
                    <a:srgbClr val="000000"/>
                  </a:solidFill>
                  <a:latin typeface="Times New Roman" panose="02020603050405020304" pitchFamily="65" charset="-122"/>
                  <a:ea typeface="宋体" panose="02010600030101010101" pitchFamily="2" charset="-122"/>
                </a:rPr>
                <a:t>不早点任用品行正直的人辅助、教导被确立的太子,就不能担负太子的重任。”并且流下眼</a:t>
              </a:r>
              <a:br/>
              <a:r>
                <a:rPr lang="zh-CN" altLang="en-US" sz="1530" kern="0" dirty="0" smtClean="0">
                  <a:solidFill>
                    <a:srgbClr val="000000"/>
                  </a:solidFill>
                  <a:latin typeface="Times New Roman" panose="02020603050405020304" pitchFamily="65" charset="-122"/>
                  <a:ea typeface="宋体" panose="02010600030101010101" pitchFamily="2" charset="-122"/>
                </a:rPr>
                <a:t>泪,皇帝被魏谟这番话感动。当时皇帝年事已高,太子尚未确立,这番话被众臣推重。大中十</a:t>
              </a:r>
              <a:br/>
              <a:r>
                <a:rPr lang="zh-CN" altLang="en-US" sz="1530" kern="0" dirty="0" smtClean="0">
                  <a:solidFill>
                    <a:srgbClr val="000000"/>
                  </a:solidFill>
                  <a:latin typeface="Times New Roman" panose="02020603050405020304" pitchFamily="65" charset="-122"/>
                  <a:ea typeface="宋体" panose="02010600030101010101" pitchFamily="2" charset="-122"/>
                </a:rPr>
                <a:t>年,魏谟兼任剑南西川节度使。魏谟患病,上奏章请求朝廷选择别人代替自己,被授予吏部尚书</a:t>
              </a:r>
              <a:br/>
              <a:r>
                <a:rPr lang="zh-CN" altLang="en-US" sz="1530" kern="0" dirty="0" smtClean="0">
                  <a:solidFill>
                    <a:srgbClr val="000000"/>
                  </a:solidFill>
                  <a:latin typeface="Times New Roman" panose="02020603050405020304" pitchFamily="65" charset="-122"/>
                  <a:ea typeface="宋体" panose="02010600030101010101" pitchFamily="2" charset="-122"/>
                </a:rPr>
                <a:t>的官职,因长期患病,任检校尚书右仆射、太子少保。魏谟去世,享年六十六岁,被追赠司徒的</a:t>
              </a:r>
              <a:endParaRPr lang="zh-CN" altLang="en-US"/>
            </a:p>
          </p:txBody>
        </p:sp>
        <p:sp>
          <p:nvSpPr>
            <p:cNvPr id="3" name="TextBox 2"/>
            <p:cNvSpPr txBox="1"/>
            <p:nvPr/>
          </p:nvSpPr>
          <p:spPr>
            <a:xfrm>
              <a:off x="539750" y="599203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官职。</a:t>
              </a:r>
              <a:endParaRPr lang="zh-CN" altLang="en-US" dirty="0"/>
            </a:p>
          </p:txBody>
        </p:sp>
      </p:grpSp>
    </p:spTree>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二、(2019湖北重点中学教育联盟一联,10—13)阅读下面的文言文,回答问题。(19分)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韦挺,京兆万年人。父冲,仕隋为</a:t>
            </a:r>
            <a:r>
              <a:rPr lang="zh-CN" altLang="en-US" sz="1530" u="sng" kern="0" dirty="0" smtClean="0">
                <a:solidFill>
                  <a:srgbClr val="000000"/>
                </a:solidFill>
                <a:latin typeface="Times New Roman" panose="02020603050405020304" pitchFamily="65" charset="-122"/>
                <a:ea typeface="宋体" panose="02010600030101010101" pitchFamily="2" charset="-122"/>
              </a:rPr>
              <a:t>民部</a:t>
            </a:r>
            <a:r>
              <a:rPr lang="zh-CN" altLang="en-US" sz="1530" kern="0" dirty="0" smtClean="0">
                <a:solidFill>
                  <a:srgbClr val="000000"/>
                </a:solidFill>
                <a:latin typeface="Times New Roman" panose="02020603050405020304" pitchFamily="65" charset="-122"/>
                <a:ea typeface="宋体" panose="02010600030101010101" pitchFamily="2" charset="-122"/>
              </a:rPr>
              <a:t>尚书。贞观初,王珪数荐之,迁尚书右丞。历吏部、黄门</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侍郎,拜御史大夫、扶阳县男。太宗谓挺曰:“卿之任大夫,独朕意,左右无为卿地者!”挺曰:</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“臣驽下,不足以辱高位,且非勋非旧,而在藩邸故僚上,愿后臣以劝立功者。”不听。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是时承隋大乱,风俗薄恶,人不知教。挺上疏。俄复为黄门侍郎,兼魏王泰府事。时泰有宠,太</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子多过失,帝密欲废立,语杜正伦,正伦以漏言贬。帝谓挺曰:“不忍复置卿于法。”改太常</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初,挺为大夫时,马周为监察御史,挺不甚礼。及周为中书令,帝欲湔拭用之,周言挺佷于自用,非</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宰相器,遂止。帝将讨辽东,择主饷运者。周言挺才任粗使,帝谓然。</a:t>
            </a:r>
            <a:r>
              <a:rPr lang="zh-CN" altLang="en-US" sz="1530" u="sng" kern="0" dirty="0" smtClean="0">
                <a:solidFill>
                  <a:srgbClr val="000000"/>
                </a:solidFill>
                <a:latin typeface="Times New Roman" panose="02020603050405020304" pitchFamily="65" charset="-122"/>
                <a:ea typeface="宋体" panose="02010600030101010101" pitchFamily="2" charset="-122"/>
              </a:rPr>
              <a:t>挺父故为营州总管,尝经</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略高丽,故札藏家,挺上之。</a:t>
            </a:r>
            <a:r>
              <a:rPr lang="zh-CN" altLang="en-US" sz="1530" kern="0" dirty="0" smtClean="0">
                <a:solidFill>
                  <a:srgbClr val="000000"/>
                </a:solidFill>
                <a:latin typeface="Times New Roman" panose="02020603050405020304" pitchFamily="65" charset="-122"/>
                <a:ea typeface="宋体" panose="02010600030101010101" pitchFamily="2" charset="-122"/>
              </a:rPr>
              <a:t>即诏河北列州皆取挺节度,许以便宜。帝亲解貂裘及中厩马赐之。</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挺遣燕州司马王安德行渠,作漕舻转粮,自桑乾水抵卢思台,行八百里,渠塞不可通。挺以方苦</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寒,未可进,遂下米台侧,贮之,待冻泮乃运以为解。即上言:“度王师至,食且足。”帝不悦曰:</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“兵宁拙速,无工迟。我明年师出,挺乃度它岁运,何哉?”即诏繁畤令韦怀质驰按。怀质还劾:</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“挺在幽州,日置酒,弗忧职,不前视渠长利,即造船行</a:t>
            </a:r>
            <a:r>
              <a:rPr lang="zh-CN" altLang="en-US" sz="1530" u="sng" kern="0" dirty="0" smtClean="0">
                <a:solidFill>
                  <a:srgbClr val="000000"/>
                </a:solidFill>
                <a:latin typeface="Times New Roman" panose="02020603050405020304" pitchFamily="65" charset="-122"/>
                <a:ea typeface="宋体" panose="02010600030101010101" pitchFamily="2" charset="-122"/>
              </a:rPr>
              <a:t>粟</a:t>
            </a:r>
            <a:r>
              <a:rPr lang="zh-CN" altLang="en-US" sz="1530" kern="0" dirty="0" smtClean="0">
                <a:solidFill>
                  <a:srgbClr val="000000"/>
                </a:solidFill>
                <a:latin typeface="Times New Roman" panose="02020603050405020304" pitchFamily="65" charset="-122"/>
                <a:ea typeface="宋体" panose="02010600030101010101" pitchFamily="2" charset="-122"/>
              </a:rPr>
              <a:t>,绵八百里,乃悟非是,欲进则不得,还且</a:t>
            </a:r>
            <a:endParaRPr lang="zh-CN" altLang="en-US" dirty="0"/>
          </a:p>
        </p:txBody>
      </p:sp>
    </p:spTree>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148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水涸。</a:t>
            </a:r>
            <a:r>
              <a:rPr lang="zh-CN" altLang="en-US" sz="1500" u="sng" kern="0" dirty="0" smtClean="0">
                <a:solidFill>
                  <a:srgbClr val="000000"/>
                </a:solidFill>
                <a:latin typeface="Times New Roman" panose="02020603050405020304" pitchFamily="65" charset="-122"/>
                <a:ea typeface="宋体" panose="02010600030101010101" pitchFamily="2" charset="-122"/>
              </a:rPr>
              <a:t>六师</a:t>
            </a:r>
            <a:r>
              <a:rPr lang="zh-CN" altLang="en-US" sz="1500" kern="0" dirty="0" smtClean="0">
                <a:solidFill>
                  <a:srgbClr val="000000"/>
                </a:solidFill>
                <a:latin typeface="Times New Roman" panose="02020603050405020304" pitchFamily="65" charset="-122"/>
                <a:ea typeface="宋体" panose="02010600030101010101" pitchFamily="2" charset="-122"/>
              </a:rPr>
              <a:t>所须,恐不如陛下之素。”帝怒,遣将少监李道裕代之。敕治书侍御史唐临驰传,械</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挺赴洛阳,废为民,使</a:t>
            </a:r>
            <a:r>
              <a:rPr lang="zh-CN" altLang="en-US" sz="1500" u="sng" kern="0" dirty="0" smtClean="0">
                <a:solidFill>
                  <a:srgbClr val="000000"/>
                </a:solidFill>
                <a:latin typeface="Times New Roman" panose="02020603050405020304" pitchFamily="65" charset="-122"/>
                <a:ea typeface="宋体" panose="02010600030101010101" pitchFamily="2" charset="-122"/>
              </a:rPr>
              <a:t>白衣</a:t>
            </a:r>
            <a:r>
              <a:rPr lang="zh-CN" altLang="en-US" sz="1500" kern="0" dirty="0" smtClean="0">
                <a:solidFill>
                  <a:srgbClr val="000000"/>
                </a:solidFill>
                <a:latin typeface="Times New Roman" panose="02020603050405020304" pitchFamily="65" charset="-122"/>
                <a:ea typeface="宋体" panose="02010600030101010101" pitchFamily="2" charset="-122"/>
              </a:rPr>
              <a:t>从。</a:t>
            </a:r>
            <a:endParaRPr lang="zh-CN" altLang="en-US" sz="1500" dirty="0"/>
          </a:p>
          <a:p>
            <a:pPr marL="0" indent="0" eaLnBrk="0" latinLnBrk="1" hangingPunct="0">
              <a:lnSpc>
                <a:spcPct val="150000"/>
              </a:lnSpc>
              <a:spcBef>
                <a:spcPts val="0"/>
              </a:spcBef>
              <a:buNone/>
            </a:pPr>
            <a:r>
              <a:rPr lang="zh-CN" altLang="en-US" sz="1500" u="sng" kern="0" dirty="0" smtClean="0">
                <a:solidFill>
                  <a:srgbClr val="000000"/>
                </a:solidFill>
                <a:latin typeface="Times New Roman" panose="02020603050405020304" pitchFamily="65" charset="-122"/>
                <a:ea typeface="宋体" panose="02010600030101010101" pitchFamily="2" charset="-122"/>
              </a:rPr>
              <a:t>帝破盖牟城诏挺将兵镇守示复用城与贼新城接日夜转斗无休时挺以失职内不平作书谢所善</a:t>
            </a:r>
            <a:br>
              <a:rPr sz="1500" dirty="0"/>
            </a:br>
            <a:r>
              <a:rPr lang="zh-CN" altLang="en-US" sz="1500" u="sng" kern="0" dirty="0" smtClean="0">
                <a:solidFill>
                  <a:srgbClr val="000000"/>
                </a:solidFill>
                <a:latin typeface="Times New Roman" panose="02020603050405020304" pitchFamily="65" charset="-122"/>
                <a:ea typeface="宋体" panose="02010600030101010101" pitchFamily="2" charset="-122"/>
              </a:rPr>
              <a:t>公孙常</a:t>
            </a:r>
            <a:r>
              <a:rPr lang="zh-CN" altLang="en-US" sz="1500" kern="0" dirty="0" smtClean="0">
                <a:solidFill>
                  <a:srgbClr val="000000"/>
                </a:solidFill>
                <a:latin typeface="Times New Roman" panose="02020603050405020304" pitchFamily="65" charset="-122"/>
                <a:ea typeface="宋体" panose="02010600030101010101" pitchFamily="2" charset="-122"/>
              </a:rPr>
              <a:t>。常,善数者也,以他事系,投缳死。</a:t>
            </a:r>
            <a:r>
              <a:rPr lang="zh-CN" altLang="en-US" sz="1500" u="sng" kern="0" dirty="0" smtClean="0">
                <a:solidFill>
                  <a:srgbClr val="000000"/>
                </a:solidFill>
                <a:latin typeface="Times New Roman" panose="02020603050405020304" pitchFamily="65" charset="-122"/>
                <a:ea typeface="宋体" panose="02010600030101010101" pitchFamily="2" charset="-122"/>
              </a:rPr>
              <a:t>索橐中得挺书,言所屯危蹙,意怨望,贬象州刺史。</a:t>
            </a:r>
            <a:r>
              <a:rPr lang="zh-CN" altLang="en-US" sz="1500" kern="0" dirty="0" smtClean="0">
                <a:solidFill>
                  <a:srgbClr val="000000"/>
                </a:solidFill>
                <a:latin typeface="Times New Roman" panose="02020603050405020304" pitchFamily="65" charset="-122"/>
                <a:ea typeface="宋体" panose="02010600030101010101" pitchFamily="2" charset="-122"/>
              </a:rPr>
              <a:t>岁</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余卒,年五十八。</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(节选自《新唐书·韦挺传》,有删改)</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a:t>
            </a:r>
            <a:r>
              <a:rPr lang="zh-CN" altLang="en-US" sz="1500" kern="0" spc="333"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A.帝破盖牟城/诏挺将兵镇守/示复用城/与贼新城接/日夜转斗无休时挺/以失职/内不平/作书</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谢所善公孙常</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B.帝破盖牟城/诏挺将兵镇守示/复用城/与贼新城接/日夜转斗无休时/挺以失职/内不平作/书</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谢所善公孙常</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C.帝破盖牟城/诏挺将兵/镇守/示复用城与贼新城接/日夜转斗无休时/挺以失职/内不平作/书</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谢所善公孙常</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D.帝破盖牟城/诏挺将兵镇守/示复用/城与贼新城接/日夜转斗无休时/挺以失职/内不平/作</a:t>
            </a:r>
            <a:r>
              <a:rPr lang="zh-CN" altLang="en-US" sz="1500" kern="0" dirty="0" smtClean="0">
                <a:solidFill>
                  <a:srgbClr val="000000"/>
                </a:solidFill>
                <a:latin typeface="Times New Roman" panose="02020603050405020304" pitchFamily="65" charset="-122"/>
                <a:ea typeface="宋体" panose="02010600030101010101" pitchFamily="2" charset="-122"/>
              </a:rPr>
              <a:t>书</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谢所善公孙</a:t>
            </a:r>
            <a:r>
              <a:rPr lang="zh-CN" altLang="en-US" sz="1500" kern="0" dirty="0" smtClean="0">
                <a:solidFill>
                  <a:srgbClr val="000000"/>
                </a:solidFill>
                <a:latin typeface="Times New Roman" panose="02020603050405020304" pitchFamily="65" charset="-122"/>
                <a:ea typeface="宋体" panose="02010600030101010101" pitchFamily="2" charset="-122"/>
              </a:rPr>
              <a:t>常</a:t>
            </a:r>
            <a:endParaRPr lang="zh-CN" altLang="en-US" sz="1500" dirty="0" smtClean="0"/>
          </a:p>
        </p:txBody>
      </p:sp>
    </p:spTree>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.下列对文中加点词语的相关内容的解说,不正确的一项是(3分)(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A.民部即户部,唐代因避讳李世民改称户部,为六部之一,掌管天下土地、水利、钱谷、礼仪</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B.粟即小米,也称“稷”,是中国古代主要粮食作物,可泛指粮食,古人用“社稷”代指国家。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C.六师,在周朝时指天子所统六军之师,后世泛指全部军队,跟《马嵬》中的“六军”意思相</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D.白衣,指无功名的人,也指既无功名也无官职的人,古时称给官府当差的小吏。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A.韦挺出身官宦人家,受到皇帝重视。他的父亲做过隋朝的高官,唐太宗执意让他担任大夫之</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职,韦挺当即推却,但唐太宗仍坚持自己的意见。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B.韦挺文武双全,历任多种职务。他在朝中担任过尚书右丞、黄门侍郎等职,皇帝派他率军运</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粮,并诏令河北各州在军事上听从韦挺的调遣。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C.韦挺待人不礼,遭到同僚报复。他任大夫时,对监察御史马周很冷淡,等皇帝征求马周意见</a:t>
            </a:r>
            <a:endParaRPr lang="zh-CN" altLang="en-US" dirty="0"/>
          </a:p>
        </p:txBody>
      </p:sp>
    </p:spTree>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时,马周说他刚愎自用,只能胜任粗活。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D.韦挺运粮有略,不合皇帝心意。他认为运粮渠道堵塞,在严寒时节无法行船,卸粮食并存储,</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但皇帝认为这将耽误征讨辽东,就惩处了他。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(1)挺父故为营州总管,尝经略高丽,故札藏家,挺上之。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(2)索橐中得挺书,言所屯危蹙,意怨望,贬象州刺史。</a:t>
            </a:r>
            <a:endParaRPr lang="zh-CN" altLang="en-US" dirty="0"/>
          </a:p>
        </p:txBody>
      </p:sp>
    </p:spTree>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画波浪线句子涉及三个主要人物,即皇帝、韦挺、贼。先说皇帝和韦挺的关系,</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原文意思是,皇帝下诏让韦挺领军镇守,表示重新任用,因此应当断开为“诏挺将兵镇守/示复</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用”,排除B项、C项;再说韦挺和贼之间的关系,原文意思是,韦挺所镇守的城和贼所占据的城,</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这两个城一直作战不停止,所以应当断开为“城与贼新城接/日夜转斗无休时”,排除A项。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“掌管天下土地、水利、钱谷、礼仪等”错,“水利”归工部,“礼仪”归礼</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“河北各州在军事上听从韦挺的调遣”中的“在军事上”于文无据。结合文本</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内容“即诏河北列州皆取挺节度,许以便宜。帝亲解貂裘及中厩马赐之”分析可知,于是下诏</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河北各州都受韦挺节制调度,允许他自行决断事务。</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   </a:t>
            </a:r>
            <a:r>
              <a:rPr lang="zh-CN" altLang="en-US" sz="1530" kern="0" dirty="0" smtClean="0">
                <a:solidFill>
                  <a:srgbClr val="000000"/>
                </a:solidFill>
                <a:latin typeface="Times New Roman" panose="02020603050405020304" pitchFamily="65" charset="-122"/>
                <a:ea typeface="宋体" panose="02010600030101010101" pitchFamily="2" charset="-122"/>
              </a:rPr>
              <a:t> 解答此类题目,考生应先明确题干的要求,即选出“正确”还是“不正确”的一项,</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然后依据人名、地名、官名、时间等提示性信息快速找出选项对应的语句,再与选项进行比</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较分析。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(1)韦挺的父亲过去担任营州总管,曾经筹划治理高丽,旧书信藏在家里,韦挺将其呈</a:t>
            </a:r>
            <a:endParaRPr lang="zh-CN" altLang="en-US" dirty="0"/>
          </a:p>
        </p:txBody>
      </p:sp>
    </p:spTree>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(2)搜查公孙常的衣服口袋,得到韦挺的书信,信里说自己所屯兵的地方很危急,心中很是不满,</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因此韦挺被贬担任象州刺史。</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(1)“故”,过去,以前;“为”,担任;“经略”,筹划治理;“上”,呈上;“之”,代词,指旧</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书信。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(2)“索”,搜查;“危蹙”,危急;“贬”,被贬官;“贬象州刺史”,被动句。</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[参考译文]</a:t>
            </a:r>
            <a:endParaRPr lang="zh-CN" altLang="en-US" b="1"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韦挺是京兆万年人。他的父亲韦冲,曾任隋朝的民部尚书。贞观初年,王珪屡次推荐他,升任尚</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书右丞。历任吏部侍郎、黄门侍郎,拜御史大夫、扶阳县男爵。太宗对韦挺说:“卿担任御史</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大夫,只是朕的意思,左右大臣没有为卿说情的!”韦挺说:“臣愚笨,不可以玷辱高位,并且不是</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功臣也不是旧臣,却位在藩邸故僚之上,希望让臣的职位靠后用来勉励立功的人。”皇帝不听</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这时承袭隋朝大乱,风俗败坏,人们不知教化。韦挺上疏。不久再次任黄门侍郎,兼任魏王李泰</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的府事。当时李泰受恩宠,太子多有过失,皇帝私下想要废立,告诉杜正伦,杜正伦因泄漏这话</a:t>
            </a: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“盗悉窜他境”指盗贼全逃窜到别的州境,中间不能断开,排除C、D两项。“移</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书诘盗”意为下发公文追究盗贼,语意完整,排除A项。</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方法点拨</a:t>
            </a:r>
            <a:r>
              <a:rPr lang="zh-CN" altLang="en-US" sz="1530" kern="0" dirty="0" smtClean="0">
                <a:solidFill>
                  <a:srgbClr val="000000"/>
                </a:solidFill>
                <a:latin typeface="Times New Roman" panose="02020603050405020304" pitchFamily="65" charset="-122"/>
                <a:ea typeface="宋体" panose="02010600030101010101" pitchFamily="2" charset="-122"/>
              </a:rPr>
              <a:t>　本题以给文言文断句的方式来考查考生对文言文语句的理解能力。对于断句题,</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答题时应坚持据意断句,并在理解句意的基础上适当运用排除法。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“可用‘有司’来指称朝廷中的各级官员”错,“有司”应该指有具体职务、做</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具体工作的官吏,并不是指各级官员。</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备考策略　</a:t>
            </a:r>
            <a:r>
              <a:rPr lang="zh-CN" altLang="en-US" sz="1530" kern="0" dirty="0" smtClean="0">
                <a:solidFill>
                  <a:srgbClr val="000000"/>
                </a:solidFill>
                <a:latin typeface="Times New Roman" panose="02020603050405020304" pitchFamily="65" charset="-122"/>
                <a:ea typeface="宋体" panose="02010600030101010101" pitchFamily="2" charset="-122"/>
              </a:rPr>
              <a:t>本题考查考生对古代文化常识的识记能力。古代文化常识题是课标全国卷从201</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5年开始命制的一种题型,即在阅读材料中选取四个具有古代传统文化内涵的词语,对其相关</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内容进行解说,要求考生选择出正确或不正确的一项。针对这种题型,备考时可对与人物传记</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内容相关的古代文化常识进行分门别类的整理并加强识记。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“派使者偕同雄州赵滋前往调解”曲解原文,原文“使(之)谕以指意”的意思是:</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派他前去告谕旨意。</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易错点拨   </a:t>
            </a:r>
            <a:r>
              <a:rPr lang="zh-CN" altLang="en-US" sz="1530" kern="0" dirty="0" smtClean="0">
                <a:solidFill>
                  <a:srgbClr val="000000"/>
                </a:solidFill>
                <a:latin typeface="Times New Roman" panose="02020603050405020304" pitchFamily="65" charset="-122"/>
                <a:ea typeface="宋体" panose="02010600030101010101" pitchFamily="2" charset="-122"/>
              </a:rPr>
              <a:t> 本题是对阅读材料相关文意的综合考查,着重于对文意的概括和分析。本题在拟</a:t>
            </a:r>
            <a:endParaRPr lang="zh-CN" altLang="en-US" dirty="0"/>
          </a:p>
        </p:txBody>
      </p:sp>
    </p:spTree>
  </p:cSld>
  <p:clrMapOvr>
    <a:masterClrMapping/>
  </p:clrMapOvr>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被贬官。皇帝对韦挺说:“不忍心再以法令来处置卿。”改任太常卿。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当初,韦挺任大夫时,马周任监察御史,韦挺对马周不很礼遇。等到马周任中书令时,皇帝打算</a:t>
            </a:r>
            <a:br/>
            <a:r>
              <a:rPr lang="zh-CN" altLang="en-US" sz="1530" kern="0" dirty="0" smtClean="0">
                <a:solidFill>
                  <a:srgbClr val="000000"/>
                </a:solidFill>
                <a:latin typeface="Times New Roman" panose="02020603050405020304" pitchFamily="65" charset="-122"/>
                <a:ea typeface="宋体" panose="02010600030101010101" pitchFamily="2" charset="-122"/>
              </a:rPr>
              <a:t>洗刷韦挺的罪名任用他(为宰相),马周说韦挺很是刚愎自用,不是任宰相的大器,皇帝于是停止</a:t>
            </a:r>
            <a:br/>
            <a:r>
              <a:rPr lang="zh-CN" altLang="en-US" sz="1530" kern="0" dirty="0" smtClean="0">
                <a:solidFill>
                  <a:srgbClr val="000000"/>
                </a:solidFill>
                <a:latin typeface="Times New Roman" panose="02020603050405020304" pitchFamily="65" charset="-122"/>
                <a:ea typeface="宋体" panose="02010600030101010101" pitchFamily="2" charset="-122"/>
              </a:rPr>
              <a:t>任命。皇帝将要讨伐辽东,挑选主管运送粮饷的人。马周说韦挺之才能胜任粗活,皇帝同意。</a:t>
            </a:r>
            <a:br/>
            <a:r>
              <a:rPr lang="zh-CN" altLang="en-US" sz="1530" kern="0" dirty="0" smtClean="0">
                <a:solidFill>
                  <a:srgbClr val="000000"/>
                </a:solidFill>
                <a:latin typeface="Times New Roman" panose="02020603050405020304" pitchFamily="65" charset="-122"/>
                <a:ea typeface="宋体" panose="02010600030101010101" pitchFamily="2" charset="-122"/>
              </a:rPr>
              <a:t>韦挺的父亲过去担任营州总管,曾经筹划治理高丽,旧书信藏在家里,韦挺将其呈上。于是下诏</a:t>
            </a:r>
            <a:br/>
            <a:r>
              <a:rPr lang="zh-CN" altLang="en-US" sz="1530" kern="0" dirty="0" smtClean="0">
                <a:solidFill>
                  <a:srgbClr val="000000"/>
                </a:solidFill>
                <a:latin typeface="Times New Roman" panose="02020603050405020304" pitchFamily="65" charset="-122"/>
                <a:ea typeface="宋体" panose="02010600030101010101" pitchFamily="2" charset="-122"/>
              </a:rPr>
              <a:t>河北各州都受韦挺节制调度,允许他自行决断事务。皇帝亲自解下貂皮衣并将宫中的马匹赐</a:t>
            </a:r>
            <a:br/>
            <a:r>
              <a:rPr lang="zh-CN" altLang="en-US" sz="1530" kern="0" dirty="0" smtClean="0">
                <a:solidFill>
                  <a:srgbClr val="000000"/>
                </a:solidFill>
                <a:latin typeface="Times New Roman" panose="02020603050405020304" pitchFamily="65" charset="-122"/>
                <a:ea typeface="宋体" panose="02010600030101010101" pitchFamily="2" charset="-122"/>
              </a:rPr>
              <a:t>给他。韦挺派遣燕州司马王安德巡行渠道,造漕船转运粮食,自桑乾水抵达卢思台,行程八百</a:t>
            </a:r>
            <a:br/>
            <a:r>
              <a:rPr lang="zh-CN" altLang="en-US" sz="1530" kern="0" dirty="0" smtClean="0">
                <a:solidFill>
                  <a:srgbClr val="000000"/>
                </a:solidFill>
                <a:latin typeface="Times New Roman" panose="02020603050405020304" pitchFamily="65" charset="-122"/>
                <a:ea typeface="宋体" panose="02010600030101010101" pitchFamily="2" charset="-122"/>
              </a:rPr>
              <a:t>里,渠道堵塞不可通行。韦挺认为正是严寒时节,不可运行,于是卸下粮食放在卢思台的旁边,</a:t>
            </a:r>
            <a:br/>
            <a:r>
              <a:rPr lang="zh-CN" altLang="en-US" sz="1530" kern="0" dirty="0" smtClean="0">
                <a:solidFill>
                  <a:srgbClr val="000000"/>
                </a:solidFill>
                <a:latin typeface="Times New Roman" panose="02020603050405020304" pitchFamily="65" charset="-122"/>
                <a:ea typeface="宋体" panose="02010600030101010101" pitchFamily="2" charset="-122"/>
              </a:rPr>
              <a:t>修粮仓贮藏,等到河流解冻再运行。向皇上报告:“估计官军到来,粮食已经足够了。”皇帝不</a:t>
            </a:r>
            <a:br/>
            <a:r>
              <a:rPr lang="zh-CN" altLang="en-US" sz="1530" kern="0" dirty="0" smtClean="0">
                <a:solidFill>
                  <a:srgbClr val="000000"/>
                </a:solidFill>
                <a:latin typeface="Times New Roman" panose="02020603050405020304" pitchFamily="65" charset="-122"/>
                <a:ea typeface="宋体" panose="02010600030101010101" pitchFamily="2" charset="-122"/>
              </a:rPr>
              <a:t>高兴地说:“军队宁可行动缓慢,运粮之事不可推迟。我第二年军队出征,韦挺却估计明年运</a:t>
            </a:r>
            <a:br/>
            <a:r>
              <a:rPr lang="zh-CN" altLang="en-US" sz="1530" kern="0" dirty="0" smtClean="0">
                <a:solidFill>
                  <a:srgbClr val="000000"/>
                </a:solidFill>
                <a:latin typeface="Times New Roman" panose="02020603050405020304" pitchFamily="65" charset="-122"/>
                <a:ea typeface="宋体" panose="02010600030101010101" pitchFamily="2" charset="-122"/>
              </a:rPr>
              <a:t>粮,怎么办?”于是下诏书让繁畤令韦怀质迅速前往查问。韦怀质返回后弹劾:“韦挺在幽州,</a:t>
            </a:r>
            <a:br/>
            <a:r>
              <a:rPr lang="zh-CN" altLang="en-US" sz="1530" kern="0" dirty="0" smtClean="0">
                <a:solidFill>
                  <a:srgbClr val="000000"/>
                </a:solidFill>
                <a:latin typeface="Times New Roman" panose="02020603050405020304" pitchFamily="65" charset="-122"/>
                <a:ea typeface="宋体" panose="02010600030101010101" pitchFamily="2" charset="-122"/>
              </a:rPr>
              <a:t>每天置办酒席,不考虑职责,不前去巡视漕渠是否畅通,就造船运粮,走了八百里,才领悟不能这</a:t>
            </a:r>
            <a:br/>
            <a:r>
              <a:rPr lang="zh-CN" altLang="en-US" sz="1530" kern="0" dirty="0" smtClean="0">
                <a:solidFill>
                  <a:srgbClr val="000000"/>
                </a:solidFill>
                <a:latin typeface="Times New Roman" panose="02020603050405020304" pitchFamily="65" charset="-122"/>
                <a:ea typeface="宋体" panose="02010600030101010101" pitchFamily="2" charset="-122"/>
              </a:rPr>
              <a:t>样,想前进不能,返回水流又干涸了。六军所需,恐怕不是陛下原先设想的。”皇帝发怒,派遣</a:t>
            </a:r>
            <a:br/>
            <a:r>
              <a:rPr lang="zh-CN" altLang="en-US" sz="1530" kern="0" dirty="0" smtClean="0">
                <a:solidFill>
                  <a:srgbClr val="000000"/>
                </a:solidFill>
                <a:latin typeface="Times New Roman" panose="02020603050405020304" pitchFamily="65" charset="-122"/>
                <a:ea typeface="宋体" panose="02010600030101010101" pitchFamily="2" charset="-122"/>
              </a:rPr>
              <a:t>将作少监李道裕代替他。下敕令让治书侍御史唐临从驿道传递命令,给韦挺戴上刑具押送洛</a:t>
            </a:r>
            <a:endParaRPr lang="zh-CN" altLang="en-US"/>
          </a:p>
        </p:txBody>
      </p:sp>
    </p:spTree>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阳,废为平民,让他以平民的身份随从。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皇帝攻破盖牟城,下诏让韦挺率兵镇守,表示重新任用。盖牟城和贼人新城接邻,日夜作战不停</a:t>
            </a:r>
            <a:br/>
            <a:r>
              <a:rPr lang="zh-CN" altLang="en-US" sz="1530" kern="0" dirty="0" smtClean="0">
                <a:solidFill>
                  <a:srgbClr val="000000"/>
                </a:solidFill>
                <a:latin typeface="Times New Roman" panose="02020603050405020304" pitchFamily="65" charset="-122"/>
                <a:ea typeface="宋体" panose="02010600030101010101" pitchFamily="2" charset="-122"/>
              </a:rPr>
              <a:t>止。韦挺因失职,内心愤愤不平,写信告诉和他关系好的公孙常。公孙常,是善于术数的人,因</a:t>
            </a:r>
            <a:br/>
            <a:r>
              <a:rPr lang="zh-CN" altLang="en-US" sz="1530" kern="0" dirty="0" smtClean="0">
                <a:solidFill>
                  <a:srgbClr val="000000"/>
                </a:solidFill>
                <a:latin typeface="Times New Roman" panose="02020603050405020304" pitchFamily="65" charset="-122"/>
                <a:ea typeface="宋体" panose="02010600030101010101" pitchFamily="2" charset="-122"/>
              </a:rPr>
              <a:t>其他事情被拘禁,上吊自杀了。搜查公孙常的衣服口袋,得到韦挺的书信,信里说自己所屯兵的</a:t>
            </a:r>
            <a:br/>
            <a:r>
              <a:rPr lang="zh-CN" altLang="en-US" sz="1530" kern="0" dirty="0" smtClean="0">
                <a:solidFill>
                  <a:srgbClr val="000000"/>
                </a:solidFill>
                <a:latin typeface="Times New Roman" panose="02020603050405020304" pitchFamily="65" charset="-122"/>
                <a:ea typeface="宋体" panose="02010600030101010101" pitchFamily="2" charset="-122"/>
              </a:rPr>
              <a:t>地方很危急,心中很是不满,因此韦挺被贬担任象州刺史。一年多后去世,终年五十八岁。</a:t>
            </a:r>
            <a:endParaRPr lang="zh-CN" altLang="en-US"/>
          </a:p>
        </p:txBody>
      </p:sp>
    </p:spTree>
  </p:cSld>
  <p:clrMapOvr>
    <a:masterClrMapping/>
  </p:clrMapOvr>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三、(2019福建泉州一质,10—13)阅读下面的文言文,回答问题。(19分)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高汉筠,字时英,齐州历山人也。曾祖诣,尝为是邑令,故家焉。汉筠少好书传,尝诣长白山讲肄,</a:t>
            </a:r>
            <a:br/>
            <a:r>
              <a:rPr lang="zh-CN" altLang="en-US" sz="1530" u="sng" kern="0" dirty="0" smtClean="0">
                <a:solidFill>
                  <a:srgbClr val="000000"/>
                </a:solidFill>
                <a:latin typeface="Times New Roman" panose="02020603050405020304" pitchFamily="65" charset="-122"/>
                <a:ea typeface="宋体" panose="02010600030101010101" pitchFamily="2" charset="-122"/>
              </a:rPr>
              <a:t>会唐末齐、鲁交兵,梁氏方霸,乃掷笔谒焉,寻纳于军门。</a:t>
            </a:r>
            <a:r>
              <a:rPr lang="zh-CN" altLang="en-US" sz="1530" kern="0" dirty="0" smtClean="0">
                <a:solidFill>
                  <a:srgbClr val="000000"/>
                </a:solidFill>
                <a:latin typeface="Times New Roman" panose="02020603050405020304" pitchFamily="65" charset="-122"/>
                <a:ea typeface="宋体" panose="02010600030101010101" pitchFamily="2" charset="-122"/>
              </a:rPr>
              <a:t>未几,出为卫州牙校。唐天祐中,庄宗</a:t>
            </a:r>
            <a:br/>
            <a:r>
              <a:rPr lang="zh-CN" altLang="en-US" sz="1530" kern="0" dirty="0" smtClean="0">
                <a:solidFill>
                  <a:srgbClr val="000000"/>
                </a:solidFill>
                <a:latin typeface="Times New Roman" panose="02020603050405020304" pitchFamily="65" charset="-122"/>
                <a:ea typeface="宋体" panose="02010600030101010101" pitchFamily="2" charset="-122"/>
              </a:rPr>
              <a:t>入魏,分兵谕其属郡,时汉筠以利病说卫之牧守,俾送款于庄宗,以汉筠为功,寻移洺州都校。其</a:t>
            </a:r>
            <a:br/>
            <a:r>
              <a:rPr lang="zh-CN" altLang="en-US" sz="1530" kern="0" dirty="0" smtClean="0">
                <a:solidFill>
                  <a:srgbClr val="000000"/>
                </a:solidFill>
                <a:latin typeface="Times New Roman" panose="02020603050405020304" pitchFamily="65" charset="-122"/>
                <a:ea typeface="宋体" panose="02010600030101010101" pitchFamily="2" charset="-122"/>
              </a:rPr>
              <a:t>后改常山为北京,以汉筠为皇城使,加检校兵部尚书、左骁卫将军同正。明宗即位,除成德军节</a:t>
            </a:r>
            <a:br/>
            <a:r>
              <a:rPr lang="zh-CN" altLang="en-US" sz="1530" kern="0" dirty="0" smtClean="0">
                <a:solidFill>
                  <a:srgbClr val="000000"/>
                </a:solidFill>
                <a:latin typeface="Times New Roman" panose="02020603050405020304" pitchFamily="65" charset="-122"/>
                <a:ea typeface="宋体" panose="02010600030101010101" pitchFamily="2" charset="-122"/>
              </a:rPr>
              <a:t>度副使,俄以荆门用军,促诏汉筠移倅襄州,</a:t>
            </a:r>
            <a:r>
              <a:rPr lang="zh-CN" altLang="en-US" sz="1530" u="sng" kern="0" dirty="0" smtClean="0">
                <a:solidFill>
                  <a:srgbClr val="000000"/>
                </a:solidFill>
                <a:latin typeface="Times New Roman" panose="02020603050405020304" pitchFamily="65" charset="-122"/>
                <a:ea typeface="宋体" panose="02010600030101010101" pitchFamily="2" charset="-122"/>
              </a:rPr>
              <a:t>权知</a:t>
            </a:r>
            <a:r>
              <a:rPr lang="zh-CN" altLang="en-US" sz="1530" kern="0" dirty="0" smtClean="0">
                <a:solidFill>
                  <a:srgbClr val="000000"/>
                </a:solidFill>
                <a:latin typeface="Times New Roman" panose="02020603050405020304" pitchFamily="65" charset="-122"/>
                <a:ea typeface="宋体" panose="02010600030101010101" pitchFamily="2" charset="-122"/>
              </a:rPr>
              <a:t>军州事。长兴中,历曹、亳二州刺史。</a:t>
            </a:r>
            <a:r>
              <a:rPr lang="zh-CN" altLang="en-US" sz="1530" u="sng" kern="0" dirty="0" smtClean="0">
                <a:solidFill>
                  <a:srgbClr val="000000"/>
                </a:solidFill>
                <a:latin typeface="Times New Roman" panose="02020603050405020304" pitchFamily="65" charset="-122"/>
                <a:ea typeface="宋体" panose="02010600030101010101" pitchFamily="2" charset="-122"/>
              </a:rPr>
              <a:t>秩满</a:t>
            </a:r>
            <a:r>
              <a:rPr lang="zh-CN" altLang="en-US" sz="1530" kern="0" dirty="0" smtClean="0">
                <a:solidFill>
                  <a:srgbClr val="000000"/>
                </a:solidFill>
                <a:latin typeface="Times New Roman" panose="02020603050405020304" pitchFamily="65" charset="-122"/>
                <a:ea typeface="宋体" panose="02010600030101010101" pitchFamily="2" charset="-122"/>
              </a:rPr>
              <a:t>,加</a:t>
            </a:r>
            <a:br/>
            <a:r>
              <a:rPr lang="zh-CN" altLang="en-US" sz="1530" kern="0" dirty="0" smtClean="0">
                <a:solidFill>
                  <a:srgbClr val="000000"/>
                </a:solidFill>
                <a:latin typeface="Times New Roman" panose="02020603050405020304" pitchFamily="65" charset="-122"/>
                <a:ea typeface="宋体" panose="02010600030101010101" pitchFamily="2" charset="-122"/>
              </a:rPr>
              <a:t>检校司徒,行左金吾卫大将军。清泰末,高祖建义于河东,唐末帝遣晋昌节度使张敬达率师围太</a:t>
            </a:r>
            <a:br/>
            <a:r>
              <a:rPr lang="zh-CN" altLang="en-US" sz="1530" kern="0" dirty="0" smtClean="0">
                <a:solidFill>
                  <a:srgbClr val="000000"/>
                </a:solidFill>
                <a:latin typeface="Times New Roman" panose="02020603050405020304" pitchFamily="65" charset="-122"/>
                <a:ea typeface="宋体" panose="02010600030101010101" pitchFamily="2" charset="-122"/>
              </a:rPr>
              <a:t>原,委汉筠巡抚其郡。及敬达遇害,节度副使田承肇率部兵攻汉筠于府署,</a:t>
            </a:r>
            <a:r>
              <a:rPr lang="zh-CN" altLang="en-US" sz="1530" u="sng" kern="0" dirty="0" smtClean="0">
                <a:solidFill>
                  <a:srgbClr val="000000"/>
                </a:solidFill>
                <a:latin typeface="Times New Roman" panose="02020603050405020304" pitchFamily="65" charset="-122"/>
                <a:ea typeface="宋体" panose="02010600030101010101" pitchFamily="2" charset="-122"/>
              </a:rPr>
              <a:t>汉筠乃启关延承肇,</a:t>
            </a:r>
            <a:br/>
            <a:r>
              <a:rPr lang="zh-CN" altLang="en-US" sz="1530" u="sng" kern="0" dirty="0" smtClean="0">
                <a:solidFill>
                  <a:srgbClr val="000000"/>
                </a:solidFill>
                <a:latin typeface="Times New Roman" panose="02020603050405020304" pitchFamily="65" charset="-122"/>
                <a:ea typeface="宋体" panose="02010600030101010101" pitchFamily="2" charset="-122"/>
              </a:rPr>
              <a:t>谓曰:“仆与子俱承朝寄,而相迫何甚?”</a:t>
            </a:r>
            <a:r>
              <a:rPr lang="zh-CN" altLang="en-US" sz="1530" kern="0" dirty="0" smtClean="0">
                <a:solidFill>
                  <a:srgbClr val="000000"/>
                </a:solidFill>
                <a:latin typeface="Times New Roman" panose="02020603050405020304" pitchFamily="65" charset="-122"/>
                <a:ea typeface="宋体" panose="02010600030101010101" pitchFamily="2" charset="-122"/>
              </a:rPr>
              <a:t>承肇曰:“我欲扶公为节度使。”汉筠曰:“老夫耄矣,</a:t>
            </a:r>
            <a:br/>
            <a:r>
              <a:rPr lang="zh-CN" altLang="en-US" sz="1530" kern="0" dirty="0" smtClean="0">
                <a:solidFill>
                  <a:srgbClr val="000000"/>
                </a:solidFill>
                <a:latin typeface="Times New Roman" panose="02020603050405020304" pitchFamily="65" charset="-122"/>
                <a:ea typeface="宋体" panose="02010600030101010101" pitchFamily="2" charset="-122"/>
              </a:rPr>
              <a:t>不敢首为乱阶,死生系子筹之。”</a:t>
            </a:r>
            <a:r>
              <a:rPr lang="zh-CN" altLang="en-US" sz="1530" u="sng" kern="0" dirty="0" smtClean="0">
                <a:solidFill>
                  <a:srgbClr val="000000"/>
                </a:solidFill>
                <a:latin typeface="Times New Roman" panose="02020603050405020304" pitchFamily="65" charset="-122"/>
                <a:ea typeface="宋体" panose="02010600030101010101" pitchFamily="2" charset="-122"/>
              </a:rPr>
              <a:t>承肇目左右令前诸军投刃于地曰高金吾累朝宿德不可枉杀</a:t>
            </a:r>
            <a:br/>
            <a:r>
              <a:rPr lang="zh-CN" altLang="en-US" sz="1530" u="sng" kern="0" dirty="0" smtClean="0">
                <a:solidFill>
                  <a:srgbClr val="000000"/>
                </a:solidFill>
                <a:latin typeface="Times New Roman" panose="02020603050405020304" pitchFamily="65" charset="-122"/>
                <a:ea typeface="宋体" panose="02010600030101010101" pitchFamily="2" charset="-122"/>
              </a:rPr>
              <a:t>承肇以众意难拒遂谢云与公戏耳遂与连骑以还</a:t>
            </a:r>
            <a:r>
              <a:rPr lang="zh-CN" altLang="en-US" sz="1530" kern="0" dirty="0" smtClean="0">
                <a:solidFill>
                  <a:srgbClr val="000000"/>
                </a:solidFill>
                <a:latin typeface="Times New Roman" panose="02020603050405020304" pitchFamily="65" charset="-122"/>
                <a:ea typeface="宋体" panose="02010600030101010101" pitchFamily="2" charset="-122"/>
              </a:rPr>
              <a:t>高祖入洛,飞诏征之,遇诸途,乃</a:t>
            </a:r>
            <a:r>
              <a:rPr lang="zh-CN" altLang="en-US" sz="1530" u="sng" kern="0" dirty="0" smtClean="0">
                <a:solidFill>
                  <a:srgbClr val="000000"/>
                </a:solidFill>
                <a:latin typeface="Times New Roman" panose="02020603050405020304" pitchFamily="65" charset="-122"/>
                <a:ea typeface="宋体" panose="02010600030101010101" pitchFamily="2" charset="-122"/>
              </a:rPr>
              <a:t>入觐</a:t>
            </a:r>
            <a:r>
              <a:rPr lang="zh-CN" altLang="en-US" sz="1530" kern="0" dirty="0" smtClean="0">
                <a:solidFill>
                  <a:srgbClr val="000000"/>
                </a:solidFill>
                <a:latin typeface="Times New Roman" panose="02020603050405020304" pitchFamily="65" charset="-122"/>
                <a:ea typeface="宋体" panose="02010600030101010101" pitchFamily="2" charset="-122"/>
              </a:rPr>
              <a:t>,寻迁左骁</a:t>
            </a:r>
            <a:br/>
            <a:r>
              <a:rPr lang="zh-CN" altLang="en-US" sz="1530" kern="0" dirty="0" smtClean="0">
                <a:solidFill>
                  <a:srgbClr val="000000"/>
                </a:solidFill>
                <a:latin typeface="Times New Roman" panose="02020603050405020304" pitchFamily="65" charset="-122"/>
                <a:ea typeface="宋体" panose="02010600030101010101" pitchFamily="2" charset="-122"/>
              </a:rPr>
              <a:t>卫大将军、内客省使。天福三年正月,遘疾,终东京之私第,时年六十六。汉筠性宽厚,仪容伟</a:t>
            </a:r>
            <a:br/>
            <a:r>
              <a:rPr lang="zh-CN" altLang="en-US" sz="1530" kern="0" dirty="0" smtClean="0">
                <a:solidFill>
                  <a:srgbClr val="000000"/>
                </a:solidFill>
                <a:latin typeface="Times New Roman" panose="02020603050405020304" pitchFamily="65" charset="-122"/>
                <a:ea typeface="宋体" panose="02010600030101010101" pitchFamily="2" charset="-122"/>
              </a:rPr>
              <a:t>如也。虽历戎职,未尝有非法之言出于口吻,多慕士大夫所为,复以清白自负。在襄阳,有孽吏</a:t>
            </a:r>
            <a:br/>
            <a:r>
              <a:rPr lang="zh-CN" altLang="en-US" sz="1530" kern="0" dirty="0" smtClean="0">
                <a:solidFill>
                  <a:srgbClr val="000000"/>
                </a:solidFill>
                <a:latin typeface="Times New Roman" panose="02020603050405020304" pitchFamily="65" charset="-122"/>
                <a:ea typeface="宋体" panose="02010600030101010101" pitchFamily="2" charset="-122"/>
              </a:rPr>
              <a:t>常课外献白金二十镒,汉筠曰:“非多纳</a:t>
            </a:r>
            <a:r>
              <a:rPr lang="zh-CN" altLang="en-US" sz="1215" kern="0" spc="433" dirty="0" smtClean="0">
                <a:solidFill>
                  <a:srgbClr val="000000"/>
                </a:solidFill>
                <a:latin typeface="Times New Roman" panose="02020603050405020304" pitchFamily="65" charset="-122"/>
                <a:ea typeface="宋体" panose="02010600030101010101" pitchFamily="2" charset="-122"/>
              </a:rPr>
              <a:t> </a:t>
            </a:r>
            <a:r>
              <a:rPr lang="zh-CN" altLang="en-US" sz="1160" kern="0" spc="341"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,则刻削阛阓,吾有正俸,此何用焉!”因戒其主者不</a:t>
            </a:r>
            <a:endParaRPr lang="zh-CN" altLang="en-US"/>
          </a:p>
        </p:txBody>
      </p:sp>
      <p:pic>
        <p:nvPicPr>
          <p:cNvPr id="3" name="图片 3" descr="textimage21.jpeg"/>
          <p:cNvPicPr>
            <a:picLocks noChangeAspect="1"/>
          </p:cNvPicPr>
          <p:nvPr/>
        </p:nvPicPr>
        <p:blipFill>
          <a:blip r:embed="rId1"/>
          <a:stretch>
            <a:fillRect/>
          </a:stretch>
        </p:blipFill>
        <p:spPr>
          <a:xfrm>
            <a:off x="3753010" y="5756395"/>
            <a:ext cx="209550" cy="200025"/>
          </a:xfrm>
          <a:prstGeom prst="rect">
            <a:avLst/>
          </a:prstGeom>
        </p:spPr>
      </p:pic>
      <p:pic>
        <p:nvPicPr>
          <p:cNvPr id="4" name="图片 4" descr="textimage22.jpeg"/>
          <p:cNvPicPr>
            <a:picLocks noChangeAspect="1"/>
          </p:cNvPicPr>
          <p:nvPr/>
        </p:nvPicPr>
        <p:blipFill>
          <a:blip r:embed="rId2"/>
          <a:stretch>
            <a:fillRect/>
          </a:stretch>
        </p:blipFill>
        <p:spPr>
          <a:xfrm>
            <a:off x="3962560" y="5761158"/>
            <a:ext cx="190500" cy="190500"/>
          </a:xfrm>
          <a:prstGeom prst="rect">
            <a:avLst/>
          </a:prstGeom>
        </p:spPr>
      </p:pic>
    </p:spTree>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复然,其白金皆以状上进,有诏嘉之。及莅济阴,部民安之,四邑饭僧凡有万八千人。在亳州三</a:t>
            </a:r>
            <a:br/>
            <a:r>
              <a:rPr lang="zh-CN" altLang="en-US" sz="1530" kern="0" dirty="0" smtClean="0">
                <a:solidFill>
                  <a:srgbClr val="000000"/>
                </a:solidFill>
                <a:latin typeface="Times New Roman" panose="02020603050405020304" pitchFamily="65" charset="-122"/>
                <a:ea typeface="宋体" panose="02010600030101010101" pitchFamily="2" charset="-122"/>
              </a:rPr>
              <a:t>年,岁以己俸百千代纳逋租,斯亦近代之良</a:t>
            </a:r>
            <a:r>
              <a:rPr lang="zh-CN" altLang="en-US" sz="1530" u="sng" kern="0" dirty="0" smtClean="0">
                <a:solidFill>
                  <a:srgbClr val="000000"/>
                </a:solidFill>
                <a:latin typeface="Times New Roman" panose="02020603050405020304" pitchFamily="65" charset="-122"/>
                <a:ea typeface="宋体" panose="02010600030101010101" pitchFamily="2" charset="-122"/>
              </a:rPr>
              <a:t>二千石</a:t>
            </a:r>
            <a:r>
              <a:rPr lang="zh-CN" altLang="en-US" sz="1530" kern="0" dirty="0" smtClean="0">
                <a:solidFill>
                  <a:srgbClr val="000000"/>
                </a:solidFill>
                <a:latin typeface="Times New Roman" panose="02020603050405020304" pitchFamily="65" charset="-122"/>
                <a:ea typeface="宋体" panose="02010600030101010101" pitchFamily="2" charset="-122"/>
              </a:rPr>
              <a:t>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(节选自《旧五代史·高汉筠传》,有删改)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A.承肇目左右令前/诸军投刃于地/曰/高金吾累朝宿德/不可枉杀/承肇以众意难拒/遂谢/云与</a:t>
            </a:r>
            <a:br/>
            <a:r>
              <a:rPr lang="zh-CN" altLang="en-US" sz="1530" kern="0" dirty="0" smtClean="0">
                <a:solidFill>
                  <a:srgbClr val="000000"/>
                </a:solidFill>
                <a:latin typeface="Times New Roman" panose="02020603050405020304" pitchFamily="65" charset="-122"/>
                <a:ea typeface="宋体" panose="02010600030101010101" pitchFamily="2" charset="-122"/>
              </a:rPr>
              <a:t>公戏耳/遂与连骑以还/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B.承肇目左右/令前诸军投刃于地/曰/高金吾累朝宿德/不可枉杀/承肇以众意难拒/遂谢云/与</a:t>
            </a:r>
            <a:br/>
            <a:r>
              <a:rPr lang="zh-CN" altLang="en-US" sz="1530" kern="0" dirty="0" smtClean="0">
                <a:solidFill>
                  <a:srgbClr val="000000"/>
                </a:solidFill>
                <a:latin typeface="Times New Roman" panose="02020603050405020304" pitchFamily="65" charset="-122"/>
                <a:ea typeface="宋体" panose="02010600030101010101" pitchFamily="2" charset="-122"/>
              </a:rPr>
              <a:t>公戏耳/遂与连骑以还/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C.承肇目左右令前/诸军投刃于地/曰/高金吾累朝宿德/不可枉杀/承肇以众意难拒/遂谢云/与</a:t>
            </a:r>
            <a:br/>
            <a:r>
              <a:rPr lang="zh-CN" altLang="en-US" sz="1530" kern="0" dirty="0" smtClean="0">
                <a:solidFill>
                  <a:srgbClr val="000000"/>
                </a:solidFill>
                <a:latin typeface="Times New Roman" panose="02020603050405020304" pitchFamily="65" charset="-122"/>
                <a:ea typeface="宋体" panose="02010600030101010101" pitchFamily="2" charset="-122"/>
              </a:rPr>
              <a:t>公戏耳/遂与连骑以还/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D.承肇目左右/令前诸军投刃于地/曰/高金吾累朝宿德/不可枉杀/承肇以众意难拒/遂谢/云与</a:t>
            </a:r>
            <a:br/>
            <a:r>
              <a:rPr lang="zh-CN" altLang="en-US" sz="1530" kern="0" dirty="0" smtClean="0">
                <a:solidFill>
                  <a:srgbClr val="000000"/>
                </a:solidFill>
                <a:latin typeface="Times New Roman" panose="02020603050405020304" pitchFamily="65" charset="-122"/>
                <a:ea typeface="宋体" panose="02010600030101010101" pitchFamily="2" charset="-122"/>
              </a:rPr>
              <a:t>公戏耳/遂与连骑以还/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2.下列对文中加点词语的相关内容的解说,不正确的一项是(3分)(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A.“权”指暂时代理官职,“知”是主持的意思,“权知”合指暂时代理某官职。</a:t>
            </a:r>
            <a:endParaRPr lang="zh-CN" altLang="en-US"/>
          </a:p>
        </p:txBody>
      </p:sp>
    </p:spTree>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9227"/>
            <a:chOff x="539750" y="1080000"/>
            <a:chExt cx="8127250" cy="5269227"/>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B.“秩”指官吏的职位或品级,“秩满”也称“满秩”,即指职位已满暂无空缺。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C.“觐”最早指古代诸侯朝见天子,文中的“入觐”指地方官员入朝进见帝王。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D.“二千石”原是指俸禄等级,后称郡守、刺史等,“良二千石”在文中指好刺史。</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A.高汉筠少好读书,年高德劭。高汉筠年轻的时候喜好典籍,曾经前往长白山讲学研习,一生历</a:t>
              </a:r>
              <a:br/>
              <a:r>
                <a:rPr lang="zh-CN" altLang="en-US" sz="1530" kern="0" dirty="0" smtClean="0">
                  <a:solidFill>
                    <a:srgbClr val="000000"/>
                  </a:solidFill>
                  <a:latin typeface="Times New Roman" panose="02020603050405020304" pitchFamily="65" charset="-122"/>
                  <a:ea typeface="宋体" panose="02010600030101010101" pitchFamily="2" charset="-122"/>
                </a:rPr>
                <a:t>经了多个朝代,年老德重,受人爱戴。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B.高汉筠从军任职,言语谨慎。唐末时局动荡,高汉筠放弃文业,投身军伍,虽然先后担任军中</a:t>
              </a:r>
              <a:br/>
              <a:r>
                <a:rPr lang="zh-CN" altLang="en-US" sz="1530" kern="0" dirty="0" smtClean="0">
                  <a:solidFill>
                    <a:srgbClr val="000000"/>
                  </a:solidFill>
                  <a:latin typeface="Times New Roman" panose="02020603050405020304" pitchFamily="65" charset="-122"/>
                  <a:ea typeface="宋体" panose="02010600030101010101" pitchFamily="2" charset="-122"/>
                </a:rPr>
                <a:t>的不同职务,但是他从来没有说过不符合体统的话。</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C.高汉筠竭诚尽忠,守节不移。高汉筠用逆耳的忠言劝说卫州牧守应该顺时投诚庄宗;面对田</a:t>
              </a:r>
              <a:br/>
              <a:r>
                <a:rPr lang="zh-CN" altLang="en-US" sz="1530" kern="0" dirty="0" smtClean="0">
                  <a:solidFill>
                    <a:srgbClr val="000000"/>
                  </a:solidFill>
                  <a:latin typeface="Times New Roman" panose="02020603050405020304" pitchFamily="65" charset="-122"/>
                  <a:ea typeface="宋体" panose="02010600030101010101" pitchFamily="2" charset="-122"/>
                </a:rPr>
                <a:t>承肇想扶助他担任节度使的利诱,高汉筠誓死不从。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D.高汉筠廉洁自律,体恤百姓。有不法官吏在定额之外献上白金,高汉筠严词拒绝,原封上缴;</a:t>
              </a:r>
              <a:br/>
              <a:r>
                <a:rPr lang="zh-CN" altLang="en-US" sz="1530" kern="0" dirty="0" smtClean="0">
                  <a:solidFill>
                    <a:srgbClr val="000000"/>
                  </a:solidFill>
                  <a:latin typeface="Times New Roman" panose="02020603050405020304" pitchFamily="65" charset="-122"/>
                  <a:ea typeface="宋体" panose="02010600030101010101" pitchFamily="2" charset="-122"/>
                </a:rPr>
                <a:t>在亳州三年,每年用自己的薪俸代百姓缴纳拖欠的租税。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(1)会唐末齐、鲁交兵,梁氏方霸,乃掷笔谒焉,寻纳于军门。</a:t>
              </a:r>
              <a:endParaRPr lang="zh-CN" altLang="en-US"/>
            </a:p>
          </p:txBody>
        </p:sp>
        <p:sp>
          <p:nvSpPr>
            <p:cNvPr id="3" name="TextBox 2"/>
            <p:cNvSpPr txBox="1"/>
            <p:nvPr/>
          </p:nvSpPr>
          <p:spPr>
            <a:xfrm>
              <a:off x="539750" y="5996053"/>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(2)汉筠乃启关延承肇,谓曰:“仆与子俱承朝寄,而相迫何甚?”</a:t>
              </a:r>
              <a:endParaRPr lang="zh-CN" altLang="en-US" dirty="0"/>
            </a:p>
          </p:txBody>
        </p:sp>
      </p:grpSp>
    </p:spTree>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“令前”是“目”(用眼色示意)的目的,与前句是一个整体,不可分开,据此可排</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除B、D两项。“云”后面是“谢”(谢罪)要说的话,与“云”不能连在一起,“云”应连在上</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一句中,据此可排除A项。</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虚词断句法。①文言文中常见放在句首的发语词有:夫、盖、惟等。②放在句尾</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的语气词有:也、矣、乎、哉、与(欤)、焉等。③以、于、为、则、而,往往用于句中,在它们</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的前后一般不用断句。④有些复音虚词位于一句话的开头,这些词前一般要断句。比如:且</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夫、若夫、至若、向使等。⑤疑问语气词:何、胡、安、孰、何如、奈何、如之何、若之何</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等词或固定结构之后,一般可构成疑问句,只要上下文意贯通,就可断句。⑥复句中的关联词:</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虽、虽然、纵、纵使、向使、假使、苟、故、是故、则、然则、或、况、而况、且、岂、</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岂非,在它们前面一般要断开。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“满秩”指全俸,“秩满”指官吏任期届满。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“用逆耳的忠言劝说”分析错误,原文是“以利病说卫之牧守”,其中“利病”</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指利害得失。</a:t>
            </a:r>
            <a:endParaRPr lang="zh-CN" altLang="en-US" dirty="0"/>
          </a:p>
        </p:txBody>
      </p:sp>
    </p:spTree>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(1)正碰上唐朝末期齐、鲁交战,梁氏正在称霸,他就投笔从戎,前去拜见梁氏,梁氏很</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快就将他收录进军门。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(2)汉筠就打开门栓请承肇进门,告诉他说:“我和你都肩负朝廷的重任,为什么要这样相逼</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呢?”</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(1)“会”,正碰上;“霸”,称霸;“谒”,拜见。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(2)“俱”,全,都;“寄”,重任。</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[参考译文]</a:t>
            </a:r>
            <a:endParaRPr lang="zh-CN" altLang="en-US" b="1"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高汉筠,字时英,齐州历山人。曾祖父高诣,曾任这个县的县令,因此就在这里定居。汉筠年少</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时喜好典籍,曾经到长白山讲习,正碰上唐朝末期齐、鲁交战,梁氏正在称霸,他就投笔从戎,前</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去拜见梁氏,梁氏很快就将他收录进军门。不久,出任卫州牙校。唐天祐年间,庄宗进入魏州,</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分兵招抚各属郡,当时汉筠用利害得失去游说卫地长官,让他向庄宗投诚,因为汉筠有这个功</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劳,所以很快调任他为洺州都校。后来将常山改为北京,任命汉筠为皇城使,加官检校兵部尚</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书、左骁卫将军同正。明宗登上皇位,任命他为成德军节度副使,不久因荆门发生战争,明宗赶</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紧命令汉筠调任襄州节度副使,暂时代理军州事。长兴年间,历任曹、亳二州刺史。任期满后,</a:t>
            </a:r>
            <a:endParaRPr lang="zh-CN" altLang="en-US" dirty="0"/>
          </a:p>
        </p:txBody>
      </p:sp>
    </p:spTree>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加官检校司徒,兼任左金吾卫大将军。清泰末年,高祖在河东举义,后唐末帝派晋昌节度使张敬</a:t>
            </a:r>
            <a:br/>
            <a:r>
              <a:rPr lang="zh-CN" altLang="en-US" sz="1530" kern="0" dirty="0" smtClean="0">
                <a:solidFill>
                  <a:srgbClr val="000000"/>
                </a:solidFill>
                <a:latin typeface="Times New Roman" panose="02020603050405020304" pitchFamily="65" charset="-122"/>
                <a:ea typeface="宋体" panose="02010600030101010101" pitchFamily="2" charset="-122"/>
              </a:rPr>
              <a:t>达率军包围太原,派汉筠巡视安抚晋昌。等到敬达被害后,节度副使田承肇率领部下到府署进</a:t>
            </a:r>
            <a:br/>
            <a:r>
              <a:rPr lang="zh-CN" altLang="en-US" sz="1530" kern="0" dirty="0" smtClean="0">
                <a:solidFill>
                  <a:srgbClr val="000000"/>
                </a:solidFill>
                <a:latin typeface="Times New Roman" panose="02020603050405020304" pitchFamily="65" charset="-122"/>
                <a:ea typeface="宋体" panose="02010600030101010101" pitchFamily="2" charset="-122"/>
              </a:rPr>
              <a:t>攻汉筠,汉筠就打开门栓请承肇进门,告诉他说:“我和你都肩负朝廷的重任,为什么要这样相</a:t>
            </a:r>
            <a:br/>
            <a:r>
              <a:rPr lang="zh-CN" altLang="en-US" sz="1530" kern="0" dirty="0" smtClean="0">
                <a:solidFill>
                  <a:srgbClr val="000000"/>
                </a:solidFill>
                <a:latin typeface="Times New Roman" panose="02020603050405020304" pitchFamily="65" charset="-122"/>
                <a:ea typeface="宋体" panose="02010600030101010101" pitchFamily="2" charset="-122"/>
              </a:rPr>
              <a:t>逼呢?”承肇说:“我想扶持您做节度使。”汉筠说:“老夫老了,不敢率先背叛,我的生死就由</a:t>
            </a:r>
            <a:br/>
            <a:r>
              <a:rPr lang="zh-CN" altLang="en-US" sz="1530" kern="0" dirty="0" smtClean="0">
                <a:solidFill>
                  <a:srgbClr val="000000"/>
                </a:solidFill>
                <a:latin typeface="Times New Roman" panose="02020603050405020304" pitchFamily="65" charset="-122"/>
                <a:ea typeface="宋体" panose="02010600030101010101" pitchFamily="2" charset="-122"/>
              </a:rPr>
              <a:t>你安排吧。”承肇用眼神示意身旁的人上前,众士兵将兵器扔到地上说:“高金吾是几朝中年</a:t>
            </a:r>
            <a:br/>
            <a:r>
              <a:rPr lang="zh-CN" altLang="en-US" sz="1530" kern="0" dirty="0" smtClean="0">
                <a:solidFill>
                  <a:srgbClr val="000000"/>
                </a:solidFill>
                <a:latin typeface="Times New Roman" panose="02020603050405020304" pitchFamily="65" charset="-122"/>
                <a:ea typeface="宋体" panose="02010600030101010101" pitchFamily="2" charset="-122"/>
              </a:rPr>
              <a:t>高德劭的人,不能枉杀。”承肇因为众人的心意难以违背,于是谢罪说:“我和您开玩笑罢</a:t>
            </a:r>
            <a:br/>
            <a:r>
              <a:rPr lang="zh-CN" altLang="en-US" sz="1530" kern="0" dirty="0" smtClean="0">
                <a:solidFill>
                  <a:srgbClr val="000000"/>
                </a:solidFill>
                <a:latin typeface="Times New Roman" panose="02020603050405020304" pitchFamily="65" charset="-122"/>
                <a:ea typeface="宋体" panose="02010600030101010101" pitchFamily="2" charset="-122"/>
              </a:rPr>
              <a:t>了!”就和他并马返回。高祖进入洛阳,飞速下令征召他,在途中相遇,汉筠于是进京朝见,很快</a:t>
            </a:r>
            <a:br/>
            <a:r>
              <a:rPr lang="zh-CN" altLang="en-US" sz="1530" kern="0" dirty="0" smtClean="0">
                <a:solidFill>
                  <a:srgbClr val="000000"/>
                </a:solidFill>
                <a:latin typeface="Times New Roman" panose="02020603050405020304" pitchFamily="65" charset="-122"/>
                <a:ea typeface="宋体" panose="02010600030101010101" pitchFamily="2" charset="-122"/>
              </a:rPr>
              <a:t>升任左骁卫大将军、内客省使。天福三年正月,汉筠患病,在东京家中去世,时年六十六岁。汉</a:t>
            </a:r>
            <a:br/>
            <a:r>
              <a:rPr lang="zh-CN" altLang="en-US" sz="1530" kern="0" dirty="0" smtClean="0">
                <a:solidFill>
                  <a:srgbClr val="000000"/>
                </a:solidFill>
                <a:latin typeface="Times New Roman" panose="02020603050405020304" pitchFamily="65" charset="-122"/>
                <a:ea typeface="宋体" panose="02010600030101010101" pitchFamily="2" charset="-122"/>
              </a:rPr>
              <a:t>筠生性宽厚,身材魁伟。虽然历任军中职务,但从来没有说过失体统的话,很羡慕士大夫的作</a:t>
            </a:r>
            <a:br/>
            <a:r>
              <a:rPr lang="zh-CN" altLang="en-US" sz="1530" kern="0" dirty="0" smtClean="0">
                <a:solidFill>
                  <a:srgbClr val="000000"/>
                </a:solidFill>
                <a:latin typeface="Times New Roman" panose="02020603050405020304" pitchFamily="65" charset="-122"/>
                <a:ea typeface="宋体" panose="02010600030101010101" pitchFamily="2" charset="-122"/>
              </a:rPr>
              <a:t>为,又以清白自负。在襄阳时,有不法官吏在定额之外献上白金二十镒,汉筠说:“如果不是多</a:t>
            </a:r>
            <a:br/>
            <a:r>
              <a:rPr lang="zh-CN" altLang="en-US" sz="1530" kern="0" dirty="0" smtClean="0">
                <a:solidFill>
                  <a:srgbClr val="000000"/>
                </a:solidFill>
                <a:latin typeface="Times New Roman" panose="02020603050405020304" pitchFamily="65" charset="-122"/>
                <a:ea typeface="宋体" panose="02010600030101010101" pitchFamily="2" charset="-122"/>
              </a:rPr>
              <a:t>收小麦大麦,就是侵夺市场店铺,我有正当的薪俸,拿这些来干什么呢!”随即告诫主使的人不</a:t>
            </a:r>
            <a:br/>
            <a:r>
              <a:rPr lang="zh-CN" altLang="en-US" sz="1530" kern="0" dirty="0" smtClean="0">
                <a:solidFill>
                  <a:srgbClr val="000000"/>
                </a:solidFill>
                <a:latin typeface="Times New Roman" panose="02020603050405020304" pitchFamily="65" charset="-122"/>
                <a:ea typeface="宋体" panose="02010600030101010101" pitchFamily="2" charset="-122"/>
              </a:rPr>
              <a:t>要再这样做,至于白金他都原封不动献给朝廷,得到诏书嘉奖。等他到济阴任职后,辖区百姓安</a:t>
            </a:r>
            <a:br/>
            <a:r>
              <a:rPr lang="zh-CN" altLang="en-US" sz="1530" kern="0" dirty="0" smtClean="0">
                <a:solidFill>
                  <a:srgbClr val="000000"/>
                </a:solidFill>
                <a:latin typeface="Times New Roman" panose="02020603050405020304" pitchFamily="65" charset="-122"/>
                <a:ea typeface="宋体" panose="02010600030101010101" pitchFamily="2" charset="-122"/>
              </a:rPr>
              <a:t>宁,四个属县总共供养僧人一万八千名。在亳州三年,每年用自己的薪俸成百上千地代百姓缴</a:t>
            </a:r>
            <a:br/>
            <a:r>
              <a:rPr lang="zh-CN" altLang="en-US" sz="1530" kern="0" dirty="0" smtClean="0">
                <a:solidFill>
                  <a:srgbClr val="000000"/>
                </a:solidFill>
                <a:latin typeface="Times New Roman" panose="02020603050405020304" pitchFamily="65" charset="-122"/>
                <a:ea typeface="宋体" panose="02010600030101010101" pitchFamily="2" charset="-122"/>
              </a:rPr>
              <a:t>纳拖欠的租税,他也是近代的好刺史。</a:t>
            </a:r>
            <a:endParaRPr lang="zh-CN" altLang="en-US"/>
          </a:p>
        </p:txBody>
      </p:sp>
    </p:spTree>
  </p:cSld>
  <p:clrMapOvr>
    <a:masterClrMapping/>
  </p:clrMapOvr>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四、(2019山西3月考前适应性测试,10—13)阅读下面的文言文,回答问题。(19分)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封轨,字广度。沉谨好学,博通</a:t>
            </a:r>
            <a:r>
              <a:rPr lang="zh-CN" altLang="en-US" sz="1530" u="sng" kern="0" dirty="0" smtClean="0">
                <a:solidFill>
                  <a:srgbClr val="000000"/>
                </a:solidFill>
                <a:latin typeface="Times New Roman" panose="02020603050405020304" pitchFamily="65" charset="-122"/>
                <a:ea typeface="宋体" panose="02010600030101010101" pitchFamily="2" charset="-122"/>
              </a:rPr>
              <a:t>经传</a:t>
            </a:r>
            <a:r>
              <a:rPr lang="zh-CN" altLang="en-US" sz="1530" kern="0" dirty="0" smtClean="0">
                <a:solidFill>
                  <a:srgbClr val="000000"/>
                </a:solidFill>
                <a:latin typeface="Times New Roman" panose="02020603050405020304" pitchFamily="65" charset="-122"/>
                <a:ea typeface="宋体" panose="02010600030101010101" pitchFamily="2" charset="-122"/>
              </a:rPr>
              <a:t>。与光禄大夫武邑孙惠蔚同志友善,惠蔚每推轨曰:“封生</a:t>
            </a:r>
            <a:br/>
            <a:r>
              <a:rPr lang="zh-CN" altLang="en-US" sz="1530" kern="0" dirty="0" smtClean="0">
                <a:solidFill>
                  <a:srgbClr val="000000"/>
                </a:solidFill>
                <a:latin typeface="Times New Roman" panose="02020603050405020304" pitchFamily="65" charset="-122"/>
                <a:ea typeface="宋体" panose="02010600030101010101" pitchFamily="2" charset="-122"/>
              </a:rPr>
              <a:t>之于经义,非但章句可奇,其标明纲格,统括大归,吾所弗如者多矣。”善自修洁,仪容甚伟。或</a:t>
            </a:r>
            <a:br/>
            <a:r>
              <a:rPr lang="zh-CN" altLang="en-US" sz="1530" kern="0" dirty="0" smtClean="0">
                <a:solidFill>
                  <a:srgbClr val="000000"/>
                </a:solidFill>
                <a:latin typeface="Times New Roman" panose="02020603050405020304" pitchFamily="65" charset="-122"/>
                <a:ea typeface="宋体" panose="02010600030101010101" pitchFamily="2" charset="-122"/>
              </a:rPr>
              <a:t>曰:“学士不事修饰,此贤何独如此?”轨闻,笑曰:“</a:t>
            </a:r>
            <a:r>
              <a:rPr lang="zh-CN" altLang="en-US" sz="1530" u="sng" kern="0" dirty="0" smtClean="0">
                <a:solidFill>
                  <a:srgbClr val="000000"/>
                </a:solidFill>
                <a:latin typeface="Times New Roman" panose="02020603050405020304" pitchFamily="65" charset="-122"/>
                <a:ea typeface="宋体" panose="02010600030101010101" pitchFamily="2" charset="-122"/>
              </a:rPr>
              <a:t>君子整其衣冠,尊其瞻视,何必蓬头垢面,然</a:t>
            </a:r>
            <a:br/>
            <a:r>
              <a:rPr lang="zh-CN" altLang="en-US" sz="1530" u="sng" kern="0" dirty="0" smtClean="0">
                <a:solidFill>
                  <a:srgbClr val="000000"/>
                </a:solidFill>
                <a:latin typeface="Times New Roman" panose="02020603050405020304" pitchFamily="65" charset="-122"/>
                <a:ea typeface="宋体" panose="02010600030101010101" pitchFamily="2" charset="-122"/>
              </a:rPr>
              <a:t>后为贤?</a:t>
            </a:r>
            <a:r>
              <a:rPr lang="zh-CN" altLang="en-US" sz="1530" kern="0" dirty="0" smtClean="0">
                <a:solidFill>
                  <a:srgbClr val="000000"/>
                </a:solidFill>
                <a:latin typeface="Times New Roman" panose="02020603050405020304" pitchFamily="65" charset="-122"/>
                <a:ea typeface="宋体" panose="02010600030101010101" pitchFamily="2" charset="-122"/>
              </a:rPr>
              <a:t>”言者惭退。太和中,拜著作佐郎,稍迁尚书仪曹郎中。兼员外散骑常侍,衔命高丽。</a:t>
            </a:r>
            <a:br/>
            <a:r>
              <a:rPr lang="zh-CN" altLang="en-US" sz="1530" kern="0" dirty="0" smtClean="0">
                <a:solidFill>
                  <a:srgbClr val="000000"/>
                </a:solidFill>
                <a:latin typeface="Times New Roman" panose="02020603050405020304" pitchFamily="65" charset="-122"/>
                <a:ea typeface="宋体" panose="02010600030101010101" pitchFamily="2" charset="-122"/>
              </a:rPr>
              <a:t>高丽王云恃其偏远,称疾不亲受诏。轨正色诘之,喻以大义,云乃北面受诏。先是,契丹虏掠边</a:t>
            </a:r>
            <a:br/>
            <a:r>
              <a:rPr lang="zh-CN" altLang="en-US" sz="1530" kern="0" dirty="0" smtClean="0">
                <a:solidFill>
                  <a:srgbClr val="000000"/>
                </a:solidFill>
                <a:latin typeface="Times New Roman" panose="02020603050405020304" pitchFamily="65" charset="-122"/>
                <a:ea typeface="宋体" panose="02010600030101010101" pitchFamily="2" charset="-122"/>
              </a:rPr>
              <a:t>民六十余口,又为高丽拥掠东归。轨具闻其状,移书征之,云悉资给遣还。</a:t>
            </a:r>
            <a:r>
              <a:rPr lang="zh-CN" altLang="en-US" sz="1530" u="sng" kern="0" dirty="0" smtClean="0">
                <a:solidFill>
                  <a:srgbClr val="000000"/>
                </a:solidFill>
                <a:latin typeface="Times New Roman" panose="02020603050405020304" pitchFamily="65" charset="-122"/>
                <a:ea typeface="宋体" panose="02010600030101010101" pitchFamily="2" charset="-122"/>
              </a:rPr>
              <a:t>有司</a:t>
            </a:r>
            <a:r>
              <a:rPr lang="zh-CN" altLang="en-US" sz="1530" kern="0" dirty="0" smtClean="0">
                <a:solidFill>
                  <a:srgbClr val="000000"/>
                </a:solidFill>
                <a:latin typeface="Times New Roman" panose="02020603050405020304" pitchFamily="65" charset="-122"/>
                <a:ea typeface="宋体" panose="02010600030101010101" pitchFamily="2" charset="-122"/>
              </a:rPr>
              <a:t>奏轨远使绝域,</a:t>
            </a:r>
            <a:br/>
            <a:r>
              <a:rPr lang="zh-CN" altLang="en-US" sz="1530" kern="0" dirty="0" smtClean="0">
                <a:solidFill>
                  <a:srgbClr val="000000"/>
                </a:solidFill>
                <a:latin typeface="Times New Roman" panose="02020603050405020304" pitchFamily="65" charset="-122"/>
                <a:ea typeface="宋体" panose="02010600030101010101" pitchFamily="2" charset="-122"/>
              </a:rPr>
              <a:t>不辱朝命,权宜晓慰,边民来苏,宜加爵赏。世宗诏曰:“权宜征口,使人常体,但光扬有称,宜赏一</a:t>
            </a:r>
            <a:br/>
            <a:r>
              <a:rPr lang="zh-CN" altLang="en-US" sz="1530" kern="0" dirty="0" smtClean="0">
                <a:solidFill>
                  <a:srgbClr val="000000"/>
                </a:solidFill>
                <a:latin typeface="Times New Roman" panose="02020603050405020304" pitchFamily="65" charset="-122"/>
                <a:ea typeface="宋体" panose="02010600030101010101" pitchFamily="2" charset="-122"/>
              </a:rPr>
              <a:t>阶。”转考功郎中,除本郡中正。勃海太守崔休入为吏部郎,以兄考事干轨。轨曰:“法者,天</a:t>
            </a:r>
            <a:br/>
            <a:r>
              <a:rPr lang="zh-CN" altLang="en-US" sz="1530" kern="0" dirty="0" smtClean="0">
                <a:solidFill>
                  <a:srgbClr val="000000"/>
                </a:solidFill>
                <a:latin typeface="Times New Roman" panose="02020603050405020304" pitchFamily="65" charset="-122"/>
                <a:ea typeface="宋体" panose="02010600030101010101" pitchFamily="2" charset="-122"/>
              </a:rPr>
              <a:t>下之平,不可以旧君故亏之也。”休叹其守正。轨在台中,称为儒雅。奏请遣四门</a:t>
            </a:r>
            <a:r>
              <a:rPr lang="zh-CN" altLang="en-US" sz="1530" u="sng" kern="0" dirty="0" smtClean="0">
                <a:solidFill>
                  <a:srgbClr val="000000"/>
                </a:solidFill>
                <a:latin typeface="Times New Roman" panose="02020603050405020304" pitchFamily="65" charset="-122"/>
                <a:ea typeface="宋体" panose="02010600030101010101" pitchFamily="2" charset="-122"/>
              </a:rPr>
              <a:t>博士</a:t>
            </a:r>
            <a:r>
              <a:rPr lang="zh-CN" altLang="en-US" sz="1530" kern="0" dirty="0" smtClean="0">
                <a:solidFill>
                  <a:srgbClr val="000000"/>
                </a:solidFill>
                <a:latin typeface="Times New Roman" panose="02020603050405020304" pitchFamily="65" charset="-122"/>
                <a:ea typeface="宋体" panose="02010600030101010101" pitchFamily="2" charset="-122"/>
              </a:rPr>
              <a:t>明经学</a:t>
            </a:r>
            <a:br/>
            <a:r>
              <a:rPr lang="zh-CN" altLang="en-US" sz="1530" kern="0" dirty="0" smtClean="0">
                <a:solidFill>
                  <a:srgbClr val="000000"/>
                </a:solidFill>
                <a:latin typeface="Times New Roman" panose="02020603050405020304" pitchFamily="65" charset="-122"/>
                <a:ea typeface="宋体" panose="02010600030101010101" pitchFamily="2" charset="-122"/>
              </a:rPr>
              <a:t>者,检试诸州学生。诏从之。寻除国子博士,加扬武将军。假通直散骑常侍,慰劳汾州山胡。寻</a:t>
            </a:r>
            <a:br/>
            <a:r>
              <a:rPr lang="zh-CN" altLang="en-US" sz="1530" kern="0" dirty="0" smtClean="0">
                <a:solidFill>
                  <a:srgbClr val="000000"/>
                </a:solidFill>
                <a:latin typeface="Times New Roman" panose="02020603050405020304" pitchFamily="65" charset="-122"/>
                <a:ea typeface="宋体" panose="02010600030101010101" pitchFamily="2" charset="-122"/>
              </a:rPr>
              <a:t>以本官行东郡太守。迁前军将军、行夏州事。好立条教,所在有绩。转太子仆,迁廷尉少卿,加</a:t>
            </a:r>
            <a:br/>
            <a:r>
              <a:rPr lang="zh-CN" altLang="en-US" sz="1530" kern="0" dirty="0" smtClean="0">
                <a:solidFill>
                  <a:srgbClr val="000000"/>
                </a:solidFill>
                <a:latin typeface="Times New Roman" panose="02020603050405020304" pitchFamily="65" charset="-122"/>
                <a:ea typeface="宋体" panose="02010600030101010101" pitchFamily="2" charset="-122"/>
              </a:rPr>
              <a:t>征虏将军。卒,</a:t>
            </a:r>
            <a:r>
              <a:rPr lang="zh-CN" altLang="en-US" sz="1530" u="sng" kern="0" dirty="0" smtClean="0">
                <a:solidFill>
                  <a:srgbClr val="000000"/>
                </a:solidFill>
                <a:latin typeface="Times New Roman" panose="02020603050405020304" pitchFamily="65" charset="-122"/>
                <a:ea typeface="宋体" panose="02010600030101010101" pitchFamily="2" charset="-122"/>
              </a:rPr>
              <a:t>赠</a:t>
            </a:r>
            <a:r>
              <a:rPr lang="zh-CN" altLang="en-US" sz="1530" kern="0" dirty="0" smtClean="0">
                <a:solidFill>
                  <a:srgbClr val="000000"/>
                </a:solidFill>
                <a:latin typeface="Times New Roman" panose="02020603050405020304" pitchFamily="65" charset="-122"/>
                <a:ea typeface="宋体" panose="02010600030101010101" pitchFamily="2" charset="-122"/>
              </a:rPr>
              <a:t>右将军、济州刺史。</a:t>
            </a:r>
            <a:r>
              <a:rPr lang="zh-CN" altLang="en-US" sz="1530" u="sng" kern="0" dirty="0" smtClean="0">
                <a:solidFill>
                  <a:srgbClr val="000000"/>
                </a:solidFill>
                <a:latin typeface="Times New Roman" panose="02020603050405020304" pitchFamily="65" charset="-122"/>
                <a:ea typeface="宋体" panose="02010600030101010101" pitchFamily="2" charset="-122"/>
              </a:rPr>
              <a:t>初轨深为郭祚所知常谓子景尚曰封轨高绰二人并干国</a:t>
            </a:r>
            <a:br/>
            <a:r>
              <a:rPr lang="zh-CN" altLang="en-US" sz="1530" u="sng" kern="0" dirty="0" smtClean="0">
                <a:solidFill>
                  <a:srgbClr val="000000"/>
                </a:solidFill>
                <a:latin typeface="Times New Roman" panose="02020603050405020304" pitchFamily="65" charset="-122"/>
                <a:ea typeface="宋体" panose="02010600030101010101" pitchFamily="2" charset="-122"/>
              </a:rPr>
              <a:t>之才必应远至吾荐此二公非直为国进贤亦为汝等将来之津梁也</a:t>
            </a:r>
            <a:r>
              <a:rPr lang="zh-CN" altLang="en-US" sz="1530" kern="0" dirty="0" smtClean="0">
                <a:solidFill>
                  <a:srgbClr val="000000"/>
                </a:solidFill>
                <a:latin typeface="Times New Roman" panose="02020603050405020304" pitchFamily="65" charset="-122"/>
                <a:ea typeface="宋体" panose="02010600030101010101" pitchFamily="2" charset="-122"/>
              </a:rPr>
              <a:t>其见重如此。轨既以方直自</a:t>
            </a:r>
            <a:endParaRPr lang="zh-CN" altLang="en-US"/>
          </a:p>
        </p:txBody>
      </p:sp>
    </p:spTree>
  </p:cSld>
  <p:clrMapOvr>
    <a:masterClrMapping/>
  </p:clrMapOvr>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业,高绰亦以风概立名。尚书令高肇拜司徒,绰送迎往来,轨竟不诣。绰顾不见轨,乃遽归,曰:</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吾一生自谓无愆规矩,今日举措,不如封生远矣。</a:t>
            </a:r>
            <a:r>
              <a:rPr lang="zh-CN" altLang="en-US" sz="1530" kern="0" dirty="0" smtClean="0">
                <a:solidFill>
                  <a:srgbClr val="000000"/>
                </a:solidFill>
                <a:latin typeface="Times New Roman" panose="02020603050405020304" pitchFamily="65" charset="-122"/>
                <a:ea typeface="宋体" panose="02010600030101010101" pitchFamily="2" charset="-122"/>
              </a:rPr>
              <a:t>”轨以务德慎言,修身之本,奸回谗佞,世之</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巨害,乃为《务德》《慎言》《远佞》《防奸》四戒,文多不载。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(节选自《魏书·封轨传》,有删改)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A.初/轨深为郭祚所知/常谓子景尚曰/封轨/高绰二人/并干国之才/必应远至吾/荐此二公/非直</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为国进贤/亦为汝等将来之津梁也/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B.初/轨深为郭祚所知/常谓子景尚/曰封轨高绰二人/并干国之才/必应远至/吾荐此二公/非直</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为国进贤/亦为汝等将来之津梁也/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C.初/轨深为郭祚所知/常谓子景尚曰/封轨/高绰二人/并干国之才/必应远至/吾荐此二公/非直</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为国进贤/亦为汝等将来之津梁也/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D.初/轨深为郭祚所知/常谓子景尚曰/封轨高绰二人/并干国之才/必应远至/吾荐此二公/非直</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为国进贤/亦为汝等/将来之津梁也</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制时,首先将阅读材料的内容分为若干方面,然后选择较为重要并能贯穿全文的四个方面作为</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切入点,用四个选项的表述来对原文进行概括和分析。错误类型往往有曲解原文、无中生</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有、张冠李戴等,例如本题C项就是利用“使”的多义性来曲解文意。答题时要带着选项去</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细读原文,认真比对辨析,找到与文意不符的地方即可判断该项错误。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(1)赐宴不到场,这是对君主命令的不敬。君主有病,却一定要他亲临宴会,做这样的事</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能心安吗?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(2)苏轼曾从容地责备公亮不能纠正弊病,世人讥讽他保持禄位加固宠幸。</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(1)锡:通“赐”,赐予。是:代词,这。虔:恭敬。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(2)救正:纠正弊病。持禄:保持禄位。固宠:加固宠幸。</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易错点拨</a:t>
            </a:r>
            <a:r>
              <a:rPr lang="zh-CN" altLang="en-US" sz="1530" kern="0" dirty="0" smtClean="0">
                <a:solidFill>
                  <a:srgbClr val="000000"/>
                </a:solidFill>
                <a:latin typeface="Times New Roman" panose="02020603050405020304" pitchFamily="65" charset="-122"/>
                <a:ea typeface="宋体" panose="02010600030101010101" pitchFamily="2" charset="-122"/>
              </a:rPr>
              <a:t>　文言文翻译常见的八种错误类型:①不需要翻译的强行翻译;②实词的翻译不够准</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确;③把今义当作古义翻译;④翻译中虚词没有体现出来;⑤该删除的词语仍然保留;⑥省略成</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分没有翻译出来;⑦翻译句式不符合现代汉语语法习惯;⑧应该意译的却直译。</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[参考译文]</a:t>
            </a:r>
            <a:endParaRPr lang="zh-CN" altLang="en-US" b="1"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曾公亮,字明仲,泉州晋江人。考中进士甲科,任会稽县知县。百姓在镜湖旁边耕种农田,常常</a:t>
            </a:r>
            <a:endParaRPr lang="zh-CN" altLang="en-US" dirty="0"/>
          </a:p>
        </p:txBody>
      </p:sp>
    </p:spTree>
  </p:cSld>
  <p:clrMapOvr>
    <a:masterClrMapping/>
  </p:clrMapOvr>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39750" y="865686"/>
            <a:ext cx="8127250" cy="5926457"/>
            <a:chOff x="539750" y="865686"/>
            <a:chExt cx="8127250" cy="5926457"/>
          </a:xfrm>
        </p:grpSpPr>
        <p:sp>
          <p:nvSpPr>
            <p:cNvPr id="2" name="TextBox 2"/>
            <p:cNvSpPr txBox="1"/>
            <p:nvPr/>
          </p:nvSpPr>
          <p:spPr>
            <a:xfrm>
              <a:off x="540000" y="865686"/>
              <a:ext cx="8127000" cy="522000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2.下列对文中加点词语相关内容的解说,不正确的一项是(3分)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.经传,古代诸子百家典籍及解释经文的书,如韩愈《师说》“六艺经传皆通习之”。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B.古代设官分职,各有专司,故称有司,如诸葛亮《出师表》“宜付有司论其刑赏”。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C.博士,古代指专掌经学传授的学官,也指专精某种技艺的人,本文指学官。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D.赠,指古代皇帝为已死官员及其亲属加封,文中“赠右将军”即死后追封为右将军。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A.封轨通晓经传,深受好友称赞。他与光禄大夫孙惠蔚志趣相投,交情深厚,惠蔚经常举荐他为</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官,赞他对经义具有独到的见解,自愧不如。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B.封轨不辱使命,出使光大国威。他奉命出使高丽,对高丽王的不敬严厉斥责,晓以大义,终使</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高丽王北面受诏,还解救回先前被掳走的边民。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C.封轨恪守正道,维护法律公平。他任勃海郡中正时,原勃海太守崔休为其兄考核的事请托于</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封轨,封轨不以旧上司之故违背法律,拒绝了请托。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D.封轨为人方直,注重涵养德行。尚书令高肇升任司徒,他不登门恭贺;他还主张养德慎言,远</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奸避佞,著有《务德》《慎言》《远佞》《防奸》等。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dirty="0"/>
            </a:p>
          </p:txBody>
        </p:sp>
        <p:sp>
          <p:nvSpPr>
            <p:cNvPr id="3" name="TextBox 2"/>
            <p:cNvSpPr txBox="1"/>
            <p:nvPr/>
          </p:nvSpPr>
          <p:spPr>
            <a:xfrm>
              <a:off x="539750" y="6085796"/>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(1)君子整其衣冠,尊其瞻视,何必蓬头垢面,然后为贤?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(2)吾一生自谓无愆规矩,今日举措,不如封生远矣。</a:t>
              </a:r>
              <a:endParaRPr lang="zh-CN" altLang="en-US" dirty="0"/>
            </a:p>
          </p:txBody>
        </p:sp>
      </p:grpSp>
    </p:spTree>
  </p:cSld>
  <p:clrMapOvr>
    <a:masterClrMapping/>
  </p:clrMapOvr>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疏通语意为:当初,封轨深受郭祚赏识,郭祚常对他的儿子景尚说:“封轨、高绰二</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人,都是治理国家的人才,必定会成大器。我举荐这两个人,不只是为国进用贤能,也是为你们</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的将来铺设桥梁啊。”A项错,“必应远至吾”中的“吾”应该属下一句,做下一句“荐此二</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公”的主语。所以应在“吾”之前停顿。B项错,“谓</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曰”为固定结构,中间不应该断</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开。D项错,“亦为汝等将来之津梁也”为递进关系后面分句,结构与前面相同,中间不可断</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开。</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通读全文,首先找出人名、地名、事物名、朝代名等。因为名词常在句中做主语</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或宾语。注意主语常省略。其次找动词,动词通常做谓语。借助句子成分,关键是抓住动词,以</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动词为中心,找前后结构关系,确定主干,从而断开句子。此外,文言虚词和特殊句式对文言文</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断句有很大的帮助。断句题还可以抓住一定不能断开的地方,用排除法做题。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此处的“经传”特指古代儒家典籍及解释经文的书。</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  </a:t>
            </a:r>
            <a:r>
              <a:rPr lang="zh-CN" altLang="en-US" sz="1530" kern="0" dirty="0" smtClean="0">
                <a:solidFill>
                  <a:srgbClr val="000000"/>
                </a:solidFill>
                <a:latin typeface="Times New Roman" panose="02020603050405020304" pitchFamily="65" charset="-122"/>
                <a:ea typeface="宋体" panose="02010600030101010101" pitchFamily="2" charset="-122"/>
              </a:rPr>
              <a:t>  文化常识的考查主要集中在古代的一些称谓、官职的变迁、建筑的名称、年</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号、谥号、庙号、官场的一些礼节、朝廷的一些机构、典章制度、行政区划等。平时注意</a:t>
            </a:r>
            <a:endParaRPr lang="zh-CN" altLang="en-US" dirty="0"/>
          </a:p>
        </p:txBody>
      </p:sp>
    </p:spTree>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积累,尤其是课本的注释等相关内容,答题时还要注意结合语境义作答。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“经常举荐他为官”说法错误,文中“推”的意思是“称赞”。</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易错点拨  </a:t>
            </a:r>
            <a:r>
              <a:rPr lang="zh-CN" altLang="en-US" sz="1530" kern="0" dirty="0" smtClean="0">
                <a:solidFill>
                  <a:srgbClr val="000000"/>
                </a:solidFill>
                <a:latin typeface="Times New Roman" panose="02020603050405020304" pitchFamily="65" charset="-122"/>
                <a:ea typeface="宋体" panose="02010600030101010101" pitchFamily="2" charset="-122"/>
              </a:rPr>
              <a:t>  解答此类题时,阅读一定要细致,要回到原文中逐句比较,依据文意,力求明辨各选</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项表述的正误。特别要注意其中的细枝末节的毛病,例如事件的前后倒置,内容上的归纳不完</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整,中心概括上的无中生有,片面遗漏,强拉硬扯,任意拔高,等等。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(1)君子应当让自己衣冠整洁,重视自己的外貌形象,为什么一定要蓬头垢面,这样才称</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为贤者呢?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(2)我一生自认为没有违背规矩,今天这般行为,远不如封生啊。</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(1)“整”,让</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整洁;“尊”,重视;“瞻视”,外貌形象;“然后”,这样以后。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(2)“自谓”,自认为;“愆”,违背;“措”,行为。</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[参考译文]</a:t>
            </a:r>
            <a:endParaRPr lang="zh-CN" altLang="en-US" b="1"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封轨,字广度。稳重谨慎,喜欢学习,广泛通晓儒家经典传文。他同光禄大夫武邑人孙惠蔚志趣</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相投友善交好,孙惠蔚常常称赞封轨说:“封生对于经书义理,不但章节句读分析精妙,而且能</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明确标示出纲要和格式,概括旨意和要领,我不如他的地方很多啊。”封轨注重仪容的整齐洁</a:t>
            </a:r>
            <a:endParaRPr lang="zh-CN" altLang="en-US" dirty="0"/>
          </a:p>
        </p:txBody>
      </p:sp>
    </p:spTree>
  </p:cSld>
  <p:clrMapOvr>
    <a:masterClrMapping/>
  </p:clrMapOvr>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净,姿貌魁伟。有人说:“学士不应注重梳妆打扮,这位贤者为何独独这样呢?”封轨听到后,笑</a:t>
            </a:r>
            <a:br/>
            <a:r>
              <a:rPr lang="zh-CN" altLang="en-US" sz="1530" kern="0" dirty="0" smtClean="0">
                <a:solidFill>
                  <a:srgbClr val="000000"/>
                </a:solidFill>
                <a:latin typeface="Times New Roman" panose="02020603050405020304" pitchFamily="65" charset="-122"/>
                <a:ea typeface="宋体" panose="02010600030101010101" pitchFamily="2" charset="-122"/>
              </a:rPr>
              <a:t>着说:“君子应当让自己衣冠整洁,重视自己的外貌形象,为什么一定要蓬头垢面,这样以后才</a:t>
            </a:r>
            <a:br/>
            <a:r>
              <a:rPr lang="zh-CN" altLang="en-US" sz="1530" kern="0" dirty="0" smtClean="0">
                <a:solidFill>
                  <a:srgbClr val="000000"/>
                </a:solidFill>
                <a:latin typeface="Times New Roman" panose="02020603050405020304" pitchFamily="65" charset="-122"/>
                <a:ea typeface="宋体" panose="02010600030101010101" pitchFamily="2" charset="-122"/>
              </a:rPr>
              <a:t>称为贤者呢?”说话的人听后羞愧地离开。太和年间,拜著作佐郎,不久升任尚书仪曹郎中。</a:t>
            </a:r>
            <a:br/>
            <a:r>
              <a:rPr lang="zh-CN" altLang="en-US" sz="1530" kern="0" dirty="0" smtClean="0">
                <a:solidFill>
                  <a:srgbClr val="000000"/>
                </a:solidFill>
                <a:latin typeface="Times New Roman" panose="02020603050405020304" pitchFamily="65" charset="-122"/>
                <a:ea typeface="宋体" panose="02010600030101010101" pitchFamily="2" charset="-122"/>
              </a:rPr>
              <a:t>兼任员外散骑常侍,受命出使高丽。高丽王高云自恃地处偏远,声称有病不亲自接受皇帝诏</a:t>
            </a:r>
            <a:br/>
            <a:r>
              <a:rPr lang="zh-CN" altLang="en-US" sz="1530" kern="0" dirty="0" smtClean="0">
                <a:solidFill>
                  <a:srgbClr val="000000"/>
                </a:solidFill>
                <a:latin typeface="Times New Roman" panose="02020603050405020304" pitchFamily="65" charset="-122"/>
                <a:ea typeface="宋体" panose="02010600030101010101" pitchFamily="2" charset="-122"/>
              </a:rPr>
              <a:t>命。封轨严正地责问他,对他晓以大义,高云才肯面朝北方接受诏书。这之前,契丹掳掠魏国边</a:t>
            </a:r>
            <a:br/>
            <a:r>
              <a:rPr lang="zh-CN" altLang="en-US" sz="1530" kern="0" dirty="0" smtClean="0">
                <a:solidFill>
                  <a:srgbClr val="000000"/>
                </a:solidFill>
                <a:latin typeface="Times New Roman" panose="02020603050405020304" pitchFamily="65" charset="-122"/>
                <a:ea typeface="宋体" panose="02010600030101010101" pitchFamily="2" charset="-122"/>
              </a:rPr>
              <a:t>民六十余人,这些人又被高丽抢掠带回东边。封轨详尽向朝廷报告此事,并发送公文向高丽王</a:t>
            </a:r>
            <a:br/>
            <a:r>
              <a:rPr lang="zh-CN" altLang="en-US" sz="1530" kern="0" dirty="0" smtClean="0">
                <a:solidFill>
                  <a:srgbClr val="000000"/>
                </a:solidFill>
                <a:latin typeface="Times New Roman" panose="02020603050405020304" pitchFamily="65" charset="-122"/>
                <a:ea typeface="宋体" panose="02010600030101010101" pitchFamily="2" charset="-122"/>
              </a:rPr>
              <a:t>求取,高丽王发给物资全部送回。有关部门上奏说封轨出使远邦,不辱朝廷使命,临时变通处</a:t>
            </a:r>
            <a:br/>
            <a:r>
              <a:rPr lang="zh-CN" altLang="en-US" sz="1530" kern="0" dirty="0" smtClean="0">
                <a:solidFill>
                  <a:srgbClr val="000000"/>
                </a:solidFill>
                <a:latin typeface="Times New Roman" panose="02020603050405020304" pitchFamily="65" charset="-122"/>
                <a:ea typeface="宋体" panose="02010600030101010101" pitchFamily="2" charset="-122"/>
              </a:rPr>
              <a:t>置,劝说安抚藩国君主,把边民解救回国,应当予以封赏。世宗下诏说:“封轨随机应变,责求归</a:t>
            </a:r>
            <a:br/>
            <a:r>
              <a:rPr lang="zh-CN" altLang="en-US" sz="1530" kern="0" dirty="0" smtClean="0">
                <a:solidFill>
                  <a:srgbClr val="000000"/>
                </a:solidFill>
                <a:latin typeface="Times New Roman" panose="02020603050405020304" pitchFamily="65" charset="-122"/>
                <a:ea typeface="宋体" panose="02010600030101010101" pitchFamily="2" charset="-122"/>
              </a:rPr>
              <a:t>还掳走的边民,本是使者应做的事情,但他光大国威受到称赞,应该赏赐升官一级。”于是调任</a:t>
            </a:r>
            <a:br/>
            <a:r>
              <a:rPr lang="zh-CN" altLang="en-US" sz="1530" kern="0" dirty="0" smtClean="0">
                <a:solidFill>
                  <a:srgbClr val="000000"/>
                </a:solidFill>
                <a:latin typeface="Times New Roman" panose="02020603050405020304" pitchFamily="65" charset="-122"/>
                <a:ea typeface="宋体" panose="02010600030101010101" pitchFamily="2" charset="-122"/>
              </a:rPr>
              <a:t>考功郎中,后来授予本郡中正。勃海太守崔休被调入朝中任吏部郎,为他哥哥政绩考核的事向</a:t>
            </a:r>
            <a:br/>
            <a:r>
              <a:rPr lang="zh-CN" altLang="en-US" sz="1530" kern="0" dirty="0" smtClean="0">
                <a:solidFill>
                  <a:srgbClr val="000000"/>
                </a:solidFill>
                <a:latin typeface="Times New Roman" panose="02020603050405020304" pitchFamily="65" charset="-122"/>
                <a:ea typeface="宋体" panose="02010600030101010101" pitchFamily="2" charset="-122"/>
              </a:rPr>
              <a:t>封轨请托。封轨说:“法律,对所有人都是公平的,不可因为旧上司的缘故就违背法律规定。”</a:t>
            </a:r>
            <a:br/>
            <a:r>
              <a:rPr lang="zh-CN" altLang="en-US" sz="1530" kern="0" dirty="0" smtClean="0">
                <a:solidFill>
                  <a:srgbClr val="000000"/>
                </a:solidFill>
                <a:latin typeface="Times New Roman" panose="02020603050405020304" pitchFamily="65" charset="-122"/>
                <a:ea typeface="宋体" panose="02010600030101010101" pitchFamily="2" charset="-122"/>
              </a:rPr>
              <a:t>崔休赞叹他恪守正道。封轨在台省中,被称为儒雅之士。封轨上奏请求朝廷派遣四门博士中</a:t>
            </a:r>
            <a:br/>
            <a:r>
              <a:rPr lang="zh-CN" altLang="en-US" sz="1530" kern="0" dirty="0" smtClean="0">
                <a:solidFill>
                  <a:srgbClr val="000000"/>
                </a:solidFill>
                <a:latin typeface="Times New Roman" panose="02020603050405020304" pitchFamily="65" charset="-122"/>
                <a:ea typeface="宋体" panose="02010600030101010101" pitchFamily="2" charset="-122"/>
              </a:rPr>
              <a:t>通晓经学的人,检验考试各州学生。皇帝听从他的意见颁发诏书。不久,被授任国子博士,加封</a:t>
            </a:r>
            <a:br/>
            <a:r>
              <a:rPr lang="zh-CN" altLang="en-US" sz="1530" kern="0" dirty="0" smtClean="0">
                <a:solidFill>
                  <a:srgbClr val="000000"/>
                </a:solidFill>
                <a:latin typeface="Times New Roman" panose="02020603050405020304" pitchFamily="65" charset="-122"/>
                <a:ea typeface="宋体" panose="02010600030101010101" pitchFamily="2" charset="-122"/>
              </a:rPr>
              <a:t>扬武将军。又代理通直散骑常侍,前往汾州慰劳山胡。不久,以本官兼任东郡太守。又升任前</a:t>
            </a:r>
            <a:endParaRPr lang="zh-CN" altLang="en-US"/>
          </a:p>
        </p:txBody>
      </p:sp>
    </p:spTree>
  </p:cSld>
  <p:clrMapOvr>
    <a:masterClrMapping/>
  </p:clrMapOvr>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军将军、行夏州事。封轨喜欢制定法规教令,任官的地方多有政绩。后转任太子仆,升任廷尉</a:t>
            </a:r>
            <a:br/>
            <a:r>
              <a:rPr lang="zh-CN" altLang="en-US" sz="1530" kern="0" dirty="0" smtClean="0">
                <a:solidFill>
                  <a:srgbClr val="000000"/>
                </a:solidFill>
                <a:latin typeface="Times New Roman" panose="02020603050405020304" pitchFamily="65" charset="-122"/>
                <a:ea typeface="宋体" panose="02010600030101010101" pitchFamily="2" charset="-122"/>
              </a:rPr>
              <a:t>少卿,加封征虏将军。去世之后,追赠为右将军、济州刺史。当初,封轨深受郭祚赏识,郭祚常</a:t>
            </a:r>
            <a:br/>
            <a:r>
              <a:rPr lang="zh-CN" altLang="en-US" sz="1530" kern="0" dirty="0" smtClean="0">
                <a:solidFill>
                  <a:srgbClr val="000000"/>
                </a:solidFill>
                <a:latin typeface="Times New Roman" panose="02020603050405020304" pitchFamily="65" charset="-122"/>
                <a:ea typeface="宋体" panose="02010600030101010101" pitchFamily="2" charset="-122"/>
              </a:rPr>
              <a:t>对他的儿子景尚说:“封轨、高绰二人,都是治理国家的人才,必定会成大器。我举荐这两个</a:t>
            </a:r>
            <a:br/>
            <a:r>
              <a:rPr lang="zh-CN" altLang="en-US" sz="1530" kern="0" dirty="0" smtClean="0">
                <a:solidFill>
                  <a:srgbClr val="000000"/>
                </a:solidFill>
                <a:latin typeface="Times New Roman" panose="02020603050405020304" pitchFamily="65" charset="-122"/>
                <a:ea typeface="宋体" panose="02010600030101010101" pitchFamily="2" charset="-122"/>
              </a:rPr>
              <a:t>人,不只是为国进用贤能,也是为你们的将来铺设桥梁啊。”封轨被看重就像这样。封轨既以</a:t>
            </a:r>
            <a:br/>
            <a:r>
              <a:rPr lang="zh-CN" altLang="en-US" sz="1530" kern="0" dirty="0" smtClean="0">
                <a:solidFill>
                  <a:srgbClr val="000000"/>
                </a:solidFill>
                <a:latin typeface="Times New Roman" panose="02020603050405020304" pitchFamily="65" charset="-122"/>
                <a:ea typeface="宋体" panose="02010600030101010101" pitchFamily="2" charset="-122"/>
              </a:rPr>
              <a:t>方正刚直自守本分,高绰也以风度气概树立名声。尚书令高肇被授予司徒时,高绰前去拜访祝</a:t>
            </a:r>
            <a:br/>
            <a:r>
              <a:rPr lang="zh-CN" altLang="en-US" sz="1530" kern="0" dirty="0" smtClean="0">
                <a:solidFill>
                  <a:srgbClr val="000000"/>
                </a:solidFill>
                <a:latin typeface="Times New Roman" panose="02020603050405020304" pitchFamily="65" charset="-122"/>
                <a:ea typeface="宋体" panose="02010600030101010101" pitchFamily="2" charset="-122"/>
              </a:rPr>
              <a:t>贺,封轨竟然没有到场。高绰环顾不见封轨,就连忙回家,说:“我一生自认为没有违背规矩,今</a:t>
            </a:r>
            <a:br/>
            <a:r>
              <a:rPr lang="zh-CN" altLang="en-US" sz="1530" kern="0" dirty="0" smtClean="0">
                <a:solidFill>
                  <a:srgbClr val="000000"/>
                </a:solidFill>
                <a:latin typeface="Times New Roman" panose="02020603050405020304" pitchFamily="65" charset="-122"/>
                <a:ea typeface="宋体" panose="02010600030101010101" pitchFamily="2" charset="-122"/>
              </a:rPr>
              <a:t>天这般行为,远不如封生啊。”封轨认为注重德行谨慎言谈是涵养德性的根本,奸邪谗佞是世</a:t>
            </a:r>
            <a:br/>
            <a:r>
              <a:rPr lang="zh-CN" altLang="en-US" sz="1530" kern="0" dirty="0" smtClean="0">
                <a:solidFill>
                  <a:srgbClr val="000000"/>
                </a:solidFill>
                <a:latin typeface="Times New Roman" panose="02020603050405020304" pitchFamily="65" charset="-122"/>
                <a:ea typeface="宋体" panose="02010600030101010101" pitchFamily="2" charset="-122"/>
              </a:rPr>
              <a:t>间极大的祸害,于是撰写《务德》《慎言》《远佞》《防奸》四戒,这些文字大多没有流传下</a:t>
            </a:r>
            <a:br/>
            <a:r>
              <a:rPr lang="zh-CN" altLang="en-US" sz="1530" kern="0" dirty="0" smtClean="0">
                <a:solidFill>
                  <a:srgbClr val="000000"/>
                </a:solidFill>
                <a:latin typeface="Times New Roman" panose="02020603050405020304" pitchFamily="65" charset="-122"/>
                <a:ea typeface="宋体" panose="02010600030101010101" pitchFamily="2" charset="-122"/>
              </a:rPr>
              <a:t>来。</a:t>
            </a:r>
            <a:endParaRPr lang="zh-CN" altLang="en-US"/>
          </a:p>
        </p:txBody>
      </p:sp>
    </p:spTree>
  </p:cSld>
  <p:clrMapOvr>
    <a:masterClrMapping/>
  </p:clrMapOvr>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五、(2018河南南阳期末,10—13)阅读下面的文言文,完成后面题目。(19分)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杨继宗,字承芳,阳城人。天顺初</a:t>
            </a:r>
            <a:r>
              <a:rPr lang="zh-CN" altLang="en-US" sz="1530" u="sng" kern="0" dirty="0" smtClean="0">
                <a:solidFill>
                  <a:srgbClr val="000000"/>
                </a:solidFill>
                <a:latin typeface="Times New Roman" panose="02020603050405020304" pitchFamily="65" charset="-122"/>
                <a:ea typeface="宋体" panose="02010600030101010101" pitchFamily="2" charset="-122"/>
              </a:rPr>
              <a:t>进士</a:t>
            </a:r>
            <a:r>
              <a:rPr lang="zh-CN" altLang="en-US" sz="1530" kern="0" dirty="0" smtClean="0">
                <a:solidFill>
                  <a:srgbClr val="000000"/>
                </a:solidFill>
                <a:latin typeface="Times New Roman" panose="02020603050405020304" pitchFamily="65" charset="-122"/>
                <a:ea typeface="宋体" panose="02010600030101010101" pitchFamily="2" charset="-122"/>
              </a:rPr>
              <a:t>,授</a:t>
            </a:r>
            <a:r>
              <a:rPr lang="zh-CN" altLang="en-US" sz="1530" u="sng" kern="0" dirty="0" smtClean="0">
                <a:solidFill>
                  <a:srgbClr val="000000"/>
                </a:solidFill>
                <a:latin typeface="Times New Roman" panose="02020603050405020304" pitchFamily="65" charset="-122"/>
                <a:ea typeface="宋体" panose="02010600030101010101" pitchFamily="2" charset="-122"/>
              </a:rPr>
              <a:t>刑部</a:t>
            </a:r>
            <a:r>
              <a:rPr lang="zh-CN" altLang="en-US" sz="1530" kern="0" dirty="0" smtClean="0">
                <a:solidFill>
                  <a:srgbClr val="000000"/>
                </a:solidFill>
                <a:latin typeface="Times New Roman" panose="02020603050405020304" pitchFamily="65" charset="-122"/>
                <a:ea typeface="宋体" panose="02010600030101010101" pitchFamily="2" charset="-122"/>
              </a:rPr>
              <a:t>主事。成化初,用王翱荐,擢嘉兴知府。以一仆自</a:t>
            </a:r>
            <a:br/>
            <a:r>
              <a:rPr lang="zh-CN" altLang="en-US" sz="1530" kern="0" dirty="0" smtClean="0">
                <a:solidFill>
                  <a:srgbClr val="000000"/>
                </a:solidFill>
                <a:latin typeface="Times New Roman" panose="02020603050405020304" pitchFamily="65" charset="-122"/>
                <a:ea typeface="宋体" panose="02010600030101010101" pitchFamily="2" charset="-122"/>
              </a:rPr>
              <a:t>随,署斋萧然。性刚廉孤峭,人莫敢犯。而时时集父老问疾苦,为祛除之。大兴社学。民间子弟</a:t>
            </a:r>
            <a:br/>
            <a:r>
              <a:rPr lang="zh-CN" altLang="en-US" sz="1530" kern="0" dirty="0" smtClean="0">
                <a:solidFill>
                  <a:srgbClr val="000000"/>
                </a:solidFill>
                <a:latin typeface="Times New Roman" panose="02020603050405020304" pitchFamily="65" charset="-122"/>
                <a:ea typeface="宋体" panose="02010600030101010101" pitchFamily="2" charset="-122"/>
              </a:rPr>
              <a:t>八岁不就学者,罚其父兄。遇学官以宾礼。师儒竞劝,文教大兴。御史孔儒清军,里老多挞死。</a:t>
            </a:r>
            <a:br/>
            <a:r>
              <a:rPr lang="zh-CN" altLang="en-US" sz="1530" kern="0" dirty="0" smtClean="0">
                <a:solidFill>
                  <a:srgbClr val="000000"/>
                </a:solidFill>
                <a:latin typeface="Times New Roman" panose="02020603050405020304" pitchFamily="65" charset="-122"/>
                <a:ea typeface="宋体" panose="02010600030101010101" pitchFamily="2" charset="-122"/>
              </a:rPr>
              <a:t>继宗榜曰:“御史杖人至死者,诣府报名。”儒怒。继宗入见曰:“为治有体。公但剔奸弊,劝</a:t>
            </a:r>
            <a:br/>
            <a:r>
              <a:rPr lang="zh-CN" altLang="en-US" sz="1530" kern="0" dirty="0" smtClean="0">
                <a:solidFill>
                  <a:srgbClr val="000000"/>
                </a:solidFill>
                <a:latin typeface="Times New Roman" panose="02020603050405020304" pitchFamily="65" charset="-122"/>
                <a:ea typeface="宋体" panose="02010600030101010101" pitchFamily="2" charset="-122"/>
              </a:rPr>
              <a:t>惩官吏。若比户稽核,则有司事,非宪体也。”儒不能难,而心甚衔之。</a:t>
            </a:r>
            <a:r>
              <a:rPr lang="zh-CN" altLang="en-US" sz="1530" u="sng" kern="0" dirty="0" smtClean="0">
                <a:solidFill>
                  <a:srgbClr val="000000"/>
                </a:solidFill>
                <a:latin typeface="Times New Roman" panose="02020603050405020304" pitchFamily="65" charset="-122"/>
                <a:ea typeface="宋体" panose="02010600030101010101" pitchFamily="2" charset="-122"/>
              </a:rPr>
              <a:t>濒行,突入府署,发箧视</a:t>
            </a:r>
            <a:br/>
            <a:r>
              <a:rPr lang="zh-CN" altLang="en-US" sz="1530" u="sng" kern="0" dirty="0" smtClean="0">
                <a:solidFill>
                  <a:srgbClr val="000000"/>
                </a:solidFill>
                <a:latin typeface="Times New Roman" panose="02020603050405020304" pitchFamily="65" charset="-122"/>
                <a:ea typeface="宋体" panose="02010600030101010101" pitchFamily="2" charset="-122"/>
              </a:rPr>
              <a:t>之,敝衣数袭而已,儒惭而去。中官</a:t>
            </a:r>
            <a:r>
              <a:rPr lang="zh-CN" altLang="en-US" sz="1530" kern="0" dirty="0" smtClean="0">
                <a:solidFill>
                  <a:srgbClr val="000000"/>
                </a:solidFill>
                <a:latin typeface="Times New Roman" panose="02020603050405020304" pitchFamily="65" charset="-122"/>
                <a:ea typeface="宋体" panose="02010600030101010101" pitchFamily="2" charset="-122"/>
              </a:rPr>
              <a:t>过者,继宗遗以菱芡、历书。中官索钱,继宗即发牒取库金,</a:t>
            </a:r>
            <a:br/>
            <a:r>
              <a:rPr lang="zh-CN" altLang="en-US" sz="1530" kern="0" dirty="0" smtClean="0">
                <a:solidFill>
                  <a:srgbClr val="000000"/>
                </a:solidFill>
                <a:latin typeface="Times New Roman" panose="02020603050405020304" pitchFamily="65" charset="-122"/>
                <a:ea typeface="宋体" panose="02010600030101010101" pitchFamily="2" charset="-122"/>
              </a:rPr>
              <a:t>曰:“金具在,与我印券。”中官咋舌不敢受。入觐,汪直欲见之,不可。宪宗问直朝觐官孰廉,</a:t>
            </a:r>
            <a:br/>
            <a:r>
              <a:rPr lang="zh-CN" altLang="en-US" sz="1530" kern="0" dirty="0" smtClean="0">
                <a:solidFill>
                  <a:srgbClr val="000000"/>
                </a:solidFill>
                <a:latin typeface="Times New Roman" panose="02020603050405020304" pitchFamily="65" charset="-122"/>
                <a:ea typeface="宋体" panose="02010600030101010101" pitchFamily="2" charset="-122"/>
              </a:rPr>
              <a:t>直对曰:“天下不爱钱者,惟杨继宗一人耳。”九载秩满,超迁浙江按察使。</a:t>
            </a:r>
            <a:r>
              <a:rPr lang="zh-CN" altLang="en-US" sz="1530" u="sng" kern="0" dirty="0" smtClean="0">
                <a:solidFill>
                  <a:srgbClr val="000000"/>
                </a:solidFill>
                <a:latin typeface="Times New Roman" panose="02020603050405020304" pitchFamily="65" charset="-122"/>
                <a:ea typeface="宋体" panose="02010600030101010101" pitchFamily="2" charset="-122"/>
              </a:rPr>
              <a:t>数与中官张庆忤。</a:t>
            </a:r>
            <a:br/>
            <a:r>
              <a:rPr lang="zh-CN" altLang="en-US" sz="1530" u="sng" kern="0" dirty="0" smtClean="0">
                <a:solidFill>
                  <a:srgbClr val="000000"/>
                </a:solidFill>
                <a:latin typeface="Times New Roman" panose="02020603050405020304" pitchFamily="65" charset="-122"/>
                <a:ea typeface="宋体" panose="02010600030101010101" pitchFamily="2" charset="-122"/>
              </a:rPr>
              <a:t>庆兄敏在司礼,每于帝前毁继宗。</a:t>
            </a:r>
            <a:r>
              <a:rPr lang="zh-CN" altLang="en-US" sz="1530" kern="0" dirty="0" smtClean="0">
                <a:solidFill>
                  <a:srgbClr val="000000"/>
                </a:solidFill>
                <a:latin typeface="Times New Roman" panose="02020603050405020304" pitchFamily="65" charset="-122"/>
                <a:ea typeface="宋体" panose="02010600030101010101" pitchFamily="2" charset="-122"/>
              </a:rPr>
              <a:t>帝曰:“得非不私一钱之杨继宗乎?”敏惶恐,遗书庆曰:“善</a:t>
            </a:r>
            <a:br/>
            <a:r>
              <a:rPr lang="zh-CN" altLang="en-US" sz="1530" kern="0" dirty="0" smtClean="0">
                <a:solidFill>
                  <a:srgbClr val="000000"/>
                </a:solidFill>
                <a:latin typeface="Times New Roman" panose="02020603050405020304" pitchFamily="65" charset="-122"/>
                <a:ea typeface="宋体" panose="02010600030101010101" pitchFamily="2" charset="-122"/>
              </a:rPr>
              <a:t>遇之,上已知其人矣。”闻母丧,立出,止驿亭下,尽籍廨中器物付有司。惟携一仆、书数卷而</a:t>
            </a:r>
            <a:br/>
            <a:r>
              <a:rPr lang="zh-CN" altLang="en-US" sz="1530" kern="0" dirty="0" smtClean="0">
                <a:solidFill>
                  <a:srgbClr val="000000"/>
                </a:solidFill>
                <a:latin typeface="Times New Roman" panose="02020603050405020304" pitchFamily="65" charset="-122"/>
                <a:ea typeface="宋体" panose="02010600030101010101" pitchFamily="2" charset="-122"/>
              </a:rPr>
              <a:t>还。继宗力持风节,而居心慈厚。为浙江按察时,仓官十余人坐缺粮系狱,至鬻子女以偿。继宗</a:t>
            </a:r>
            <a:br/>
            <a:r>
              <a:rPr lang="zh-CN" altLang="en-US" sz="1530" kern="0" dirty="0" smtClean="0">
                <a:solidFill>
                  <a:srgbClr val="000000"/>
                </a:solidFill>
                <a:latin typeface="Times New Roman" panose="02020603050405020304" pitchFamily="65" charset="-122"/>
                <a:ea typeface="宋体" panose="02010600030101010101" pitchFamily="2" charset="-122"/>
              </a:rPr>
              <a:t>欲宽之而无由。</a:t>
            </a:r>
            <a:r>
              <a:rPr lang="zh-CN" altLang="en-US" sz="1530" u="sng" kern="0" dirty="0" smtClean="0">
                <a:solidFill>
                  <a:srgbClr val="000000"/>
                </a:solidFill>
                <a:latin typeface="Times New Roman" panose="02020603050405020304" pitchFamily="65" charset="-122"/>
                <a:ea typeface="宋体" panose="02010600030101010101" pitchFamily="2" charset="-122"/>
              </a:rPr>
              <a:t>一日送月俸至命量之则溢原数较他司亦然因悟仓吏缺粮之由将具实以闻众</a:t>
            </a:r>
            <a:br/>
            <a:r>
              <a:rPr lang="zh-CN" altLang="en-US" sz="1530" u="sng" kern="0" dirty="0" smtClean="0">
                <a:solidFill>
                  <a:srgbClr val="000000"/>
                </a:solidFill>
                <a:latin typeface="Times New Roman" panose="02020603050405020304" pitchFamily="65" charset="-122"/>
                <a:ea typeface="宋体" panose="02010600030101010101" pitchFamily="2" charset="-122"/>
              </a:rPr>
              <a:t>惧请于继宗愿捐俸代偿</a:t>
            </a:r>
            <a:r>
              <a:rPr lang="zh-CN" altLang="en-US" sz="1530" kern="0" dirty="0" smtClean="0">
                <a:solidFill>
                  <a:srgbClr val="000000"/>
                </a:solidFill>
                <a:latin typeface="Times New Roman" panose="02020603050405020304" pitchFamily="65" charset="-122"/>
                <a:ea typeface="宋体" panose="02010600030101010101" pitchFamily="2" charset="-122"/>
              </a:rPr>
              <a:t>由是十人者获释。尝监</a:t>
            </a:r>
            <a:r>
              <a:rPr lang="zh-CN" altLang="en-US" sz="1530" u="sng" kern="0" dirty="0" smtClean="0">
                <a:solidFill>
                  <a:srgbClr val="000000"/>
                </a:solidFill>
                <a:latin typeface="Times New Roman" panose="02020603050405020304" pitchFamily="65" charset="-122"/>
                <a:ea typeface="宋体" panose="02010600030101010101" pitchFamily="2" charset="-122"/>
              </a:rPr>
              <a:t>乡试</a:t>
            </a:r>
            <a:r>
              <a:rPr lang="zh-CN" altLang="en-US" sz="1530" kern="0" dirty="0" smtClean="0">
                <a:solidFill>
                  <a:srgbClr val="000000"/>
                </a:solidFill>
                <a:latin typeface="Times New Roman" panose="02020603050405020304" pitchFamily="65" charset="-122"/>
                <a:ea typeface="宋体" panose="02010600030101010101" pitchFamily="2" charset="-122"/>
              </a:rPr>
              <a:t>得二卷,具朝服再拜曰:“二子当大魁天下,</a:t>
            </a:r>
            <a:endParaRPr lang="zh-CN" altLang="en-US"/>
          </a:p>
        </p:txBody>
      </p:sp>
    </p:spTree>
  </p:cSld>
  <p:clrMapOvr>
    <a:masterClrMapping/>
  </p:clrMapOvr>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吾为朝廷得人贺耳。”及拆卷,王华、李旻也,后果相继为状元。人服其鉴。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(节选自《明史·杨继宗传》,有删改)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A.一日送月俸/至命量之/则溢原数/较他司亦然/因悟仓吏缺粮之/由将具实以闻/众惧/请于继</a:t>
            </a:r>
            <a:br/>
            <a:r>
              <a:rPr lang="zh-CN" altLang="en-US" sz="1530" kern="0" dirty="0" smtClean="0">
                <a:solidFill>
                  <a:srgbClr val="000000"/>
                </a:solidFill>
                <a:latin typeface="Times New Roman" panose="02020603050405020304" pitchFamily="65" charset="-122"/>
                <a:ea typeface="宋体" panose="02010600030101010101" pitchFamily="2" charset="-122"/>
              </a:rPr>
              <a:t>宗/愿捐俸代偿/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B.一日/送月俸至/命量之/则溢原数/较他司亦然/因悟仓吏缺粮之由/将具实以闻/众惧/请于继</a:t>
            </a:r>
            <a:br/>
            <a:r>
              <a:rPr lang="zh-CN" altLang="en-US" sz="1530" kern="0" dirty="0" smtClean="0">
                <a:solidFill>
                  <a:srgbClr val="000000"/>
                </a:solidFill>
                <a:latin typeface="Times New Roman" panose="02020603050405020304" pitchFamily="65" charset="-122"/>
                <a:ea typeface="宋体" panose="02010600030101010101" pitchFamily="2" charset="-122"/>
              </a:rPr>
              <a:t>宗/愿捐俸代偿/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C.一日/送月俸至/命量之则溢/原数较他司亦然/因悟仓吏缺粮之由/将具实以闻/众惧请于继宗</a:t>
            </a:r>
            <a:br/>
            <a:r>
              <a:rPr lang="zh-CN" altLang="en-US" sz="1530" kern="0" dirty="0" smtClean="0">
                <a:solidFill>
                  <a:srgbClr val="000000"/>
                </a:solidFill>
                <a:latin typeface="Times New Roman" panose="02020603050405020304" pitchFamily="65" charset="-122"/>
                <a:ea typeface="宋体" panose="02010600030101010101" pitchFamily="2" charset="-122"/>
              </a:rPr>
              <a:t>/愿捐俸代偿/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D.一日/送月俸/至命量之/则溢原数/较他司亦然/因悟仓吏缺粮之由/将具实/以闻众惧/请于继</a:t>
            </a:r>
            <a:br/>
            <a:r>
              <a:rPr lang="zh-CN" altLang="en-US" sz="1530" kern="0" dirty="0" smtClean="0">
                <a:solidFill>
                  <a:srgbClr val="000000"/>
                </a:solidFill>
                <a:latin typeface="Times New Roman" panose="02020603050405020304" pitchFamily="65" charset="-122"/>
                <a:ea typeface="宋体" panose="02010600030101010101" pitchFamily="2" charset="-122"/>
              </a:rPr>
              <a:t>宗/愿捐俸代偿/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2.下列对文中加点词语的相关内容的解说,不正确的一项是(3分)(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A.进士,科举时代经过殿试考取的人叫进士,殿试是科举制最高级别的考试,进士及第的前三名</a:t>
            </a:r>
            <a:br/>
            <a:r>
              <a:rPr lang="zh-CN" altLang="en-US" sz="1530" kern="0" dirty="0" smtClean="0">
                <a:solidFill>
                  <a:srgbClr val="000000"/>
                </a:solidFill>
                <a:latin typeface="Times New Roman" panose="02020603050405020304" pitchFamily="65" charset="-122"/>
                <a:ea typeface="宋体" panose="02010600030101010101" pitchFamily="2" charset="-122"/>
              </a:rPr>
              <a:t>分别叫状元、榜眼、探花。</a:t>
            </a:r>
            <a:endParaRPr lang="zh-CN" altLang="en-US"/>
          </a:p>
        </p:txBody>
      </p:sp>
    </p:spTree>
  </p:cSld>
  <p:clrMapOvr>
    <a:masterClrMapping/>
  </p:clrMapOvr>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35992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B.刑部是封建时代官制六部之一,掌管国家的法律、刑狱等事务,长官为刑部尚书。其他五部</a:t>
            </a:r>
            <a:br>
              <a:rPr sz="1530" dirty="0"/>
            </a:br>
            <a:r>
              <a:rPr lang="zh-CN" altLang="en-US" sz="1530" kern="0" dirty="0" smtClean="0">
                <a:solidFill>
                  <a:srgbClr val="000000"/>
                </a:solidFill>
                <a:latin typeface="Times New Roman" panose="02020603050405020304" pitchFamily="65" charset="-122"/>
                <a:ea typeface="宋体" panose="02010600030101010101" pitchFamily="2" charset="-122"/>
              </a:rPr>
              <a:t>为吏部、户部、礼部、兵部、工部。</a:t>
            </a:r>
            <a:endParaRPr lang="zh-CN" altLang="en-US" sz="1530"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C.中官,即宦官,通称太监,是古代被阉割后在宫廷内侍奉皇帝及其家族成员的男性官员,宦官</a:t>
            </a:r>
            <a:br>
              <a:rPr sz="1530" dirty="0"/>
            </a:br>
            <a:r>
              <a:rPr lang="zh-CN" altLang="en-US" sz="1530" kern="0" dirty="0" smtClean="0">
                <a:solidFill>
                  <a:srgbClr val="000000"/>
                </a:solidFill>
                <a:latin typeface="Times New Roman" panose="02020603050405020304" pitchFamily="65" charset="-122"/>
                <a:ea typeface="宋体" panose="02010600030101010101" pitchFamily="2" charset="-122"/>
              </a:rPr>
              <a:t>本为内廷官,不能干预朝政,但历史上也有宦官专权的事实。</a:t>
            </a:r>
            <a:endParaRPr lang="zh-CN" altLang="en-US" sz="1530"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D.乡试是明清两代每三年在各州府举行的选拔人才的考试,因在秋天的八月举行,故又称秋闱,</a:t>
            </a:r>
            <a:br>
              <a:rPr sz="1530" dirty="0"/>
            </a:br>
            <a:r>
              <a:rPr lang="zh-CN" altLang="en-US" sz="1530" kern="0" dirty="0" smtClean="0">
                <a:solidFill>
                  <a:srgbClr val="000000"/>
                </a:solidFill>
                <a:latin typeface="Times New Roman" panose="02020603050405020304" pitchFamily="65" charset="-122"/>
                <a:ea typeface="宋体" panose="02010600030101010101" pitchFamily="2" charset="-122"/>
              </a:rPr>
              <a:t>乡试考中的叫举人。</a:t>
            </a:r>
            <a:endParaRPr lang="zh-CN" altLang="en-US" sz="1530"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530"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530"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A.杨继宗尊师重教,成效突出。任嘉兴知府时,他大力兴办地方学校,要求八岁的孩子都要入</a:t>
            </a:r>
            <a:br>
              <a:rPr sz="1530" dirty="0"/>
            </a:br>
            <a:r>
              <a:rPr lang="zh-CN" altLang="en-US" sz="1530" kern="0" dirty="0" smtClean="0">
                <a:solidFill>
                  <a:srgbClr val="000000"/>
                </a:solidFill>
                <a:latin typeface="Times New Roman" panose="02020603050405020304" pitchFamily="65" charset="-122"/>
                <a:ea typeface="宋体" panose="02010600030101010101" pitchFamily="2" charset="-122"/>
              </a:rPr>
              <a:t>学,对学官以礼相待,形成了教师、学者竞相劝勉、文化教育繁荣兴盛的局面。</a:t>
            </a:r>
            <a:endParaRPr lang="zh-CN" altLang="en-US" sz="1530"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B.杨继宗为民说话,得罪权贵。御史孔儒清查军队,却把多位里老打死,杨继宗张贴告示调查此</a:t>
            </a:r>
            <a:br>
              <a:rPr sz="1530" dirty="0"/>
            </a:br>
            <a:r>
              <a:rPr lang="zh-CN" altLang="en-US" sz="1530" kern="0" dirty="0" smtClean="0">
                <a:solidFill>
                  <a:srgbClr val="000000"/>
                </a:solidFill>
                <a:latin typeface="Times New Roman" panose="02020603050405020304" pitchFamily="65" charset="-122"/>
                <a:ea typeface="宋体" panose="02010600030101010101" pitchFamily="2" charset="-122"/>
              </a:rPr>
              <a:t>事,惹怒孔儒,杨继宗又当面指责孔儒越职行事,让孔儒非常恼恨。</a:t>
            </a:r>
            <a:endParaRPr lang="zh-CN" altLang="en-US" sz="1530"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C.杨继宗为官清廉,抵制腐败。任嘉兴知府时,他的官署和住所很简朴,他不爱金钱,宦官路过</a:t>
            </a:r>
            <a:br>
              <a:rPr sz="1530" dirty="0"/>
            </a:br>
            <a:r>
              <a:rPr lang="zh-CN" altLang="en-US" sz="1530" kern="0" dirty="0" smtClean="0">
                <a:solidFill>
                  <a:srgbClr val="000000"/>
                </a:solidFill>
                <a:latin typeface="Times New Roman" panose="02020603050405020304" pitchFamily="65" charset="-122"/>
                <a:ea typeface="宋体" panose="02010600030101010101" pitchFamily="2" charset="-122"/>
              </a:rPr>
              <a:t>他那里,向他要钱,他只送了普通物品,要金子则要求对方出示印券,巧妙地拒绝了宦官。</a:t>
            </a:r>
            <a:endParaRPr lang="zh-CN" altLang="en-US" sz="1530"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D.杨继宗慧眼识才,很有远见。他监考乡试时,发现两份优秀试卷,非常郑重和高兴地说这两</a:t>
            </a:r>
            <a:r>
              <a:rPr lang="zh-CN" altLang="en-US" sz="1530" kern="0" dirty="0" smtClean="0">
                <a:solidFill>
                  <a:srgbClr val="000000"/>
                </a:solidFill>
                <a:latin typeface="Times New Roman" panose="02020603050405020304" pitchFamily="65" charset="-122"/>
                <a:ea typeface="宋体" panose="02010600030101010101" pitchFamily="2" charset="-122"/>
              </a:rPr>
              <a:t>位</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考生将是天下的一流人才,后来,这两位考生相继考中状元,人们佩服他有眼光</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sz="1530" dirty="0" smtClean="0"/>
          </a:p>
        </p:txBody>
      </p:sp>
    </p:spTree>
  </p:cSld>
  <p:clrMapOvr>
    <a:masterClrMapping/>
  </p:clrMapOvr>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kern="0" dirty="0" smtClean="0">
                <a:solidFill>
                  <a:srgbClr val="000000"/>
                </a:solidFill>
                <a:latin typeface="Times New Roman" panose="02020603050405020304" pitchFamily="65" charset="-122"/>
                <a:ea typeface="宋体" panose="02010600030101010101" pitchFamily="2" charset="-122"/>
              </a:rPr>
              <a:t>.把文中画横线的句子翻译成现代汉语。(10分)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(1)濒行,突入府署,发箧视之,敝衣数袭而已,儒惭而去。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(2)数与中官张庆忤。庆兄敏在司礼,每于帝前毁继宗。</a:t>
            </a:r>
            <a:endParaRPr lang="zh-CN" altLang="en-US" dirty="0"/>
          </a:p>
        </p:txBody>
      </p:sp>
    </p:spTree>
  </p:cSld>
  <p:clrMapOvr>
    <a:masterClrMapping/>
  </p:clrMapOvr>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这段话主要是叙述事情,要圈出句子中的名词和代词,如“月俸”“之”“原</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数”“他司”“仓吏”“继宗”等,然后依据语法关系进行排除,“量”是动词,“之”是其宾</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语,故“之”后应断开,排除C项;“悟”意思是“明白,悟出”,宾语应是“仓吏缺粮之由”,</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“由”意思是“缘由,原因”,“仓吏缺粮”是“由”的定语,故二者之间不能断开,排除A项;</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“具实以闻”,“以”相当于“而”,此处表修饰关系,修饰语和中心语之间不能断开,排除D</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“乡试是明清两代每三年在各州府举行的选拔人才的考试”有误,乡试应是在各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省省城(包括京城)举行。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“宦官路过他那里,向他要钱,他只送了普通物品”有误,从文中来看,“中官过者,</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继宗遗以菱芡、历书。中官索钱,继宗即发牒取库金”,意思是“经过嘉兴的太监,杨继宗只拿</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菱角、芡实和历书送给他们。太监们索要钱财,杨继宗当即发出公牒领取府库金银”,可见赠</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送物品在前,宦官要钱在后。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(1)临走时,孔儒突然进入府衙,打开(杨继宗的)箱子查看,里边只有几件破衣服罢了。</a:t>
            </a:r>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担心湖水泛滥。曾公亮建立闸门,将水排到曹娥江,百姓在这件事情上得到益处。(曾公亮)以</a:t>
            </a:r>
            <a:br/>
            <a:r>
              <a:rPr lang="zh-CN" altLang="en-US" sz="1530" kern="0" dirty="0" smtClean="0">
                <a:solidFill>
                  <a:srgbClr val="000000"/>
                </a:solidFill>
                <a:latin typeface="Times New Roman" panose="02020603050405020304" pitchFamily="65" charset="-122"/>
                <a:ea typeface="宋体" panose="02010600030101010101" pitchFamily="2" charset="-122"/>
              </a:rPr>
              <a:t>端明殿学士的身份任郑州知州,为政有能干的名声,盗贼都流窜到外地,以至于夜不闭户。曾经</a:t>
            </a:r>
            <a:br/>
            <a:r>
              <a:rPr lang="zh-CN" altLang="en-US" sz="1530" kern="0" dirty="0" smtClean="0">
                <a:solidFill>
                  <a:srgbClr val="000000"/>
                </a:solidFill>
                <a:latin typeface="Times New Roman" panose="02020603050405020304" pitchFamily="65" charset="-122"/>
                <a:ea typeface="宋体" panose="02010600030101010101" pitchFamily="2" charset="-122"/>
              </a:rPr>
              <a:t>有使者丢失了口袋中的东西,下公文追究盗贼,曾公亮上报:“我们境内没有窝藏盗贼,大概随</a:t>
            </a:r>
            <a:br/>
            <a:r>
              <a:rPr lang="zh-CN" altLang="en-US" sz="1530" kern="0" dirty="0" smtClean="0">
                <a:solidFill>
                  <a:srgbClr val="000000"/>
                </a:solidFill>
                <a:latin typeface="Times New Roman" panose="02020603050405020304" pitchFamily="65" charset="-122"/>
                <a:ea typeface="宋体" panose="02010600030101010101" pitchFamily="2" charset="-122"/>
              </a:rPr>
              <a:t>从之人偷藏而已。”搜查使者的随从,果然如此。曾公亮明达详熟公文法令,任职时间长,熟悉</a:t>
            </a:r>
            <a:br/>
            <a:r>
              <a:rPr lang="zh-CN" altLang="en-US" sz="1530" kern="0" dirty="0" smtClean="0">
                <a:solidFill>
                  <a:srgbClr val="000000"/>
                </a:solidFill>
                <a:latin typeface="Times New Roman" panose="02020603050405020304" pitchFamily="65" charset="-122"/>
                <a:ea typeface="宋体" panose="02010600030101010101" pitchFamily="2" charset="-122"/>
              </a:rPr>
              <a:t>懂得朝廷台阁的规章,首相韩琦经常咨询访问他。仁宗末年,韩琦请求立储,与曾公亮等共同商</a:t>
            </a:r>
            <a:br/>
            <a:r>
              <a:rPr lang="zh-CN" altLang="en-US" sz="1530" kern="0" dirty="0" smtClean="0">
                <a:solidFill>
                  <a:srgbClr val="000000"/>
                </a:solidFill>
                <a:latin typeface="Times New Roman" panose="02020603050405020304" pitchFamily="65" charset="-122"/>
                <a:ea typeface="宋体" panose="02010600030101010101" pitchFamily="2" charset="-122"/>
              </a:rPr>
              <a:t>定大计。密州民田产银,有人盗取民田产银,大理寺把他们当作强盗论处。曾公亮说:“这是禁</a:t>
            </a:r>
            <a:br/>
            <a:r>
              <a:rPr lang="zh-CN" altLang="en-US" sz="1530" kern="0" dirty="0" smtClean="0">
                <a:solidFill>
                  <a:srgbClr val="000000"/>
                </a:solidFill>
                <a:latin typeface="Times New Roman" panose="02020603050405020304" pitchFamily="65" charset="-122"/>
                <a:ea typeface="宋体" panose="02010600030101010101" pitchFamily="2" charset="-122"/>
              </a:rPr>
              <a:t>物,盗取民田产银虽然是强盗行为,与从百姓家中盗取财物有区别。”坚持争论,于是朝廷就下</a:t>
            </a:r>
            <a:br/>
            <a:r>
              <a:rPr lang="zh-CN" altLang="en-US" sz="1530" kern="0" dirty="0" smtClean="0">
                <a:solidFill>
                  <a:srgbClr val="000000"/>
                </a:solidFill>
                <a:latin typeface="Times New Roman" panose="02020603050405020304" pitchFamily="65" charset="-122"/>
                <a:ea typeface="宋体" panose="02010600030101010101" pitchFamily="2" charset="-122"/>
              </a:rPr>
              <a:t>达给有关部门讨论,比照抢劫盗窃禁物的法律,盗取民田产银不判死刑。契丹纵容百姓在界河</a:t>
            </a:r>
            <a:br/>
            <a:r>
              <a:rPr lang="zh-CN" altLang="en-US" sz="1530" kern="0" dirty="0" smtClean="0">
                <a:solidFill>
                  <a:srgbClr val="000000"/>
                </a:solidFill>
                <a:latin typeface="Times New Roman" panose="02020603050405020304" pitchFamily="65" charset="-122"/>
                <a:ea typeface="宋体" panose="02010600030101010101" pitchFamily="2" charset="-122"/>
              </a:rPr>
              <a:t>捕鱼,又多次通行盐船,官吏不敢禁止,都说:和他们计较,将要生出事端。曾公亮说:“刚开始时</a:t>
            </a:r>
            <a:br/>
            <a:r>
              <a:rPr lang="zh-CN" altLang="en-US" sz="1530" kern="0" dirty="0" smtClean="0">
                <a:solidFill>
                  <a:srgbClr val="000000"/>
                </a:solidFill>
                <a:latin typeface="Times New Roman" panose="02020603050405020304" pitchFamily="65" charset="-122"/>
                <a:ea typeface="宋体" panose="02010600030101010101" pitchFamily="2" charset="-122"/>
              </a:rPr>
              <a:t>不禁止,以后将怎么办呢?雄州赵滋勇敢有计谋,能够胜任。”派他前去告谕旨意,边境的祸害</a:t>
            </a:r>
            <a:br/>
            <a:r>
              <a:rPr lang="zh-CN" altLang="en-US" sz="1530" kern="0" dirty="0" smtClean="0">
                <a:solidFill>
                  <a:srgbClr val="000000"/>
                </a:solidFill>
                <a:latin typeface="Times New Roman" panose="02020603050405020304" pitchFamily="65" charset="-122"/>
                <a:ea typeface="宋体" panose="02010600030101010101" pitchFamily="2" charset="-122"/>
              </a:rPr>
              <a:t>终于平息了。英宗即位,加封曾公亮为中书侍郎兼礼部尚书,不久加户部尚书。皇帝身体不适,</a:t>
            </a:r>
            <a:br/>
            <a:r>
              <a:rPr lang="zh-CN" altLang="en-US" sz="1530" kern="0" dirty="0" smtClean="0">
                <a:solidFill>
                  <a:srgbClr val="000000"/>
                </a:solidFill>
                <a:latin typeface="Times New Roman" panose="02020603050405020304" pitchFamily="65" charset="-122"/>
                <a:ea typeface="宋体" panose="02010600030101010101" pitchFamily="2" charset="-122"/>
              </a:rPr>
              <a:t>辽国使者到来不能接见,让曾公亮在馆中设宴,使者不赴宴。曾公亮质问使者道:“赐宴不到</a:t>
            </a:r>
            <a:br/>
            <a:r>
              <a:rPr lang="zh-CN" altLang="en-US" sz="1530" kern="0" dirty="0" smtClean="0">
                <a:solidFill>
                  <a:srgbClr val="000000"/>
                </a:solidFill>
                <a:latin typeface="Times New Roman" panose="02020603050405020304" pitchFamily="65" charset="-122"/>
                <a:ea typeface="宋体" panose="02010600030101010101" pitchFamily="2" charset="-122"/>
              </a:rPr>
              <a:t>场,这是对君主命令的不敬。君主有病,却一定要他亲临宴会,做这样的事能心安吗?”使者于</a:t>
            </a:r>
            <a:br/>
            <a:r>
              <a:rPr lang="zh-CN" altLang="en-US" sz="1530" kern="0" dirty="0" smtClean="0">
                <a:solidFill>
                  <a:srgbClr val="000000"/>
                </a:solidFill>
                <a:latin typeface="Times New Roman" panose="02020603050405020304" pitchFamily="65" charset="-122"/>
                <a:ea typeface="宋体" panose="02010600030101010101" pitchFamily="2" charset="-122"/>
              </a:rPr>
              <a:t>是赴宴。熙宁三年,被任命为司空兼侍中、河阳三城节度使。第二年,起用他判永兴军。过了</a:t>
            </a:r>
            <a:endParaRPr lang="zh-CN" altLang="en-US"/>
          </a:p>
        </p:txBody>
      </p:sp>
    </p:spTree>
  </p:cSld>
  <p:clrMapOvr>
    <a:masterClrMapping/>
  </p:clrMapOvr>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孔儒羞惭地离去。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(2)杨继宗多次与宦官张庆意见不合。张庆的哥哥张敏在司礼监做官,常常在皇帝面前诋毁杨</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继宗。</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(1)“濒”,接近;“突入府署”添加主语“孔儒”,“突”,突然;“发箧”,打开箱子;</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“敝”,破旧;“袭”,量词,件;“敝衣数袭”定语后置,应为“数袭敝衣”;“而已”,罢了;</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“去”,古今异义,离开。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(2)句首添加主语“杨继宗”;“数”,多次;“中官”,宦官;“忤”,意见不合;“每”,常常;</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“毁”,诋毁。</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[参考译文]</a:t>
            </a:r>
            <a:endParaRPr lang="zh-CN" altLang="en-US" b="1"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杨继宗,字承芳,是阳城人。天顺初年考中进士,授官刑部主事。成化初年,因为王翱的推荐,升</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任嘉兴知府。(杨继宗赴任时)仅用一个仆人跟随,官署里很冷清。他生性刚正廉洁孤独冷峭,</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没有人敢冒犯。他经常召集当地的父老询问民间的疾苦,替他们解除。又大力兴办社学。民</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间有年满八岁不上学的子弟,则要处罚他们的父兄。杨继宗总是以宾客之礼接待学官。教</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师、学者竞相劝勉,文化教育事业兴盛发达。御史孔儒来嘉兴清理军籍,里长多被杖打而死。</a:t>
            </a:r>
            <a:endParaRPr lang="zh-CN" altLang="en-US" dirty="0"/>
          </a:p>
        </p:txBody>
      </p:sp>
    </p:spTree>
  </p:cSld>
  <p:clrMapOvr>
    <a:masterClrMapping/>
  </p:clrMapOvr>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杨继宗张榜公告说:“有被御史杖责致死的,到府衙来报告姓名。”孔儒十分恼怒。杨继宗去</a:t>
            </a:r>
            <a:br/>
            <a:r>
              <a:rPr lang="zh-CN" altLang="en-US" sz="1530" kern="0" dirty="0" smtClean="0">
                <a:solidFill>
                  <a:srgbClr val="000000"/>
                </a:solidFill>
                <a:latin typeface="Times New Roman" panose="02020603050405020304" pitchFamily="65" charset="-122"/>
                <a:ea typeface="宋体" panose="02010600030101010101" pitchFamily="2" charset="-122"/>
              </a:rPr>
              <a:t>拜见他说:“治理百姓有一定的规矩。您只管剔除奸邪和弊病,劝勉和惩治官吏。如果挨家挨</a:t>
            </a:r>
            <a:br/>
            <a:r>
              <a:rPr lang="zh-CN" altLang="en-US" sz="1530" kern="0" dirty="0" smtClean="0">
                <a:solidFill>
                  <a:srgbClr val="000000"/>
                </a:solidFill>
                <a:latin typeface="Times New Roman" panose="02020603050405020304" pitchFamily="65" charset="-122"/>
                <a:ea typeface="宋体" panose="02010600030101010101" pitchFamily="2" charset="-122"/>
              </a:rPr>
              <a:t>户稽查核实,则是相关政府机构的事,不是御史的职责范围。”孔儒无法与他争辩,但心中深为</a:t>
            </a:r>
            <a:br/>
            <a:r>
              <a:rPr lang="zh-CN" altLang="en-US" sz="1530" kern="0" dirty="0" smtClean="0">
                <a:solidFill>
                  <a:srgbClr val="000000"/>
                </a:solidFill>
                <a:latin typeface="Times New Roman" panose="02020603050405020304" pitchFamily="65" charset="-122"/>
                <a:ea typeface="宋体" panose="02010600030101010101" pitchFamily="2" charset="-122"/>
              </a:rPr>
              <a:t>忌恨。离开嘉兴前,他突然闯入府衙,打开(杨继宗的)箱子查看,里面只有几套破旧衣服罢了,孔</a:t>
            </a:r>
            <a:br/>
            <a:r>
              <a:rPr lang="zh-CN" altLang="en-US" sz="1530" kern="0" dirty="0" smtClean="0">
                <a:solidFill>
                  <a:srgbClr val="000000"/>
                </a:solidFill>
                <a:latin typeface="Times New Roman" panose="02020603050405020304" pitchFamily="65" charset="-122"/>
                <a:ea typeface="宋体" panose="02010600030101010101" pitchFamily="2" charset="-122"/>
              </a:rPr>
              <a:t>儒羞惭地走了。经过嘉兴的太监,杨继宗只拿菱角、芡实和历书送给他们。太监们索要钱财,</a:t>
            </a:r>
            <a:br/>
            <a:r>
              <a:rPr lang="zh-CN" altLang="en-US" sz="1530" kern="0" dirty="0" smtClean="0">
                <a:solidFill>
                  <a:srgbClr val="000000"/>
                </a:solidFill>
                <a:latin typeface="Times New Roman" panose="02020603050405020304" pitchFamily="65" charset="-122"/>
                <a:ea typeface="宋体" panose="02010600030101010101" pitchFamily="2" charset="-122"/>
              </a:rPr>
              <a:t>杨继宗当即发出公牒领取府库金银,说:“钱都在,请给我印券。”太监们吃惊得不敢接受。杨</a:t>
            </a:r>
            <a:br/>
            <a:r>
              <a:rPr lang="zh-CN" altLang="en-US" sz="1530" kern="0" dirty="0" smtClean="0">
                <a:solidFill>
                  <a:srgbClr val="000000"/>
                </a:solidFill>
                <a:latin typeface="Times New Roman" panose="02020603050405020304" pitchFamily="65" charset="-122"/>
                <a:ea typeface="宋体" panose="02010600030101010101" pitchFamily="2" charset="-122"/>
              </a:rPr>
              <a:t>继宗进京觐见,汪直想要见他,他却不肯。明宪宗问汪直朝觐官中谁廉洁,汪直回答说:“天下</a:t>
            </a:r>
            <a:br/>
            <a:r>
              <a:rPr lang="zh-CN" altLang="en-US" sz="1530" kern="0" dirty="0" smtClean="0">
                <a:solidFill>
                  <a:srgbClr val="000000"/>
                </a:solidFill>
                <a:latin typeface="Times New Roman" panose="02020603050405020304" pitchFamily="65" charset="-122"/>
                <a:ea typeface="宋体" panose="02010600030101010101" pitchFamily="2" charset="-122"/>
              </a:rPr>
              <a:t>不爱钱的,只有杨继宗一个人罢了。”九年任满,杨继宗被破格升迁为浙江按察使。他多次与</a:t>
            </a:r>
            <a:br/>
            <a:r>
              <a:rPr lang="zh-CN" altLang="en-US" sz="1530" kern="0" dirty="0" smtClean="0">
                <a:solidFill>
                  <a:srgbClr val="000000"/>
                </a:solidFill>
                <a:latin typeface="Times New Roman" panose="02020603050405020304" pitchFamily="65" charset="-122"/>
                <a:ea typeface="宋体" panose="02010600030101010101" pitchFamily="2" charset="-122"/>
              </a:rPr>
              <a:t>太监张庆意见不合。张庆的哥哥张敏在司礼监,经常在宪宗面前诋毁杨继宗。宪宗说道:</a:t>
            </a:r>
            <a:br/>
            <a:r>
              <a:rPr lang="zh-CN" altLang="en-US" sz="1530" kern="0" dirty="0" smtClean="0">
                <a:solidFill>
                  <a:srgbClr val="000000"/>
                </a:solidFill>
                <a:latin typeface="Times New Roman" panose="02020603050405020304" pitchFamily="65" charset="-122"/>
                <a:ea typeface="宋体" panose="02010600030101010101" pitchFamily="2" charset="-122"/>
              </a:rPr>
              <a:t>“(你说的)莫不是那个不要一文钱的杨继宗?”张敏惶恐不安,写信给张庆说:“好好对待杨继</a:t>
            </a:r>
            <a:br/>
            <a:r>
              <a:rPr lang="zh-CN" altLang="en-US" sz="1530" kern="0" dirty="0" smtClean="0">
                <a:solidFill>
                  <a:srgbClr val="000000"/>
                </a:solidFill>
                <a:latin typeface="Times New Roman" panose="02020603050405020304" pitchFamily="65" charset="-122"/>
                <a:ea typeface="宋体" panose="02010600030101010101" pitchFamily="2" charset="-122"/>
              </a:rPr>
              <a:t>宗,皇上已经了解这个人了。”得知母亲去世的消息,杨继宗立即离任出发,来到驿亭下,将官</a:t>
            </a:r>
            <a:br/>
            <a:r>
              <a:rPr lang="zh-CN" altLang="en-US" sz="1530" kern="0" dirty="0" smtClean="0">
                <a:solidFill>
                  <a:srgbClr val="000000"/>
                </a:solidFill>
                <a:latin typeface="Times New Roman" panose="02020603050405020304" pitchFamily="65" charset="-122"/>
                <a:ea typeface="宋体" panose="02010600030101010101" pitchFamily="2" charset="-122"/>
              </a:rPr>
              <a:t>署中的器物全部登记交付给官府,只带着一个仆从、几卷书回家。杨继宗极力维持风纪节操,</a:t>
            </a:r>
            <a:br/>
            <a:r>
              <a:rPr lang="zh-CN" altLang="en-US" sz="1530" kern="0" dirty="0" smtClean="0">
                <a:solidFill>
                  <a:srgbClr val="000000"/>
                </a:solidFill>
                <a:latin typeface="Times New Roman" panose="02020603050405020304" pitchFamily="65" charset="-122"/>
                <a:ea typeface="宋体" panose="02010600030101010101" pitchFamily="2" charset="-122"/>
              </a:rPr>
              <a:t>而且心肠慈厚。他任浙江按察使的时候,有十余名仓库官吏因短缺库粮被关在狱中,以至于卖</a:t>
            </a:r>
            <a:br/>
            <a:r>
              <a:rPr lang="zh-CN" altLang="en-US" sz="1530" kern="0" dirty="0" smtClean="0">
                <a:solidFill>
                  <a:srgbClr val="000000"/>
                </a:solidFill>
                <a:latin typeface="Times New Roman" panose="02020603050405020304" pitchFamily="65" charset="-122"/>
                <a:ea typeface="宋体" panose="02010600030101010101" pitchFamily="2" charset="-122"/>
              </a:rPr>
              <a:t>掉子女赔偿。杨继宗想从宽处理他们,却没有理由。有一天,他的月俸银送到,他让人称量一</a:t>
            </a:r>
            <a:endParaRPr lang="zh-CN" altLang="en-US"/>
          </a:p>
        </p:txBody>
      </p:sp>
    </p:spTree>
  </p:cSld>
  <p:clrMapOvr>
    <a:masterClrMapping/>
  </p:clrMapOvr>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下,超出了原数,再量别的官吏俸银,也都如此,因此明白了仓吏缺粮的原因。他准备据实上报,</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众人恐惧不安,请求杨继宗,杨继宗愿意捐出俸禄代替仓吏们赔偿。十余名仓吏因此获释。杨</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继宗曾监考乡试,得到两份好考卷,便身着朝服一再拜天道:“这二位考生必当为天下人才之</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魁,我为朝廷得人才而祝贺。”等到拆开考卷,知道二生为王华、李旻,后来两人果然相继考中</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状元。人们因此佩服杨继宗有眼光</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Tree>
  </p:cSld>
  <p:clrMapOvr>
    <a:masterClrMapping/>
  </p:clrMapOvr>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815770"/>
            <a:ext cx="8127000" cy="6104961"/>
            <a:chOff x="540000" y="815770"/>
            <a:chExt cx="8127000" cy="6104961"/>
          </a:xfrm>
        </p:grpSpPr>
        <p:sp>
          <p:nvSpPr>
            <p:cNvPr id="2" name="TextBox 2"/>
            <p:cNvSpPr txBox="1"/>
            <p:nvPr/>
          </p:nvSpPr>
          <p:spPr>
            <a:xfrm>
              <a:off x="540000" y="1700731"/>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一、(2019安徽江南十校综合素质检测,10—13)阅读下面的文言文,回答问题。(19分)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蔡复一,字敬夫,同安人。</a:t>
              </a:r>
              <a:r>
                <a:rPr lang="zh-CN" altLang="en-US" sz="1530" u="sng" kern="0" dirty="0" smtClean="0">
                  <a:solidFill>
                    <a:srgbClr val="000000"/>
                  </a:solidFill>
                  <a:latin typeface="Times New Roman" panose="02020603050405020304" pitchFamily="65" charset="-122"/>
                  <a:ea typeface="宋体" panose="02010600030101010101" pitchFamily="2" charset="-122"/>
                </a:rPr>
                <a:t>天启</a:t>
              </a:r>
              <a:r>
                <a:rPr lang="zh-CN" altLang="en-US" sz="1530" kern="0" dirty="0" smtClean="0">
                  <a:solidFill>
                    <a:srgbClr val="000000"/>
                  </a:solidFill>
                  <a:latin typeface="Times New Roman" panose="02020603050405020304" pitchFamily="65" charset="-122"/>
                  <a:ea typeface="宋体" panose="02010600030101010101" pitchFamily="2" charset="-122"/>
                </a:rPr>
                <a:t>二年,以右副</a:t>
              </a:r>
              <a:r>
                <a:rPr lang="zh-CN" altLang="en-US" sz="1530" u="sng" kern="0" dirty="0" smtClean="0">
                  <a:solidFill>
                    <a:srgbClr val="000000"/>
                  </a:solidFill>
                  <a:latin typeface="Times New Roman" panose="02020603050405020304" pitchFamily="65" charset="-122"/>
                  <a:ea typeface="宋体" panose="02010600030101010101" pitchFamily="2" charset="-122"/>
                </a:rPr>
                <a:t>都御史</a:t>
              </a:r>
              <a:r>
                <a:rPr lang="zh-CN" altLang="en-US" sz="1530" kern="0" dirty="0" smtClean="0">
                  <a:solidFill>
                    <a:srgbClr val="000000"/>
                  </a:solidFill>
                  <a:latin typeface="Times New Roman" panose="02020603050405020304" pitchFamily="65" charset="-122"/>
                  <a:ea typeface="宋体" panose="02010600030101010101" pitchFamily="2" charset="-122"/>
                </a:rPr>
                <a:t>抚治郧阳。岁大旱,布衣素冠,自系于狱,遂大</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雨。安邦彦反,贵州巡抚王三善败殁,进复一兵部右侍郎代之。兵燹之余,斗米值一金,复一劳</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徕拊循,人心始定。寻代杨述中总督贵州、云南、湖广军务,兼巡抚贵州,赐</a:t>
              </a:r>
              <a:r>
                <a:rPr lang="zh-CN" altLang="en-US" sz="1530" u="sng" kern="0" dirty="0" smtClean="0">
                  <a:solidFill>
                    <a:srgbClr val="000000"/>
                  </a:solidFill>
                  <a:latin typeface="Times New Roman" panose="02020603050405020304" pitchFamily="65" charset="-122"/>
                  <a:ea typeface="宋体" panose="02010600030101010101" pitchFamily="2" charset="-122"/>
                </a:rPr>
                <a:t>尚方剑</a:t>
              </a:r>
              <a:r>
                <a:rPr lang="zh-CN" altLang="en-US" sz="1530" kern="0" dirty="0" smtClean="0">
                  <a:solidFill>
                    <a:srgbClr val="000000"/>
                  </a:solidFill>
                  <a:latin typeface="Times New Roman" panose="02020603050405020304" pitchFamily="65" charset="-122"/>
                  <a:ea typeface="宋体" panose="02010600030101010101" pitchFamily="2" charset="-122"/>
                </a:rPr>
                <a:t>,便宜从</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事。复一乃召集将吏,申严纪律,遣总理鲁钦等救凯里。贼围普定,遣参将尹伸、副使杨世赏</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救,却之,捣其巢。钦与总兵黄钺等复破贼于汪家冲、蒋义寨,长驱织金。织金者,邦彦巢也,缘</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道皆重关叠隘,木石塞山径,将士用巨斧开之,或攀藤穿窦而入。贼战败,遁深箐。穷搜不得邦</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彦,乃班师。复一以邻境不协讨,致贼未灭,请敕四川出兵遵义,抵水西,云南出兵沾益,抵乌撒,掎</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角平贼。帝悉可之。因命广西、云南、四川诸郡邻贵州者,听复一节制。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五年正月,钦等旋师渡河。贼从后袭击,诸营尽溃,死者数千人。时复一为总督,而朱燮元亦以</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尚书督四川、湖广、陕西诸军,以故复一节制不行于境外。钦等深入,四川、云南兵皆不至。</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复一自劾,因论事权不一,故败。巡按御史傅宗龙亦以为言,廷议移燮元督河道,令复一专督五</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路师。</a:t>
              </a:r>
              <a:r>
                <a:rPr lang="zh-CN" altLang="en-US" sz="1530" u="sng" kern="0" dirty="0" smtClean="0">
                  <a:solidFill>
                    <a:srgbClr val="000000"/>
                  </a:solidFill>
                  <a:latin typeface="Times New Roman" panose="02020603050405020304" pitchFamily="65" charset="-122"/>
                  <a:ea typeface="宋体" panose="02010600030101010101" pitchFamily="2" charset="-122"/>
                </a:rPr>
                <a:t>御史杨维垣独言燮元不可易,帝从之,解复一任听勘,而以王瑊代抚贵州。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复一候代,仍拮据兵事。贼党安效良助邦彦陷沾益,云南巡抚沈儆炌遣兵讨之,未定,迁侍郎</a:t>
              </a:r>
              <a:endParaRPr lang="zh-CN" altLang="en-US" dirty="0"/>
            </a:p>
          </p:txBody>
        </p:sp>
        <p:sp>
          <p:nvSpPr>
            <p:cNvPr id="3" name="TextBox 11"/>
            <p:cNvSpPr txBox="1"/>
            <p:nvPr/>
          </p:nvSpPr>
          <p:spPr>
            <a:xfrm>
              <a:off x="2143108" y="815770"/>
              <a:ext cx="5226110" cy="889987"/>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dirty="0">
                  <a:latin typeface="黑体" panose="02010609060101010101" pitchFamily="49" charset="-122"/>
                  <a:ea typeface="黑体" panose="02010609060101010101" pitchFamily="49" charset="-122"/>
                  <a:sym typeface="+mn-ea"/>
                </a:rPr>
                <a:t>B</a:t>
              </a:r>
              <a:r>
                <a:rPr lang="zh-CN" altLang="en-US" sz="2000" dirty="0">
                  <a:latin typeface="黑体" panose="02010609060101010101" pitchFamily="49" charset="-122"/>
                  <a:ea typeface="黑体" panose="02010609060101010101" pitchFamily="49" charset="-122"/>
                  <a:sym typeface="+mn-ea"/>
                </a:rPr>
                <a:t>组  2017—2019年高考模拟·专题综合题组</a:t>
              </a:r>
              <a:endParaRPr lang="zh-CN" altLang="en-US" sz="2000" dirty="0">
                <a:latin typeface="黑体" panose="02010609060101010101" pitchFamily="49" charset="-122"/>
                <a:ea typeface="黑体" panose="02010609060101010101" pitchFamily="49" charset="-122"/>
                <a:sym typeface="+mn-ea"/>
              </a:endParaRPr>
            </a:p>
            <a:p>
              <a:pPr algn="ctr" eaLnBrk="0" latinLnBrk="1" hangingPunct="0">
                <a:lnSpc>
                  <a:spcPct val="150000"/>
                </a:lnSpc>
                <a:spcBef>
                  <a:spcPts val="140"/>
                </a:spcBef>
              </a:pPr>
              <a:r>
                <a:rPr lang="zh-CN" altLang="en-US" sz="1400" dirty="0" smtClean="0">
                  <a:latin typeface="黑体" panose="02010609060101010101" pitchFamily="49" charset="-122"/>
                  <a:ea typeface="黑体" panose="02010609060101010101" pitchFamily="49" charset="-122"/>
                </a:rPr>
                <a:t>每篇建议用</a:t>
              </a:r>
              <a:r>
                <a:rPr lang="zh-CN" altLang="en-US" sz="1400" dirty="0" smtClean="0">
                  <a:latin typeface="黑体" panose="02010609060101010101" pitchFamily="49" charset="-122"/>
                  <a:ea typeface="黑体" panose="02010609060101010101" pitchFamily="49" charset="-122"/>
                </a:rPr>
                <a:t>时</a:t>
              </a:r>
              <a:r>
                <a:rPr lang="en-US" altLang="zh-CN" sz="1400" dirty="0" smtClean="0">
                  <a:latin typeface="黑体" panose="02010609060101010101" pitchFamily="49" charset="-122"/>
                  <a:ea typeface="黑体" panose="02010609060101010101" pitchFamily="49" charset="-122"/>
                </a:rPr>
                <a:t>20</a:t>
              </a:r>
              <a:r>
                <a:rPr lang="zh-CN" altLang="en-US" sz="1400" dirty="0" smtClean="0">
                  <a:latin typeface="黑体" panose="02010609060101010101" pitchFamily="49" charset="-122"/>
                  <a:ea typeface="黑体" panose="02010609060101010101" pitchFamily="49" charset="-122"/>
                </a:rPr>
                <a:t>分钟</a:t>
              </a:r>
              <a:endParaRPr sz="1400" dirty="0">
                <a:latin typeface="黑体" panose="02010609060101010101" pitchFamily="49" charset="-122"/>
                <a:ea typeface="黑体" panose="02010609060101010101" pitchFamily="49" charset="-122"/>
              </a:endParaRPr>
            </a:p>
          </p:txBody>
        </p:sp>
      </p:grpSp>
    </p:spTree>
  </p:cSld>
  <p:clrMapOvr>
    <a:masterClrMapping/>
  </p:clrMapOvr>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去。</a:t>
            </a:r>
            <a:r>
              <a:rPr lang="zh-CN" altLang="en-US" sz="1530" u="sng" kern="0" dirty="0" smtClean="0">
                <a:solidFill>
                  <a:srgbClr val="000000"/>
                </a:solidFill>
                <a:latin typeface="Times New Roman" panose="02020603050405020304" pitchFamily="65" charset="-122"/>
                <a:ea typeface="宋体" panose="02010600030101010101" pitchFamily="2" charset="-122"/>
              </a:rPr>
              <a:t>代者闵洪学招抚之亦未定及是见云南出师惧约邦彦犯曲靖寻甸复一遣许成名往援贼望</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风遁</a:t>
            </a:r>
            <a:r>
              <a:rPr lang="zh-CN" altLang="en-US" sz="1530" kern="0" dirty="0" smtClean="0">
                <a:solidFill>
                  <a:srgbClr val="000000"/>
                </a:solidFill>
                <a:latin typeface="Times New Roman" panose="02020603050405020304" pitchFamily="65" charset="-122"/>
                <a:ea typeface="宋体" panose="02010600030101010101" pitchFamily="2" charset="-122"/>
              </a:rPr>
              <a:t>至十月,复一卒于平越军中。讣闻,帝嘉其忠勤,</a:t>
            </a:r>
            <a:r>
              <a:rPr lang="zh-CN" altLang="en-US" sz="1530" u="sng" kern="0" dirty="0" smtClean="0">
                <a:solidFill>
                  <a:srgbClr val="000000"/>
                </a:solidFill>
                <a:latin typeface="Times New Roman" panose="02020603050405020304" pitchFamily="65" charset="-122"/>
                <a:ea typeface="宋体" panose="02010600030101010101" pitchFamily="2" charset="-122"/>
              </a:rPr>
              <a:t>赠</a:t>
            </a:r>
            <a:r>
              <a:rPr lang="zh-CN" altLang="en-US" sz="1530" kern="0" dirty="0" smtClean="0">
                <a:solidFill>
                  <a:srgbClr val="000000"/>
                </a:solidFill>
                <a:latin typeface="Times New Roman" panose="02020603050405020304" pitchFamily="65" charset="-122"/>
                <a:ea typeface="宋体" panose="02010600030101010101" pitchFamily="2" charset="-122"/>
              </a:rPr>
              <a:t>兵部尚书,</a:t>
            </a:r>
            <a:r>
              <a:rPr lang="zh-CN" altLang="en-US" sz="1530" u="sng" kern="0" dirty="0" smtClean="0">
                <a:solidFill>
                  <a:srgbClr val="000000"/>
                </a:solidFill>
                <a:latin typeface="Times New Roman" panose="02020603050405020304" pitchFamily="65" charset="-122"/>
                <a:ea typeface="宋体" panose="02010600030101010101" pitchFamily="2" charset="-122"/>
              </a:rPr>
              <a:t>谥</a:t>
            </a:r>
            <a:r>
              <a:rPr lang="zh-CN" altLang="en-US" sz="1530" kern="0" dirty="0" smtClean="0">
                <a:solidFill>
                  <a:srgbClr val="000000"/>
                </a:solidFill>
                <a:latin typeface="Times New Roman" panose="02020603050405020304" pitchFamily="65" charset="-122"/>
                <a:ea typeface="宋体" panose="02010600030101010101" pitchFamily="2" charset="-122"/>
              </a:rPr>
              <a:t>清宪。</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复一好古博学,善属文,耿介负大节。既殁,橐无遗赀</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(节选自《明史·蔡复一传》,有删改)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A.代者闵洪学/招抚之亦未定/及是见云南出师/惧约/邦彦犯曲靖寻甸/复一遣许成名往援/贼望</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风遁/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B.代者闵洪学/招抚之/亦未定/及是见云南出师/惧/约邦彦犯曲靖寻甸/复一遣许成名往援/贼</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望风遁/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C.代者闵洪学招抚之/亦未定/及是见云南出师/惧约邦彦/犯曲靖寻甸/复一遣/许成名往援/贼</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望风遁/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D.代者闵洪学/招抚之亦未定/及是见云南出师/惧/约邦彦犯曲靖寻甸/复一遣许成名往援贼/望</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风遁</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Tree>
  </p:cSld>
  <p:clrMapOvr>
    <a:masterClrMapping/>
  </p:clrMapOvr>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19939"/>
            <a:ext cx="8127000" cy="522000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2.下列对文中加点词语的相关内容的解说,不正确的一项是(3分)(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.天启,为明熹宗的年号。年号是中国封建王朝用来纪年的一种名号,一个皇帝可以有一个或</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多个年号。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B.都御史,御史的一种。中国古代朝廷设有专门行使监督职权的机构——都察院,都御史即都</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察院的长官。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C.尚方剑,指中国古代皇帝收藏在“尚方”的剑,可以封赐大臣。持有尚方剑的大臣,具有先斩</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后奏的权力。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D.赠,给已死的官吏或其父祖追封官爵。谥,对古代帝王大臣或有地位的人追加称号。两者都</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是对逝者的褒奖。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A.蔡复一关注民生,体恤民情。贵州兵乱之后,米价飞涨,他作为贵州巡抚,亲自慰问安抚百姓,</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稳定人心。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B.蔡复一富有谋略,善于用兵。为剿灭安邦彦,他提出从四川、云南出兵,形成掎角之势灭贼,</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得到皇帝认可。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C.蔡复一恪尽职守,勇于担当。发生旱灾,他自罚求雨;与朱燮元不和,导致讨贼失败,他分析原</a:t>
            </a:r>
            <a:endParaRPr lang="zh-CN" altLang="en-US" dirty="0"/>
          </a:p>
        </p:txBody>
      </p:sp>
    </p:spTree>
  </p:cSld>
  <p:clrMapOvr>
    <a:masterClrMapping/>
  </p:clrMapOvr>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因,自我检讨。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D.蔡复一戎马生涯,勤勉尽忠。天启年间,他在西南致力剿贼,在等候代任者期间,仍操劳军务,</a:t>
            </a:r>
            <a:br/>
            <a:r>
              <a:rPr lang="zh-CN" altLang="en-US" sz="1530" kern="0" dirty="0" smtClean="0">
                <a:solidFill>
                  <a:srgbClr val="000000"/>
                </a:solidFill>
                <a:latin typeface="Times New Roman" panose="02020603050405020304" pitchFamily="65" charset="-122"/>
                <a:ea typeface="宋体" panose="02010600030101010101" pitchFamily="2" charset="-122"/>
              </a:rPr>
              <a:t>后来死于任上。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(1)御史杨维垣独言燮元不可易,帝从之,解复一任听勘,而以王瑊代抚贵州。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(2)复一好古博学,善属文,耿介负大节。既殁,橐无遗赀。</a:t>
            </a:r>
            <a:endParaRPr lang="zh-CN" altLang="en-US"/>
          </a:p>
        </p:txBody>
      </p:sp>
    </p:spTree>
  </p:cSld>
  <p:clrMapOvr>
    <a:masterClrMapping/>
  </p:clrMapOvr>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“招抚之”“亦未定”是事情发展的两个步骤,应该断开,排除A、D两项;“复一</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遣许成名往援”是一个完整的结构,不能断开,排除C项。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“两者都是对逝者的褒奖”表述绝对,“谥”指带有或褒或贬意义的称号。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“与朱燮元不和,导致讨贼失败,他分析原因,自我检讨”解读错误,原文为“以故</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复一节制不行于境外”,没有说他们不和。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(1)只有御史杨维垣上书称朱燮元的位置不可变动,皇帝接受了他的建议,解除了蔡复</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一的职务让他听候审查,并让王瑊代替蔡复一担任贵州巡抚。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(2)蔡复一喜好古文,博学多才,擅长写文章,为人正直,有节操。死后,家无余财。</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(1)“独”,只有;“易”,变动;“解”,解除;“勘”,审查。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(2)“属”,写作;“耿介”,正直;“赀”,同“资”。</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[参考译文]</a:t>
            </a:r>
            <a:endParaRPr lang="zh-CN" altLang="en-US" b="1"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蔡复一,字敬夫,同安人。天启二年,以右副都御史的身份巡抚治理郧阳。大旱之年,他穿着布</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衣,戴着白帽,把自己关在牢狱中(来惩罚自己),终于下了一场大雨。安邦彦谋反,贵州巡抚王三</a:t>
            </a:r>
            <a:endParaRPr lang="zh-CN" altLang="en-US" dirty="0"/>
          </a:p>
        </p:txBody>
      </p:sp>
    </p:spTree>
  </p:cSld>
  <p:clrMapOvr>
    <a:masterClrMapping/>
  </p:clrMapOvr>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善战败身亡,朝廷提拔蔡复一以兵部右侍郎的身份替代他。战乱之后,一斗米的价格涨到一金,</a:t>
            </a:r>
            <a:br/>
            <a:r>
              <a:rPr lang="zh-CN" altLang="en-US" sz="1530" kern="0" dirty="0" smtClean="0">
                <a:solidFill>
                  <a:srgbClr val="000000"/>
                </a:solidFill>
                <a:latin typeface="Times New Roman" panose="02020603050405020304" pitchFamily="65" charset="-122"/>
                <a:ea typeface="宋体" panose="02010600030101010101" pitchFamily="2" charset="-122"/>
              </a:rPr>
              <a:t>蔡复一慰问安抚,民心才安定下来。不久代替杨述中总管贵州、云南、湖广的军务,兼任贵州</a:t>
            </a:r>
            <a:br/>
            <a:r>
              <a:rPr lang="zh-CN" altLang="en-US" sz="1530" kern="0" dirty="0" smtClean="0">
                <a:solidFill>
                  <a:srgbClr val="000000"/>
                </a:solidFill>
                <a:latin typeface="Times New Roman" panose="02020603050405020304" pitchFamily="65" charset="-122"/>
                <a:ea typeface="宋体" panose="02010600030101010101" pitchFamily="2" charset="-122"/>
              </a:rPr>
              <a:t>巡抚,(朝廷)授予他尚方宝剑,让他根据实际情况灵活处理事务。蔡复一于是召集将吏,申令严</a:t>
            </a:r>
            <a:br/>
            <a:r>
              <a:rPr lang="zh-CN" altLang="en-US" sz="1530" kern="0" dirty="0" smtClean="0">
                <a:solidFill>
                  <a:srgbClr val="000000"/>
                </a:solidFill>
                <a:latin typeface="Times New Roman" panose="02020603050405020304" pitchFamily="65" charset="-122"/>
                <a:ea typeface="宋体" panose="02010600030101010101" pitchFamily="2" charset="-122"/>
              </a:rPr>
              <a:t>格遵守纪律,派遣总理鲁钦等人援救凯里。贼人包围了普定,蔡复一派遣参将尹伸、副使杨世</a:t>
            </a:r>
            <a:br/>
            <a:r>
              <a:rPr lang="zh-CN" altLang="en-US" sz="1530" kern="0" dirty="0" smtClean="0">
                <a:solidFill>
                  <a:srgbClr val="000000"/>
                </a:solidFill>
                <a:latin typeface="Times New Roman" panose="02020603050405020304" pitchFamily="65" charset="-122"/>
                <a:ea typeface="宋体" panose="02010600030101010101" pitchFamily="2" charset="-122"/>
              </a:rPr>
              <a:t>赏援救,击退了贼寇,捣毁了他们的老巢。鲁钦和总兵黄钺等人在汪家冲、蒋义寨再次攻破贼</a:t>
            </a:r>
            <a:br/>
            <a:r>
              <a:rPr lang="zh-CN" altLang="en-US" sz="1530" kern="0" dirty="0" smtClean="0">
                <a:solidFill>
                  <a:srgbClr val="000000"/>
                </a:solidFill>
                <a:latin typeface="Times New Roman" panose="02020603050405020304" pitchFamily="65" charset="-122"/>
                <a:ea typeface="宋体" panose="02010600030101010101" pitchFamily="2" charset="-122"/>
              </a:rPr>
              <a:t>人,率军长驱织金。织金是安邦彦的巢穴,一路上都是重关叠隘,木石堵塞了山路,将士们用巨</a:t>
            </a:r>
            <a:br/>
            <a:r>
              <a:rPr lang="zh-CN" altLang="en-US" sz="1530" kern="0" dirty="0" smtClean="0">
                <a:solidFill>
                  <a:srgbClr val="000000"/>
                </a:solidFill>
                <a:latin typeface="Times New Roman" panose="02020603050405020304" pitchFamily="65" charset="-122"/>
                <a:ea typeface="宋体" panose="02010600030101010101" pitchFamily="2" charset="-122"/>
              </a:rPr>
              <a:t>斧劈开山路,有的攀援藤蔓穿洞而入。贼人战败,逃入竹林深谷。到处搜寻都没有抓获安邦彦,</a:t>
            </a:r>
            <a:br/>
            <a:r>
              <a:rPr lang="zh-CN" altLang="en-US" sz="1530" kern="0" dirty="0" smtClean="0">
                <a:solidFill>
                  <a:srgbClr val="000000"/>
                </a:solidFill>
                <a:latin typeface="Times New Roman" panose="02020603050405020304" pitchFamily="65" charset="-122"/>
                <a:ea typeface="宋体" panose="02010600030101010101" pitchFamily="2" charset="-122"/>
              </a:rPr>
              <a:t>于是班师。蔡复一认为邻境官员没有共同协作讨贼,致使贼人未灭,请求朝廷下令让四川从遵</a:t>
            </a:r>
            <a:br/>
            <a:r>
              <a:rPr lang="zh-CN" altLang="en-US" sz="1530" kern="0" dirty="0" smtClean="0">
                <a:solidFill>
                  <a:srgbClr val="000000"/>
                </a:solidFill>
                <a:latin typeface="Times New Roman" panose="02020603050405020304" pitchFamily="65" charset="-122"/>
                <a:ea typeface="宋体" panose="02010600030101010101" pitchFamily="2" charset="-122"/>
              </a:rPr>
              <a:t>义出兵到水西,云南从沾益出兵到乌撒,成掎角之势平定贼寇。皇帝全部采纳。于是命令毗邻</a:t>
            </a:r>
            <a:br/>
            <a:r>
              <a:rPr lang="zh-CN" altLang="en-US" sz="1530" kern="0" dirty="0" smtClean="0">
                <a:solidFill>
                  <a:srgbClr val="000000"/>
                </a:solidFill>
                <a:latin typeface="Times New Roman" panose="02020603050405020304" pitchFamily="65" charset="-122"/>
                <a:ea typeface="宋体" panose="02010600030101010101" pitchFamily="2" charset="-122"/>
              </a:rPr>
              <a:t>贵州的广西、云南、四川诸郡都听从蔡复一的调遣。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天启五年正月,鲁钦等人回师渡河。贼寇从后方突袭,诸营全部溃败,几千人战死。当时蔡复一</a:t>
            </a:r>
            <a:br/>
            <a:r>
              <a:rPr lang="zh-CN" altLang="en-US" sz="1530" kern="0" dirty="0" smtClean="0">
                <a:solidFill>
                  <a:srgbClr val="000000"/>
                </a:solidFill>
                <a:latin typeface="Times New Roman" panose="02020603050405020304" pitchFamily="65" charset="-122"/>
                <a:ea typeface="宋体" panose="02010600030101010101" pitchFamily="2" charset="-122"/>
              </a:rPr>
              <a:t>担任总督,而朱燮元也以尚书的身份统领四川、湖广、陕西诸军,所以蔡复一无法调动其他地</a:t>
            </a:r>
            <a:br/>
            <a:r>
              <a:rPr lang="zh-CN" altLang="en-US" sz="1530" kern="0" dirty="0" smtClean="0">
                <a:solidFill>
                  <a:srgbClr val="000000"/>
                </a:solidFill>
                <a:latin typeface="Times New Roman" panose="02020603050405020304" pitchFamily="65" charset="-122"/>
                <a:ea typeface="宋体" panose="02010600030101010101" pitchFamily="2" charset="-122"/>
              </a:rPr>
              <a:t>方的军队。鲁钦等人孤军深入,四川、云南军队都没有到达(以致兵败)。蔡复一自我检讨,借</a:t>
            </a:r>
            <a:br/>
            <a:r>
              <a:rPr lang="zh-CN" altLang="en-US" sz="1530" kern="0" dirty="0" smtClean="0">
                <a:solidFill>
                  <a:srgbClr val="000000"/>
                </a:solidFill>
                <a:latin typeface="Times New Roman" panose="02020603050405020304" pitchFamily="65" charset="-122"/>
                <a:ea typeface="宋体" panose="02010600030101010101" pitchFamily="2" charset="-122"/>
              </a:rPr>
              <a:t>此说明责任和权力不统一导致失败。巡按御史傅宗龙也为他说话,朝廷商议调任朱燮元总督</a:t>
            </a:r>
            <a:endParaRPr lang="zh-CN" altLang="en-US"/>
          </a:p>
        </p:txBody>
      </p:sp>
    </p:spTree>
  </p:cSld>
  <p:clrMapOvr>
    <a:masterClrMapping/>
  </p:clrMapOvr>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河道,让蔡复一专门督管五路军马。只有御史杨维垣上书称朱燮元的位置不可变动,皇帝接受</a:t>
            </a:r>
            <a:br/>
            <a:r>
              <a:rPr lang="zh-CN" altLang="en-US" sz="1530" kern="0" dirty="0" smtClean="0">
                <a:solidFill>
                  <a:srgbClr val="000000"/>
                </a:solidFill>
                <a:latin typeface="Times New Roman" panose="02020603050405020304" pitchFamily="65" charset="-122"/>
                <a:ea typeface="宋体" panose="02010600030101010101" pitchFamily="2" charset="-122"/>
              </a:rPr>
              <a:t>了他的建议,解除了蔡复一的职务让他听候审查,并让王瑊代替蔡复一担任贵州巡抚。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蔡复一等候代任者期间,仍然忙于军务。贼党安效良协助安邦彦攻陷沾益,云南巡抚沈儆炌派</a:t>
            </a:r>
            <a:br/>
            <a:r>
              <a:rPr lang="zh-CN" altLang="en-US" sz="1530" kern="0" dirty="0" smtClean="0">
                <a:solidFill>
                  <a:srgbClr val="000000"/>
                </a:solidFill>
                <a:latin typeface="Times New Roman" panose="02020603050405020304" pitchFamily="65" charset="-122"/>
                <a:ea typeface="宋体" panose="02010600030101010101" pitchFamily="2" charset="-122"/>
              </a:rPr>
              <a:t>兵讨伐,未能平定,调任侍郎离开。代任者闵洪学,招降安抚叛军,也未成功。等到这时见到云</a:t>
            </a:r>
            <a:br/>
            <a:r>
              <a:rPr lang="zh-CN" altLang="en-US" sz="1530" kern="0" dirty="0" smtClean="0">
                <a:solidFill>
                  <a:srgbClr val="000000"/>
                </a:solidFill>
                <a:latin typeface="Times New Roman" panose="02020603050405020304" pitchFamily="65" charset="-122"/>
                <a:ea typeface="宋体" panose="02010600030101010101" pitchFamily="2" charset="-122"/>
              </a:rPr>
              <a:t>南出兵,(贼寇)感到害怕,与安邦彦相约攻打曲靖、寻甸。蔡复一派遣许成名前去支援,贼寇望</a:t>
            </a:r>
            <a:br/>
            <a:r>
              <a:rPr lang="zh-CN" altLang="en-US" sz="1530" kern="0" dirty="0" smtClean="0">
                <a:solidFill>
                  <a:srgbClr val="000000"/>
                </a:solidFill>
                <a:latin typeface="Times New Roman" panose="02020603050405020304" pitchFamily="65" charset="-122"/>
                <a:ea typeface="宋体" panose="02010600030101010101" pitchFamily="2" charset="-122"/>
              </a:rPr>
              <a:t>风而逃。到了十月,蔡复一在平越军中去世。噩耗传来,皇帝嘉奖他忠贞勤勉,追赠他为兵部尚</a:t>
            </a:r>
            <a:br/>
            <a:r>
              <a:rPr lang="zh-CN" altLang="en-US" sz="1530" kern="0" dirty="0" smtClean="0">
                <a:solidFill>
                  <a:srgbClr val="000000"/>
                </a:solidFill>
                <a:latin typeface="Times New Roman" panose="02020603050405020304" pitchFamily="65" charset="-122"/>
                <a:ea typeface="宋体" panose="02010600030101010101" pitchFamily="2" charset="-122"/>
              </a:rPr>
              <a:t>书,谥号清宪。</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蔡复一喜好古文,博学多才,擅长写文章,为人正直,有节操。死后,家无余财。</a:t>
            </a: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606086"/>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以为过之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今不及也。”居顷之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拜贾生为梁怀王太傅。梁怀王</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文帝之少子</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爱</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而好书</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故令贾</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生傅之。文帝复封淮南厉王子四人皆为列侯。贾生谏</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以为患之兴自此起矣。</a:t>
            </a:r>
            <a:r>
              <a:rPr lang="zh-CN" altLang="en-US" sz="1530" u="sng" kern="0" dirty="0" smtClean="0">
                <a:solidFill>
                  <a:srgbClr val="000000"/>
                </a:solidFill>
                <a:latin typeface="Times New Roman" panose="02020603050405020304" pitchFamily="65" charset="-122"/>
                <a:ea typeface="宋体" panose="02010600030101010101" pitchFamily="2" charset="-122"/>
              </a:rPr>
              <a:t>贾生数上疏</a:t>
            </a:r>
            <a:r>
              <a:rPr lang="en-US" altLang="zh-CN" sz="1530" u="sng"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言</a:t>
            </a:r>
            <a:endParaRPr lang="zh-CN" altLang="en-US" sz="1600" dirty="0" smtClean="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诸侯</a:t>
            </a:r>
            <a:r>
              <a:rPr lang="zh-CN" altLang="en-US" sz="1530" u="sng" kern="0" dirty="0" smtClean="0">
                <a:solidFill>
                  <a:srgbClr val="000000"/>
                </a:solidFill>
                <a:latin typeface="Times New Roman" panose="02020603050405020304" pitchFamily="65" charset="-122"/>
                <a:ea typeface="宋体" panose="02010600030101010101" pitchFamily="2" charset="-122"/>
              </a:rPr>
              <a:t>或连数郡,非古之制,可稍削之。</a:t>
            </a:r>
            <a:r>
              <a:rPr lang="zh-CN" altLang="en-US" sz="1530" kern="0" dirty="0" smtClean="0">
                <a:solidFill>
                  <a:srgbClr val="000000"/>
                </a:solidFill>
                <a:latin typeface="Times New Roman" panose="02020603050405020304" pitchFamily="65" charset="-122"/>
                <a:ea typeface="宋体" panose="02010600030101010101" pitchFamily="2" charset="-122"/>
              </a:rPr>
              <a:t>文帝不听。居数年,怀王骑,堕马而死,无后。贾生自伤为</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傅无状,哭泣岁余,亦死。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(节选自《史记·屈原贾生列传》)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A.贾生名谊/洛阳人也/年十八/以能诵诗属书闻于郡中吴廷尉/为河南守/闻其秀才/召置门下/</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甚幸爱/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B.贾生名谊/洛阳人也/年十八/以能诵诗属书闻于郡中/吴廷尉为河南守/闻其秀才/召置/门下</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甚幸爱/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C.贾生名谊/洛阳人也/年十八/以能诵诗属书闻于郡中/吴廷尉为河南守/闻其秀才/召置门下/</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甚幸爱/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D.贾生名谊/洛阳人也/年十八/以能诵诗属书闻/于郡中吴廷尉为河南守/闻其秀才/召置门下/</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甚幸爱/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2.下列对文中加点的词语相关内容的解说,不正确的一项是(3分)(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A.诸子百家是先秦至汉初学术派别的总称,其中又以道、法、农三家影响最深远。</a:t>
            </a: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一年,返回京城。不久以太傅的身份退休。元丰元年去世,享年八十岁。皇帝亲临哭悼,停止上</a:t>
            </a:r>
            <a:br/>
            <a:r>
              <a:rPr lang="zh-CN" altLang="en-US" sz="1530" kern="0" dirty="0" smtClean="0">
                <a:solidFill>
                  <a:srgbClr val="000000"/>
                </a:solidFill>
                <a:latin typeface="Times New Roman" panose="02020603050405020304" pitchFamily="65" charset="-122"/>
                <a:ea typeface="宋体" panose="02010600030101010101" pitchFamily="2" charset="-122"/>
              </a:rPr>
              <a:t>朝三天。曾公亮端方庄重,深沉周密,平时谨守法律,循规蹈矩;但天性吝啬,家产增加到巨万。</a:t>
            </a:r>
            <a:br/>
            <a:r>
              <a:rPr lang="zh-CN" altLang="en-US" sz="1530" kern="0" dirty="0" smtClean="0">
                <a:solidFill>
                  <a:srgbClr val="000000"/>
                </a:solidFill>
                <a:latin typeface="Times New Roman" panose="02020603050405020304" pitchFamily="65" charset="-122"/>
                <a:ea typeface="宋体" panose="02010600030101010101" pitchFamily="2" charset="-122"/>
              </a:rPr>
              <a:t>当初推荐王安石,等到和他一起辅政,知道皇上正偏向他,暗中为子孙考虑,凡是改革各事,一概</a:t>
            </a:r>
            <a:br/>
            <a:r>
              <a:rPr lang="zh-CN" altLang="en-US" sz="1530" kern="0" dirty="0" smtClean="0">
                <a:solidFill>
                  <a:srgbClr val="000000"/>
                </a:solidFill>
                <a:latin typeface="Times New Roman" panose="02020603050405020304" pitchFamily="65" charset="-122"/>
                <a:ea typeface="宋体" panose="02010600030101010101" pitchFamily="2" charset="-122"/>
              </a:rPr>
              <a:t>听从,而表面上装作不同意。曾经派儿子曾孝宽参与他的谋划,在皇上面前几乎没有异议,于是</a:t>
            </a:r>
            <a:br/>
            <a:r>
              <a:rPr lang="zh-CN" altLang="en-US" sz="1530" kern="0" dirty="0" smtClean="0">
                <a:solidFill>
                  <a:srgbClr val="000000"/>
                </a:solidFill>
                <a:latin typeface="Times New Roman" panose="02020603050405020304" pitchFamily="65" charset="-122"/>
                <a:ea typeface="宋体" panose="02010600030101010101" pitchFamily="2" charset="-122"/>
              </a:rPr>
              <a:t>皇帝更信任王安石。王安石感谢他帮助自己,因而引见提拔曾孝宽到枢密院来报答他。苏轼</a:t>
            </a:r>
            <a:br/>
            <a:r>
              <a:rPr lang="zh-CN" altLang="en-US" sz="1530" kern="0" dirty="0" smtClean="0">
                <a:solidFill>
                  <a:srgbClr val="000000"/>
                </a:solidFill>
                <a:latin typeface="Times New Roman" panose="02020603050405020304" pitchFamily="65" charset="-122"/>
                <a:ea typeface="宋体" panose="02010600030101010101" pitchFamily="2" charset="-122"/>
              </a:rPr>
              <a:t>曾从容地责备曾公亮不能纠正弊病,世人讥讽他保持禄位加固宠幸。</a:t>
            </a:r>
            <a:endParaRPr lang="zh-CN" altLang="en-US"/>
          </a:p>
        </p:txBody>
      </p:sp>
    </p:spTree>
  </p:cSld>
  <p:clrMapOvr>
    <a:masterClrMapping/>
  </p:clrMapOvr>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二、(2019河北唐山一模,10—13)阅读下面的文言文,回答问题。(19分)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樊莹,字廷璧,常山人。天顺末,举进士,引疾归养。久之,授行人,使蜀不受馈,土官作却金亭识</a:t>
            </a:r>
            <a:br/>
            <a:r>
              <a:rPr lang="zh-CN" altLang="en-US" sz="1530" kern="0" dirty="0" smtClean="0">
                <a:solidFill>
                  <a:srgbClr val="000000"/>
                </a:solidFill>
                <a:latin typeface="Times New Roman" panose="02020603050405020304" pitchFamily="65" charset="-122"/>
                <a:ea typeface="宋体" panose="02010600030101010101" pitchFamily="2" charset="-122"/>
              </a:rPr>
              <a:t>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成化八年,擢</a:t>
            </a:r>
            <a:r>
              <a:rPr lang="zh-CN" altLang="en-US" sz="1530" u="sng" kern="0" dirty="0" smtClean="0">
                <a:solidFill>
                  <a:srgbClr val="000000"/>
                </a:solidFill>
                <a:latin typeface="Times New Roman" panose="02020603050405020304" pitchFamily="65" charset="-122"/>
                <a:ea typeface="宋体" panose="02010600030101010101" pitchFamily="2" charset="-122"/>
              </a:rPr>
              <a:t>御史</a:t>
            </a:r>
            <a:r>
              <a:rPr lang="zh-CN" altLang="en-US" sz="1530" kern="0" dirty="0" smtClean="0">
                <a:solidFill>
                  <a:srgbClr val="000000"/>
                </a:solidFill>
                <a:latin typeface="Times New Roman" panose="02020603050405020304" pitchFamily="65" charset="-122"/>
                <a:ea typeface="宋体" panose="02010600030101010101" pitchFamily="2" charset="-122"/>
              </a:rPr>
              <a:t>。山东盗起,奉命捕获其魁。清军江北,所条奏多著为例。</a:t>
            </a:r>
            <a:r>
              <a:rPr lang="zh-CN" altLang="en-US" sz="1530" u="sng" kern="0" dirty="0" smtClean="0">
                <a:solidFill>
                  <a:srgbClr val="000000"/>
                </a:solidFill>
                <a:latin typeface="Times New Roman" panose="02020603050405020304" pitchFamily="65" charset="-122"/>
                <a:ea typeface="宋体" panose="02010600030101010101" pitchFamily="2" charset="-122"/>
              </a:rPr>
              <a:t>改按云南,交阯诱</a:t>
            </a:r>
            <a:br/>
            <a:r>
              <a:rPr lang="zh-CN" altLang="en-US" sz="1530" u="sng" kern="0" dirty="0" smtClean="0">
                <a:solidFill>
                  <a:srgbClr val="000000"/>
                </a:solidFill>
                <a:latin typeface="Times New Roman" panose="02020603050405020304" pitchFamily="65" charset="-122"/>
                <a:ea typeface="宋体" panose="02010600030101010101" pitchFamily="2" charset="-122"/>
              </a:rPr>
              <a:t>边氓为寇,驰檄寝其谋。</a:t>
            </a:r>
            <a:r>
              <a:rPr lang="zh-CN" altLang="en-US" sz="1530" kern="0" dirty="0" smtClean="0">
                <a:solidFill>
                  <a:srgbClr val="000000"/>
                </a:solidFill>
                <a:latin typeface="Times New Roman" panose="02020603050405020304" pitchFamily="65" charset="-122"/>
                <a:ea typeface="宋体" panose="02010600030101010101" pitchFamily="2" charset="-122"/>
              </a:rPr>
              <a:t>出知松江府。运夫苦耗折,莹革民夫,令粮长专运,而宽其纲,用以优</a:t>
            </a:r>
            <a:br/>
            <a:r>
              <a:rPr lang="zh-CN" altLang="en-US" sz="1530" kern="0" dirty="0" smtClean="0">
                <a:solidFill>
                  <a:srgbClr val="000000"/>
                </a:solidFill>
                <a:latin typeface="Times New Roman" panose="02020603050405020304" pitchFamily="65" charset="-122"/>
                <a:ea typeface="宋体" panose="02010600030101010101" pitchFamily="2" charset="-122"/>
              </a:rPr>
              <a:t>之。赋役循周忱旧法,稍为变通,民困大苏。忧归,起知平阳。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弘治初,诏大臣举</a:t>
            </a:r>
            <a:r>
              <a:rPr lang="zh-CN" altLang="en-US" sz="1530" u="sng" kern="0" dirty="0" smtClean="0">
                <a:solidFill>
                  <a:srgbClr val="000000"/>
                </a:solidFill>
                <a:latin typeface="Times New Roman" panose="02020603050405020304" pitchFamily="65" charset="-122"/>
                <a:ea typeface="宋体" panose="02010600030101010101" pitchFamily="2" charset="-122"/>
              </a:rPr>
              <a:t>方面官</a:t>
            </a:r>
            <a:r>
              <a:rPr lang="zh-CN" altLang="en-US" sz="1530" kern="0" dirty="0" smtClean="0">
                <a:solidFill>
                  <a:srgbClr val="000000"/>
                </a:solidFill>
                <a:latin typeface="Times New Roman" panose="02020603050405020304" pitchFamily="65" charset="-122"/>
                <a:ea typeface="宋体" panose="02010600030101010101" pitchFamily="2" charset="-122"/>
              </a:rPr>
              <a:t>。侍郎黄孔昭以莹应,尚书王恕亦器之,擢河南按察使。黄河为患,民</a:t>
            </a:r>
            <a:br/>
            <a:r>
              <a:rPr lang="zh-CN" altLang="en-US" sz="1530" kern="0" dirty="0" smtClean="0">
                <a:solidFill>
                  <a:srgbClr val="000000"/>
                </a:solidFill>
                <a:latin typeface="Times New Roman" panose="02020603050405020304" pitchFamily="65" charset="-122"/>
                <a:ea typeface="宋体" panose="02010600030101010101" pitchFamily="2" charset="-122"/>
              </a:rPr>
              <a:t>多流移。莹巡振,全活甚众。</a:t>
            </a:r>
            <a:r>
              <a:rPr lang="zh-CN" altLang="en-US" sz="1530" u="sng" kern="0" dirty="0" smtClean="0">
                <a:solidFill>
                  <a:srgbClr val="000000"/>
                </a:solidFill>
                <a:latin typeface="Times New Roman" panose="02020603050405020304" pitchFamily="65" charset="-122"/>
                <a:ea typeface="宋体" panose="02010600030101010101" pitchFamily="2" charset="-122"/>
              </a:rPr>
              <a:t>河南田赋多积弊巡抚都御史徐恪欲考本末众难之莹曰视万犹千</a:t>
            </a:r>
            <a:br/>
            <a:r>
              <a:rPr lang="zh-CN" altLang="en-US" sz="1530" u="sng" kern="0" dirty="0" smtClean="0">
                <a:solidFill>
                  <a:srgbClr val="000000"/>
                </a:solidFill>
                <a:latin typeface="Times New Roman" panose="02020603050405020304" pitchFamily="65" charset="-122"/>
                <a:ea typeface="宋体" panose="02010600030101010101" pitchFamily="2" charset="-122"/>
              </a:rPr>
              <a:t>视千犹百耳何难恪以属莹部吏钩考旬日间宿蠹一清</a:t>
            </a:r>
            <a:r>
              <a:rPr lang="zh-CN" altLang="en-US" sz="1530" kern="0" dirty="0" smtClean="0">
                <a:solidFill>
                  <a:srgbClr val="000000"/>
                </a:solidFill>
                <a:latin typeface="Times New Roman" panose="02020603050405020304" pitchFamily="65" charset="-122"/>
                <a:ea typeface="宋体" panose="02010600030101010101" pitchFamily="2" charset="-122"/>
              </a:rPr>
              <a:t>四年,迁</a:t>
            </a:r>
            <a:r>
              <a:rPr lang="zh-CN" altLang="en-US" sz="1530" u="sng" kern="0" dirty="0" smtClean="0">
                <a:solidFill>
                  <a:srgbClr val="000000"/>
                </a:solidFill>
                <a:latin typeface="Times New Roman" panose="02020603050405020304" pitchFamily="65" charset="-122"/>
                <a:ea typeface="宋体" panose="02010600030101010101" pitchFamily="2" charset="-122"/>
              </a:rPr>
              <a:t>应天</a:t>
            </a:r>
            <a:r>
              <a:rPr lang="zh-CN" altLang="en-US" sz="1530" kern="0" dirty="0" smtClean="0">
                <a:solidFill>
                  <a:srgbClr val="000000"/>
                </a:solidFill>
                <a:latin typeface="Times New Roman" panose="02020603050405020304" pitchFamily="65" charset="-122"/>
                <a:ea typeface="宋体" panose="02010600030101010101" pitchFamily="2" charset="-122"/>
              </a:rPr>
              <a:t>府尹。守备中官蒋琮与言官</a:t>
            </a:r>
            <a:br/>
            <a:r>
              <a:rPr lang="zh-CN" altLang="en-US" sz="1530" kern="0" dirty="0" smtClean="0">
                <a:solidFill>
                  <a:srgbClr val="000000"/>
                </a:solidFill>
                <a:latin typeface="Times New Roman" panose="02020603050405020304" pitchFamily="65" charset="-122"/>
                <a:ea typeface="宋体" panose="02010600030101010101" pitchFamily="2" charset="-122"/>
              </a:rPr>
              <a:t>讦奏,所蔓引多至罪黜。莹承命推鞫,初若不为异者,琮大喜。后奏其伤孝陵山脉事,琮遂下狱,</a:t>
            </a:r>
            <a:br/>
            <a:r>
              <a:rPr lang="zh-CN" altLang="en-US" sz="1530" kern="0" dirty="0" smtClean="0">
                <a:solidFill>
                  <a:srgbClr val="000000"/>
                </a:solidFill>
                <a:latin typeface="Times New Roman" panose="02020603050405020304" pitchFamily="65" charset="-122"/>
                <a:ea typeface="宋体" panose="02010600030101010101" pitchFamily="2" charset="-122"/>
              </a:rPr>
              <a:t>充净军。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七年,迁南京工部右侍郎,寻改右副都御史巡抚湖广。锦田贼结两广瑶、僮为寇,莹谕散余党,</a:t>
            </a:r>
            <a:br/>
            <a:r>
              <a:rPr lang="zh-CN" altLang="en-US" sz="1530" kern="0" dirty="0" smtClean="0">
                <a:solidFill>
                  <a:srgbClr val="000000"/>
                </a:solidFill>
                <a:latin typeface="Times New Roman" panose="02020603050405020304" pitchFamily="65" charset="-122"/>
                <a:ea typeface="宋体" panose="02010600030101010101" pitchFamily="2" charset="-122"/>
              </a:rPr>
              <a:t>戮首恶十八人。岁余,以疾乞休。家居七年,中外交荐,起故官抚治郧阳,旋改南京刑部右侍</a:t>
            </a:r>
            <a:br/>
            <a:r>
              <a:rPr lang="zh-CN" altLang="en-US" sz="1530" kern="0" dirty="0" smtClean="0">
                <a:solidFill>
                  <a:srgbClr val="000000"/>
                </a:solidFill>
                <a:latin typeface="Times New Roman" panose="02020603050405020304" pitchFamily="65" charset="-122"/>
                <a:ea typeface="宋体" panose="02010600030101010101" pitchFamily="2" charset="-122"/>
              </a:rPr>
              <a:t>郎。</a:t>
            </a:r>
            <a:endParaRPr lang="zh-CN" altLang="en-US"/>
          </a:p>
        </p:txBody>
      </p:sp>
    </p:spTree>
  </p:cSld>
  <p:clrMapOvr>
    <a:masterClrMapping/>
  </p:clrMapOvr>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十六年,云南景东卫昼晦七日,宜良地震如雷,曲靖大火数发,贵州亦多灾异,命莹巡视。至则劾</a:t>
            </a:r>
            <a:br/>
            <a:r>
              <a:rPr lang="zh-CN" altLang="en-US" sz="1530" kern="0" dirty="0" smtClean="0">
                <a:solidFill>
                  <a:srgbClr val="000000"/>
                </a:solidFill>
                <a:latin typeface="Times New Roman" panose="02020603050405020304" pitchFamily="65" charset="-122"/>
                <a:ea typeface="宋体" panose="02010600030101010101" pitchFamily="2" charset="-122"/>
              </a:rPr>
              <a:t>镇巡官罪,黜文武不职者千七百人。廉知景东之变,</a:t>
            </a:r>
            <a:r>
              <a:rPr lang="zh-CN" altLang="en-US" sz="1530" u="sng" kern="0" dirty="0" smtClean="0">
                <a:solidFill>
                  <a:srgbClr val="000000"/>
                </a:solidFill>
                <a:latin typeface="Times New Roman" panose="02020603050405020304" pitchFamily="65" charset="-122"/>
                <a:ea typeface="宋体" panose="02010600030101010101" pitchFamily="2" charset="-122"/>
              </a:rPr>
              <a:t>乃指挥吴勇侵官帑,图脱罪,因云雾晦冥虚</a:t>
            </a:r>
            <a:br/>
            <a:r>
              <a:rPr lang="zh-CN" altLang="en-US" sz="1530" u="sng" kern="0" dirty="0" smtClean="0">
                <a:solidFill>
                  <a:srgbClr val="000000"/>
                </a:solidFill>
                <a:latin typeface="Times New Roman" panose="02020603050405020304" pitchFamily="65" charset="-122"/>
                <a:ea typeface="宋体" panose="02010600030101010101" pitchFamily="2" charset="-122"/>
              </a:rPr>
              <a:t>张其事,劾罪之。</a:t>
            </a:r>
            <a:r>
              <a:rPr lang="zh-CN" altLang="en-US" sz="1530" kern="0" dirty="0" smtClean="0">
                <a:solidFill>
                  <a:srgbClr val="000000"/>
                </a:solidFill>
                <a:latin typeface="Times New Roman" panose="02020603050405020304" pitchFamily="65" charset="-122"/>
                <a:ea typeface="宋体" panose="02010600030101010101" pitchFamily="2" charset="-122"/>
              </a:rPr>
              <a:t>还进本部尚书。武宗践阼,致仕归。刘瑾以会勘隆平侯争袭事,连及莹,</a:t>
            </a:r>
            <a:r>
              <a:rPr lang="zh-CN" altLang="en-US" sz="1530" u="sng" kern="0" dirty="0" smtClean="0">
                <a:solidFill>
                  <a:srgbClr val="000000"/>
                </a:solidFill>
                <a:latin typeface="Times New Roman" panose="02020603050405020304" pitchFamily="65" charset="-122"/>
                <a:ea typeface="宋体" panose="02010600030101010101" pitchFamily="2" charset="-122"/>
              </a:rPr>
              <a:t>削</a:t>
            </a:r>
            <a:br/>
            <a:r>
              <a:rPr lang="zh-CN" altLang="en-US" sz="1530" u="sng" kern="0" dirty="0" smtClean="0">
                <a:solidFill>
                  <a:srgbClr val="000000"/>
                </a:solidFill>
                <a:latin typeface="Times New Roman" panose="02020603050405020304" pitchFamily="65" charset="-122"/>
                <a:ea typeface="宋体" panose="02010600030101010101" pitchFamily="2" charset="-122"/>
              </a:rPr>
              <a:t>籍</a:t>
            </a:r>
            <a:r>
              <a:rPr lang="zh-CN" altLang="en-US" sz="1530" kern="0" dirty="0" smtClean="0">
                <a:solidFill>
                  <a:srgbClr val="000000"/>
                </a:solidFill>
                <a:latin typeface="Times New Roman" panose="02020603050405020304" pitchFamily="65" charset="-122"/>
                <a:ea typeface="宋体" panose="02010600030101010101" pitchFamily="2" charset="-122"/>
              </a:rPr>
              <a:t>。明年又坐减松江官布,罚米五百石输边。莹素贫,至是益窘。三年十一月卒,年七十五。瑾</a:t>
            </a:r>
            <a:br/>
            <a:r>
              <a:rPr lang="zh-CN" altLang="en-US" sz="1530" kern="0" dirty="0" smtClean="0">
                <a:solidFill>
                  <a:srgbClr val="000000"/>
                </a:solidFill>
                <a:latin typeface="Times New Roman" panose="02020603050405020304" pitchFamily="65" charset="-122"/>
                <a:ea typeface="宋体" panose="02010600030101010101" pitchFamily="2" charset="-122"/>
              </a:rPr>
              <a:t>败,复官,赠太子少保,谥清简。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莹性诚悫,农月坐篮舆戴笠,子孙舁行田间,曰:“非徒视稼,欲子孙习劳也。”其后人率教,多愿</a:t>
            </a:r>
            <a:br/>
            <a:r>
              <a:rPr lang="zh-CN" altLang="en-US" sz="1530" kern="0" dirty="0" smtClean="0">
                <a:solidFill>
                  <a:srgbClr val="000000"/>
                </a:solidFill>
                <a:latin typeface="Times New Roman" panose="02020603050405020304" pitchFamily="65" charset="-122"/>
                <a:ea typeface="宋体" panose="02010600030101010101" pitchFamily="2" charset="-122"/>
              </a:rPr>
              <a:t>朴力学者。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(节选自《明史·列传第七十四》)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A.河南田赋多积弊/巡抚都御史徐恪欲考本末/众难之莹/曰/视万犹千/视千犹百耳/何难/恪以</a:t>
            </a:r>
            <a:br/>
            <a:r>
              <a:rPr lang="zh-CN" altLang="en-US" sz="1530" kern="0" dirty="0" smtClean="0">
                <a:solidFill>
                  <a:srgbClr val="000000"/>
                </a:solidFill>
                <a:latin typeface="Times New Roman" panose="02020603050405020304" pitchFamily="65" charset="-122"/>
                <a:ea typeface="宋体" panose="02010600030101010101" pitchFamily="2" charset="-122"/>
              </a:rPr>
              <a:t>属莹部吏钩考/旬日间/宿蠹一清/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B.河南田赋多积弊/巡抚都御史徐恪欲考本末/众难之莹/曰/视万犹千/视千犹百耳/何难/恪以</a:t>
            </a:r>
            <a:br/>
            <a:r>
              <a:rPr lang="zh-CN" altLang="en-US" sz="1530" kern="0" dirty="0" smtClean="0">
                <a:solidFill>
                  <a:srgbClr val="000000"/>
                </a:solidFill>
                <a:latin typeface="Times New Roman" panose="02020603050405020304" pitchFamily="65" charset="-122"/>
                <a:ea typeface="宋体" panose="02010600030101010101" pitchFamily="2" charset="-122"/>
              </a:rPr>
              <a:t>属莹部吏/钩考旬日间/宿蠹一清/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C.河南田赋多积弊/巡抚都御史徐恪欲考本末/众难之/莹曰/视万犹千/视千犹百耳/何难/恪以</a:t>
            </a:r>
            <a:endParaRPr lang="zh-CN" altLang="en-US"/>
          </a:p>
        </p:txBody>
      </p:sp>
    </p:spTree>
  </p:cSld>
  <p:clrMapOvr>
    <a:masterClrMapping/>
  </p:clrMapOvr>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属莹部吏钩考/旬日间/宿蠹一清/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D.河南田赋多积弊/巡抚都御史徐恪欲考本末/众难之/莹曰/视万犹千/视千犹百耳/何难/恪以</a:t>
            </a:r>
            <a:br/>
            <a:r>
              <a:rPr lang="zh-CN" altLang="en-US" sz="1530" kern="0" dirty="0" smtClean="0">
                <a:solidFill>
                  <a:srgbClr val="000000"/>
                </a:solidFill>
                <a:latin typeface="Times New Roman" panose="02020603050405020304" pitchFamily="65" charset="-122"/>
                <a:ea typeface="宋体" panose="02010600030101010101" pitchFamily="2" charset="-122"/>
              </a:rPr>
              <a:t>属莹部吏/钩考旬日间/宿蠹一清/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2.下列对文中加点词语的相关内容的解说,不正确的一项是(3分)(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A.御史,先秦时是负责记录的史官、秘书官;自秦朝开始,除记录史实外还有监察职责。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B.方面官,古指执掌一方军政职权的官职,明清时指地方政府长官,如巡抚等。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C.应天,在明代指南京,为明朝前期首都,后永乐时期迁都顺天府(北京),应天作为留都。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D.削籍,“籍”这里指官名册,“削籍”就是将官员名字从官名册中除去,即革职。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A.樊莹为官清廉,拒绝他人馈赠。樊莹虽家境清贫,但在出使蜀地时,拒绝当地人的馈赠,当地</a:t>
            </a:r>
            <a:br/>
            <a:r>
              <a:rPr lang="zh-CN" altLang="en-US" sz="1530" kern="0" dirty="0" smtClean="0">
                <a:solidFill>
                  <a:srgbClr val="000000"/>
                </a:solidFill>
                <a:latin typeface="Times New Roman" panose="02020603050405020304" pitchFamily="65" charset="-122"/>
                <a:ea typeface="宋体" panose="02010600030101010101" pitchFamily="2" charset="-122"/>
              </a:rPr>
              <a:t>土司特地建“却金亭”纪念他。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B.樊莹体恤百姓,关心民生疾苦。由于百姓运粮辛苦,樊莹便取消民夫运输,让粮长专运;黄河</a:t>
            </a:r>
            <a:br/>
            <a:r>
              <a:rPr lang="zh-CN" altLang="en-US" sz="1530" kern="0" dirty="0" smtClean="0">
                <a:solidFill>
                  <a:srgbClr val="000000"/>
                </a:solidFill>
                <a:latin typeface="Times New Roman" panose="02020603050405020304" pitchFamily="65" charset="-122"/>
                <a:ea typeface="宋体" panose="02010600030101010101" pitchFamily="2" charset="-122"/>
              </a:rPr>
              <a:t>泛滥,他巡察赈济,许多百姓得以保全性命。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C.樊莹为官严正,弹劾不称职者。景东、宜良、曲靖、贵州发生灾异之事,樊莹奉命巡视,到达</a:t>
            </a:r>
            <a:endParaRPr lang="zh-CN" altLang="en-US"/>
          </a:p>
        </p:txBody>
      </p:sp>
    </p:spTree>
  </p:cSld>
  <p:clrMapOvr>
    <a:masterClrMapping/>
  </p:clrMapOvr>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后就弹劾镇守、巡察官员的罪行。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D.樊莹为人真诚,注重言传身教。农忙时节,樊莹让子孙抬着自己行走于田间,以此来告诉子孙</a:t>
            </a:r>
            <a:br/>
            <a:r>
              <a:rPr lang="zh-CN" altLang="en-US" sz="1530" kern="0" dirty="0" smtClean="0">
                <a:solidFill>
                  <a:srgbClr val="000000"/>
                </a:solidFill>
                <a:latin typeface="Times New Roman" panose="02020603050405020304" pitchFamily="65" charset="-122"/>
                <a:ea typeface="宋体" panose="02010600030101010101" pitchFamily="2" charset="-122"/>
              </a:rPr>
              <a:t>要习惯于劳动,后人都遵从他的教导。</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(1)改按云南,交阯诱边氓为寇,驰檄寝其谋。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(2)乃指挥吴勇侵官帑,图脱罪,因云雾晦冥虚张其事,劾罪之。</a:t>
            </a:r>
            <a:endParaRPr lang="zh-CN" altLang="en-US"/>
          </a:p>
        </p:txBody>
      </p:sp>
    </p:spTree>
  </p:cSld>
  <p:clrMapOvr>
    <a:masterClrMapping/>
  </p:clrMapOvr>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00675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“莹”做“曰”的主语,前面要断开,排除A、B两项;“旬日间”是后面分句句首</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的时间状语,前面要断开,排除D项。</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对话标志断句法。文言文中对话常常用“曰”“云”为标志,两人对话,一般在第</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一次问答时出现人名,以后就只用“曰”,而把主语省略。遇到对话,根据上下文判断对话双方</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来断句。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“自秦朝开始,除记录史实外还有监察职责”陈述有误,后世的御史只有监察的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职责。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“百姓运粮辛苦”理解有误,文意是,运粮的民夫苦于运输中的粮食损耗。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(1)改调巡按云南,交阯引诱边地的百姓做贼寇,樊莹迅速传送檄文制止了他们的阴</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(2)原来是指挥吴勇侵吞公款,企图逃脱罪责,借云雾阴暗虚张声势,樊莹弹劾吴勇给他定罪。</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(1)“按”,巡按;“为”,做;“驰檄”,迅速传送檄文;“寝”,制止。</a:t>
            </a:r>
            <a:endParaRPr lang="zh-CN" altLang="en-US" dirty="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(2)“乃”,原来是;“侵”,侵吞;“官帑”,公款;“图”,企图;“因”,凭借;“罪”,给</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定</a:t>
            </a:r>
            <a:r>
              <a:rPr lang="zh-CN" altLang="en-US" sz="1500" kern="0" dirty="0" smtClean="0">
                <a:solidFill>
                  <a:srgbClr val="000000"/>
                </a:solidFill>
                <a:latin typeface="Times New Roman" panose="02020603050405020304" pitchFamily="65" charset="-122"/>
                <a:ea typeface="宋体" panose="02010600030101010101" pitchFamily="2" charset="-122"/>
              </a:rPr>
              <a:t>罪</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sz="1500" dirty="0" smtClean="0"/>
          </a:p>
        </p:txBody>
      </p:sp>
    </p:spTree>
  </p:cSld>
  <p:clrMapOvr>
    <a:masterClrMapping/>
  </p:clrMapOvr>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a:t>
            </a:r>
            <a:r>
              <a:rPr lang="zh-CN" altLang="en-US" sz="1530" b="1" kern="0" dirty="0" smtClean="0">
                <a:solidFill>
                  <a:srgbClr val="000000"/>
                </a:solidFill>
                <a:latin typeface="Times New Roman" panose="02020603050405020304" pitchFamily="65" charset="-122"/>
                <a:ea typeface="宋体" panose="02010600030101010101" pitchFamily="2" charset="-122"/>
              </a:rPr>
              <a:t>参考译文]</a:t>
            </a:r>
            <a:endParaRPr lang="zh-CN" altLang="en-US" b="1"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樊莹,字廷璧,常山人。天顺末年,考中进士,称病归家休养。过了很长时间,授予他行人的官职,</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出使蜀地不接受馈赠,当地土司建造“却金亭”来纪念他。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成化八年,升任御史。山东盗贼起事,樊莹奉命捕获了贼人的首领。到江北整顿军队,上奏的条</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文多被定为例规。改调巡按云南,交阯引诱边地的百姓做贼寇,樊莹迅速传送檄文制止了他们</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的阴谋。出任松江知府。运粮的民夫苦于运输中的粮食损耗,樊莹便取消民夫运输,让粮长专</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门运输,并放宽对他们的要求,以此来优待他们。赋税徭役按照周忱的旧法,稍加变通,百姓的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困境大大缓解。服丧归家,后来起用为平阳知府。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弘治初年,皇帝诏令大臣举荐地方长官。侍郎黄孔昭推荐樊莹,尚书王恕也器重他,升任河南按</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察使。黄河泛滥成灾,百姓大多流离失所。樊莹巡察赈济,保全存活很多人。河南田赋有很多</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积弊,巡抚都御史徐恪想要考究原因,众人认为有困难。樊莹说:“把一万人看成一千人,把一</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千人看成一百人,有什么困难?”徐恪把此事交由樊莹的部下属吏调查考核,十天时间,积久的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弊病全部查清。弘治四年,升任应天府尹。守备中官蒋琮与言官上奏相互攻击,所牵连的人大</a:t>
            </a:r>
            <a:endParaRPr lang="zh-CN" altLang="en-US" dirty="0"/>
          </a:p>
        </p:txBody>
      </p:sp>
    </p:spTree>
  </p:cSld>
  <p:clrMapOvr>
    <a:masterClrMapping/>
  </p:clrMapOvr>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多被判罪罢免。樊莹奉命追查审讯此事,最初好像没有查出什么,蒋琮非常高兴。后来樊莹上</a:t>
            </a:r>
            <a:br/>
            <a:r>
              <a:rPr lang="zh-CN" altLang="en-US" sz="1530" kern="0" dirty="0" smtClean="0">
                <a:solidFill>
                  <a:srgbClr val="000000"/>
                </a:solidFill>
                <a:latin typeface="Times New Roman" panose="02020603050405020304" pitchFamily="65" charset="-122"/>
                <a:ea typeface="宋体" panose="02010600030101010101" pitchFamily="2" charset="-122"/>
              </a:rPr>
              <a:t>奏说他破坏孝陵龙脉的事,蒋琮于是被捕入狱,发配到净军。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弘治七年,升任南京工部右侍郎,不久改任右副都御史巡抚湖广。锦田的贼人勾结两广的瑶</a:t>
            </a:r>
            <a:br/>
            <a:r>
              <a:rPr lang="zh-CN" altLang="en-US" sz="1530" kern="0" dirty="0" smtClean="0">
                <a:solidFill>
                  <a:srgbClr val="000000"/>
                </a:solidFill>
                <a:latin typeface="Times New Roman" panose="02020603050405020304" pitchFamily="65" charset="-122"/>
                <a:ea typeface="宋体" panose="02010600030101010101" pitchFamily="2" charset="-122"/>
              </a:rPr>
              <a:t>人、僮人作乱,樊莹告谕解散余党,杀了首恶十八人。过了一年多,因病请求退休。樊莹在家赋</a:t>
            </a:r>
            <a:br/>
            <a:r>
              <a:rPr lang="zh-CN" altLang="en-US" sz="1530" kern="0" dirty="0" smtClean="0">
                <a:solidFill>
                  <a:srgbClr val="000000"/>
                </a:solidFill>
                <a:latin typeface="Times New Roman" panose="02020603050405020304" pitchFamily="65" charset="-122"/>
                <a:ea typeface="宋体" panose="02010600030101010101" pitchFamily="2" charset="-122"/>
              </a:rPr>
              <a:t>闲七年,朝廷内外交相推荐,起用原官巡抚治理郧阳,不久改任南京刑部右侍郎。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弘治十六年,云南景东卫连续七天白天昏暗,宜良地震声如雷鸣,曲靖多次发生大火,贵州也多</a:t>
            </a:r>
            <a:br/>
            <a:r>
              <a:rPr lang="zh-CN" altLang="en-US" sz="1530" kern="0" dirty="0" smtClean="0">
                <a:solidFill>
                  <a:srgbClr val="000000"/>
                </a:solidFill>
                <a:latin typeface="Times New Roman" panose="02020603050405020304" pitchFamily="65" charset="-122"/>
                <a:ea typeface="宋体" panose="02010600030101010101" pitchFamily="2" charset="-122"/>
              </a:rPr>
              <a:t>有灾害异常,皇帝命令樊莹巡视。他到达后就弹劾镇守、巡察官员的罪行,罢免不称职的文武</a:t>
            </a:r>
            <a:br/>
            <a:r>
              <a:rPr lang="zh-CN" altLang="en-US" sz="1530" kern="0" dirty="0" smtClean="0">
                <a:solidFill>
                  <a:srgbClr val="000000"/>
                </a:solidFill>
                <a:latin typeface="Times New Roman" panose="02020603050405020304" pitchFamily="65" charset="-122"/>
                <a:ea typeface="宋体" panose="02010600030101010101" pitchFamily="2" charset="-122"/>
              </a:rPr>
              <a:t>官员一千七百人。访查得知景东的变乱,原来是指挥吴勇侵吞公款,企图逃脱罪责,借云雾阴暗</a:t>
            </a:r>
            <a:br/>
            <a:r>
              <a:rPr lang="zh-CN" altLang="en-US" sz="1530" kern="0" dirty="0" smtClean="0">
                <a:solidFill>
                  <a:srgbClr val="000000"/>
                </a:solidFill>
                <a:latin typeface="Times New Roman" panose="02020603050405020304" pitchFamily="65" charset="-122"/>
                <a:ea typeface="宋体" panose="02010600030101010101" pitchFamily="2" charset="-122"/>
              </a:rPr>
              <a:t>虚张声势,樊莹弹劾吴勇给他定罪。樊莹返回后升任南京刑部尚书。武宗即位,樊莹退休回</a:t>
            </a:r>
            <a:br/>
            <a:r>
              <a:rPr lang="zh-CN" altLang="en-US" sz="1530" kern="0" dirty="0" smtClean="0">
                <a:solidFill>
                  <a:srgbClr val="000000"/>
                </a:solidFill>
                <a:latin typeface="Times New Roman" panose="02020603050405020304" pitchFamily="65" charset="-122"/>
                <a:ea typeface="宋体" panose="02010600030101010101" pitchFamily="2" charset="-122"/>
              </a:rPr>
              <a:t>家。刘瑾以联合核查隆平侯争夺袭爵之事,牵连到樊莹,削除他的名籍。第二年又因减少松江</a:t>
            </a:r>
            <a:br/>
            <a:r>
              <a:rPr lang="zh-CN" altLang="en-US" sz="1530" kern="0" dirty="0" smtClean="0">
                <a:solidFill>
                  <a:srgbClr val="000000"/>
                </a:solidFill>
                <a:latin typeface="Times New Roman" panose="02020603050405020304" pitchFamily="65" charset="-122"/>
                <a:ea typeface="宋体" panose="02010600030101010101" pitchFamily="2" charset="-122"/>
              </a:rPr>
              <a:t>官布的事获罪,罚米五百石运输到边疆。樊莹一向贫困,到这时更加窘迫。正德三年十一月去</a:t>
            </a:r>
            <a:br/>
            <a:r>
              <a:rPr lang="zh-CN" altLang="en-US" sz="1530" kern="0" dirty="0" smtClean="0">
                <a:solidFill>
                  <a:srgbClr val="000000"/>
                </a:solidFill>
                <a:latin typeface="Times New Roman" panose="02020603050405020304" pitchFamily="65" charset="-122"/>
                <a:ea typeface="宋体" panose="02010600030101010101" pitchFamily="2" charset="-122"/>
              </a:rPr>
              <a:t>世,时年七十五岁。刘瑾失势后,恢复原官,追赠太子少保,谥号清简。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樊莹性情真诚,农忙时坐着篮舆,戴着斗笠,让子孙抬着行走于田间,他说:“不单是看庄稼,更是</a:t>
            </a:r>
            <a:br/>
            <a:r>
              <a:rPr lang="zh-CN" altLang="en-US" sz="1530" kern="0" dirty="0" smtClean="0">
                <a:solidFill>
                  <a:srgbClr val="000000"/>
                </a:solidFill>
                <a:latin typeface="Times New Roman" panose="02020603050405020304" pitchFamily="65" charset="-122"/>
                <a:ea typeface="宋体" panose="02010600030101010101" pitchFamily="2" charset="-122"/>
              </a:rPr>
              <a:t>想让子孙习惯于劳动。”他的后人遵从教导,大多朴实敦厚勤奋学习。</a:t>
            </a:r>
            <a:endParaRPr lang="zh-CN" altLang="en-US"/>
          </a:p>
        </p:txBody>
      </p:sp>
    </p:spTree>
  </p:cSld>
  <p:clrMapOvr>
    <a:masterClrMapping/>
  </p:clrMapOvr>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三、(2019湖北武汉部分市级示范高中联考,10—13)阅读下面的文言文,回答问题。(19分)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翟汝文,字公巽,润州丹阳人。登</a:t>
            </a:r>
            <a:r>
              <a:rPr lang="zh-CN" altLang="en-US" sz="1530" u="sng" kern="0" dirty="0" smtClean="0">
                <a:solidFill>
                  <a:srgbClr val="000000"/>
                </a:solidFill>
                <a:latin typeface="Times New Roman" panose="02020603050405020304" pitchFamily="65" charset="-122"/>
                <a:ea typeface="宋体" panose="02010600030101010101" pitchFamily="2" charset="-122"/>
              </a:rPr>
              <a:t>进士第</a:t>
            </a:r>
            <a:r>
              <a:rPr lang="zh-CN" altLang="en-US" sz="1530" kern="0" dirty="0" smtClean="0">
                <a:solidFill>
                  <a:srgbClr val="000000"/>
                </a:solidFill>
                <a:latin typeface="Times New Roman" panose="02020603050405020304" pitchFamily="65" charset="-122"/>
                <a:ea typeface="宋体" panose="02010600030101010101" pitchFamily="2" charset="-122"/>
              </a:rPr>
              <a:t>,以亲老不调者十年。擢议礼局编修官,召对,徽宗嘉之,</a:t>
            </a:r>
            <a:br/>
            <a:r>
              <a:rPr lang="zh-CN" altLang="en-US" sz="1530" kern="0" dirty="0" smtClean="0">
                <a:solidFill>
                  <a:srgbClr val="000000"/>
                </a:solidFill>
                <a:latin typeface="Times New Roman" panose="02020603050405020304" pitchFamily="65" charset="-122"/>
                <a:ea typeface="宋体" panose="02010600030101010101" pitchFamily="2" charset="-122"/>
              </a:rPr>
              <a:t>除秘书郎。三馆士建议东封</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,汝文曰:“治道贵清净。</a:t>
            </a:r>
            <a:r>
              <a:rPr lang="zh-CN" altLang="en-US" sz="1530" u="sng" kern="0" dirty="0" smtClean="0">
                <a:solidFill>
                  <a:srgbClr val="000000"/>
                </a:solidFill>
                <a:latin typeface="Times New Roman" panose="02020603050405020304" pitchFamily="65" charset="-122"/>
                <a:ea typeface="宋体" panose="02010600030101010101" pitchFamily="2" charset="-122"/>
              </a:rPr>
              <a:t>今不启上述三代礼乐,而师秦、汉之侈</a:t>
            </a:r>
            <a:br/>
            <a:r>
              <a:rPr lang="zh-CN" altLang="en-US" sz="1530" u="sng" kern="0" dirty="0" smtClean="0">
                <a:solidFill>
                  <a:srgbClr val="000000"/>
                </a:solidFill>
                <a:latin typeface="Times New Roman" panose="02020603050405020304" pitchFamily="65" charset="-122"/>
                <a:ea typeface="宋体" panose="02010600030101010101" pitchFamily="2" charset="-122"/>
              </a:rPr>
              <a:t>心,非所愿也。</a:t>
            </a:r>
            <a:r>
              <a:rPr lang="zh-CN" altLang="en-US" sz="1530" kern="0" dirty="0" smtClean="0">
                <a:solidFill>
                  <a:srgbClr val="000000"/>
                </a:solidFill>
                <a:latin typeface="Times New Roman" panose="02020603050405020304" pitchFamily="65" charset="-122"/>
                <a:ea typeface="宋体" panose="02010600030101010101" pitchFamily="2" charset="-122"/>
              </a:rPr>
              <a:t>”责监宿州税。久之,召除著作郎,迁起居郎。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皇太子就傅,命汝文劝讲,除中书舍人。言者谓汝文从苏轼、黄庭坚</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游,不可当赞书之任,出知</a:t>
            </a:r>
            <a:br/>
            <a:r>
              <a:rPr lang="zh-CN" altLang="en-US" sz="1530" kern="0" dirty="0" smtClean="0">
                <a:solidFill>
                  <a:srgbClr val="000000"/>
                </a:solidFill>
                <a:latin typeface="Times New Roman" panose="02020603050405020304" pitchFamily="65" charset="-122"/>
                <a:ea typeface="宋体" panose="02010600030101010101" pitchFamily="2" charset="-122"/>
              </a:rPr>
              <a:t>襄州。召拜中书舍人,外制典雅,一时称之。命同修《哲宗国史》,迁给事中。</a:t>
            </a:r>
            <a:r>
              <a:rPr lang="zh-CN" altLang="en-US" sz="1530" u="sng" kern="0" dirty="0" smtClean="0">
                <a:solidFill>
                  <a:srgbClr val="000000"/>
                </a:solidFill>
                <a:latin typeface="Times New Roman" panose="02020603050405020304" pitchFamily="65" charset="-122"/>
                <a:ea typeface="宋体" panose="02010600030101010101" pitchFamily="2" charset="-122"/>
              </a:rPr>
              <a:t>高丽</a:t>
            </a:r>
            <a:r>
              <a:rPr lang="zh-CN" altLang="en-US" sz="1530" kern="0" dirty="0" smtClean="0">
                <a:solidFill>
                  <a:srgbClr val="000000"/>
                </a:solidFill>
                <a:latin typeface="Times New Roman" panose="02020603050405020304" pitchFamily="65" charset="-122"/>
                <a:ea typeface="宋体" panose="02010600030101010101" pitchFamily="2" charset="-122"/>
              </a:rPr>
              <a:t>使入贡,诏</a:t>
            </a:r>
            <a:br/>
            <a:r>
              <a:rPr lang="zh-CN" altLang="en-US" sz="1530" kern="0" dirty="0" smtClean="0">
                <a:solidFill>
                  <a:srgbClr val="000000"/>
                </a:solidFill>
                <a:latin typeface="Times New Roman" panose="02020603050405020304" pitchFamily="65" charset="-122"/>
                <a:ea typeface="宋体" panose="02010600030101010101" pitchFamily="2" charset="-122"/>
              </a:rPr>
              <a:t>班侍从之上,汝文言:“《春秋》之法,王人虽微,序诸侯上。不可卑近列而尊陪臣。”上遂命</a:t>
            </a:r>
            <a:br/>
            <a:r>
              <a:rPr lang="zh-CN" altLang="en-US" sz="1530" kern="0" dirty="0" smtClean="0">
                <a:solidFill>
                  <a:srgbClr val="000000"/>
                </a:solidFill>
                <a:latin typeface="Times New Roman" panose="02020603050405020304" pitchFamily="65" charset="-122"/>
                <a:ea typeface="宋体" panose="02010600030101010101" pitchFamily="2" charset="-122"/>
              </a:rPr>
              <a:t>如旧制。内侍梁师成强市百姓墓田,广其园圃。汝文言于上,师成讽宰相黜汝文,出守宣州。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召为吏部侍郎,出知庐州,徙密州。</a:t>
            </a:r>
            <a:r>
              <a:rPr lang="zh-CN" altLang="en-US" sz="1530" u="sng" kern="0" dirty="0" smtClean="0">
                <a:solidFill>
                  <a:srgbClr val="000000"/>
                </a:solidFill>
                <a:latin typeface="Times New Roman" panose="02020603050405020304" pitchFamily="65" charset="-122"/>
                <a:ea typeface="宋体" panose="02010600030101010101" pitchFamily="2" charset="-122"/>
              </a:rPr>
              <a:t>密负海产盐蔡京屡变盐法盗贩者众有司穷治党与汝文曰祖</a:t>
            </a:r>
            <a:br/>
            <a:r>
              <a:rPr lang="zh-CN" altLang="en-US" sz="1530" u="sng" kern="0" dirty="0" smtClean="0">
                <a:solidFill>
                  <a:srgbClr val="000000"/>
                </a:solidFill>
                <a:latin typeface="Times New Roman" panose="02020603050405020304" pitchFamily="65" charset="-122"/>
                <a:ea typeface="宋体" panose="02010600030101010101" pitchFamily="2" charset="-122"/>
              </a:rPr>
              <a:t>宗法度获私商不诘所由欲靖民也今系而虐之将为厉矣</a:t>
            </a:r>
            <a:r>
              <a:rPr lang="zh-CN" altLang="en-US" sz="1530" kern="0" dirty="0" smtClean="0">
                <a:solidFill>
                  <a:srgbClr val="000000"/>
                </a:solidFill>
                <a:latin typeface="Times New Roman" panose="02020603050405020304" pitchFamily="65" charset="-122"/>
                <a:ea typeface="宋体" panose="02010600030101010101" pitchFamily="2" charset="-122"/>
              </a:rPr>
              <a:t>。悉纵之。密岁贡牛黄</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,汝文曰:“牛</a:t>
            </a:r>
            <a:br/>
            <a:r>
              <a:rPr lang="zh-CN" altLang="en-US" sz="1530" kern="0" dirty="0" smtClean="0">
                <a:solidFill>
                  <a:srgbClr val="000000"/>
                </a:solidFill>
                <a:latin typeface="Times New Roman" panose="02020603050405020304" pitchFamily="65" charset="-122"/>
                <a:ea typeface="宋体" panose="02010600030101010101" pitchFamily="2" charset="-122"/>
              </a:rPr>
              <a:t>失黄辄死,非所以惠农,宜输财市之,则其害不私于密。”上从之。钦宗即位,召为翰林学士,改</a:t>
            </a:r>
            <a:br/>
            <a:r>
              <a:rPr lang="zh-CN" altLang="en-US" sz="1530" kern="0" dirty="0" smtClean="0">
                <a:solidFill>
                  <a:srgbClr val="000000"/>
                </a:solidFill>
                <a:latin typeface="Times New Roman" panose="02020603050405020304" pitchFamily="65" charset="-122"/>
                <a:ea typeface="宋体" panose="02010600030101010101" pitchFamily="2" charset="-122"/>
              </a:rPr>
              <a:t>显谟阁学士、知越州兼浙东安抚使。</a:t>
            </a:r>
            <a:endParaRPr lang="zh-CN" altLang="en-US"/>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绍兴</a:t>
            </a:r>
            <a:r>
              <a:rPr lang="zh-CN" altLang="en-US" sz="1530" kern="0" dirty="0" smtClean="0">
                <a:solidFill>
                  <a:srgbClr val="000000"/>
                </a:solidFill>
                <a:latin typeface="Times New Roman" panose="02020603050405020304" pitchFamily="65" charset="-122"/>
                <a:ea typeface="宋体" panose="02010600030101010101" pitchFamily="2" charset="-122"/>
              </a:rPr>
              <a:t>元年,召为翰林学士兼侍讲,除参知政事。时秦桧相,四方奏请填委未决,吏缘为奸。汝文</a:t>
            </a:r>
            <a:br/>
            <a:r>
              <a:rPr lang="zh-CN" altLang="en-US" sz="1530" kern="0" dirty="0" smtClean="0">
                <a:solidFill>
                  <a:srgbClr val="000000"/>
                </a:solidFill>
                <a:latin typeface="Times New Roman" panose="02020603050405020304" pitchFamily="65" charset="-122"/>
                <a:ea typeface="宋体" panose="02010600030101010101" pitchFamily="2" charset="-122"/>
              </a:rPr>
              <a:t>语桧,宜责都司程考吏牍,稽违者惩之。汝文尝受辞牒,书字用印,直送省部;入对,乞治堂吏受赂</a:t>
            </a:r>
            <a:endParaRPr lang="zh-CN" altLang="en-US"/>
          </a:p>
        </p:txBody>
      </p:sp>
    </p:spTree>
  </p:cSld>
  <p:clrMapOvr>
    <a:masterClrMapping/>
  </p:clrMapOvr>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者。桧怒,面劾汝文专擅。右司谏方孟卿因奏汝文与长官立异,岂能共济国事?罢去以卒。</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先是,汝文在密,桧为郡文学,汝文荐其才,故桧引用之。</a:t>
            </a:r>
            <a:r>
              <a:rPr lang="zh-CN" altLang="en-US" sz="1530" u="sng" kern="0" dirty="0" smtClean="0">
                <a:solidFill>
                  <a:srgbClr val="000000"/>
                </a:solidFill>
                <a:latin typeface="Times New Roman" panose="02020603050405020304" pitchFamily="65" charset="-122"/>
                <a:ea typeface="宋体" panose="02010600030101010101" pitchFamily="2" charset="-122"/>
              </a:rPr>
              <a:t>然汝文性刚不为桧屈,对案相诟,至目桧</a:t>
            </a:r>
            <a:br/>
            <a:r>
              <a:rPr lang="zh-CN" altLang="en-US" sz="1530" u="sng" kern="0" dirty="0" smtClean="0">
                <a:solidFill>
                  <a:srgbClr val="000000"/>
                </a:solidFill>
                <a:latin typeface="Times New Roman" panose="02020603050405020304" pitchFamily="65" charset="-122"/>
                <a:ea typeface="宋体" panose="02010600030101010101" pitchFamily="2" charset="-122"/>
              </a:rPr>
              <a:t>为“浊气”。</a:t>
            </a:r>
            <a:r>
              <a:rPr lang="zh-CN" altLang="en-US" sz="1530" kern="0" dirty="0" smtClean="0">
                <a:solidFill>
                  <a:srgbClr val="000000"/>
                </a:solidFill>
                <a:latin typeface="Times New Roman" panose="02020603050405020304" pitchFamily="65" charset="-122"/>
                <a:ea typeface="宋体" panose="02010600030101010101" pitchFamily="2" charset="-122"/>
              </a:rPr>
              <a:t>汝文风度翘楚,好古博雅,精于</a:t>
            </a:r>
            <a:r>
              <a:rPr lang="zh-CN" altLang="en-US" sz="1530" u="sng" kern="0" dirty="0" smtClean="0">
                <a:solidFill>
                  <a:srgbClr val="000000"/>
                </a:solidFill>
                <a:latin typeface="Times New Roman" panose="02020603050405020304" pitchFamily="65" charset="-122"/>
                <a:ea typeface="宋体" panose="02010600030101010101" pitchFamily="2" charset="-122"/>
              </a:rPr>
              <a:t>篆籀</a:t>
            </a:r>
            <a:r>
              <a:rPr lang="zh-CN" altLang="en-US" sz="1530" kern="0" dirty="0" smtClean="0">
                <a:solidFill>
                  <a:srgbClr val="000000"/>
                </a:solidFill>
                <a:latin typeface="Times New Roman" panose="02020603050405020304" pitchFamily="65" charset="-122"/>
                <a:ea typeface="宋体" panose="02010600030101010101" pitchFamily="2" charset="-122"/>
              </a:rPr>
              <a:t>,有文集行于世。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(节选自《宋史·翟汝文传》,有删改)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①东封:帝王于泰山行封禅事,昭示天下太平。②宋徽宗崇宁年间,司马光、苏轼、黄庭</a:t>
            </a:r>
            <a:br/>
            <a:r>
              <a:rPr lang="zh-CN" altLang="en-US" sz="1530" kern="0" dirty="0" smtClean="0">
                <a:solidFill>
                  <a:srgbClr val="000000"/>
                </a:solidFill>
                <a:latin typeface="Times New Roman" panose="02020603050405020304" pitchFamily="65" charset="-122"/>
                <a:ea typeface="宋体" panose="02010600030101010101" pitchFamily="2" charset="-122"/>
              </a:rPr>
              <a:t>坚等309人列名“元祐党籍”,被目为“奸党”,至南宗初年始获平反,改称“元祐忠贤”。③</a:t>
            </a:r>
            <a:br/>
            <a:r>
              <a:rPr lang="zh-CN" altLang="en-US" sz="1530" kern="0" dirty="0" smtClean="0">
                <a:solidFill>
                  <a:srgbClr val="000000"/>
                </a:solidFill>
                <a:latin typeface="Times New Roman" panose="02020603050405020304" pitchFamily="65" charset="-122"/>
                <a:ea typeface="宋体" panose="02010600030101010101" pitchFamily="2" charset="-122"/>
              </a:rPr>
              <a:t>牛黄:牛胆囊内的结石,为名贵中药材,有强心、解热之效。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A.密负海产盐/蔡京屡变/盐法盗贩者众/有司穷治党与/汝文曰/祖宗法/度获私商/不诘所由/欲</a:t>
            </a:r>
            <a:br/>
            <a:r>
              <a:rPr lang="zh-CN" altLang="en-US" sz="1530" kern="0" dirty="0" smtClean="0">
                <a:solidFill>
                  <a:srgbClr val="000000"/>
                </a:solidFill>
                <a:latin typeface="Times New Roman" panose="02020603050405020304" pitchFamily="65" charset="-122"/>
                <a:ea typeface="宋体" panose="02010600030101010101" pitchFamily="2" charset="-122"/>
              </a:rPr>
              <a:t>靖民也/今系而虐之/将为厉矣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B.密负海产盐/蔡京屡变/盐法盗贩者众/有司穷治/党与汝文曰/祖宗法度/获私商不诘所由/欲</a:t>
            </a:r>
            <a:br/>
            <a:r>
              <a:rPr lang="zh-CN" altLang="en-US" sz="1530" kern="0" dirty="0" smtClean="0">
                <a:solidFill>
                  <a:srgbClr val="000000"/>
                </a:solidFill>
                <a:latin typeface="Times New Roman" panose="02020603050405020304" pitchFamily="65" charset="-122"/>
                <a:ea typeface="宋体" panose="02010600030101010101" pitchFamily="2" charset="-122"/>
              </a:rPr>
              <a:t>靖民也/今系而虐之/将为厉矣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C.密负海产盐/蔡京屡变盐法/盗贩者众/有司穷治/党与汝文曰/祖宗法/度获私商/不诘所由/欲</a:t>
            </a:r>
            <a:br/>
            <a:r>
              <a:rPr lang="zh-CN" altLang="en-US" sz="1530" kern="0" dirty="0" smtClean="0">
                <a:solidFill>
                  <a:srgbClr val="000000"/>
                </a:solidFill>
                <a:latin typeface="Times New Roman" panose="02020603050405020304" pitchFamily="65" charset="-122"/>
                <a:ea typeface="宋体" panose="02010600030101010101" pitchFamily="2" charset="-122"/>
              </a:rPr>
              <a:t>靖民也/今系而虐之/将为厉矣</a:t>
            </a:r>
            <a:endParaRPr lang="zh-CN" altLang="en-US"/>
          </a:p>
        </p:txBody>
      </p:sp>
    </p:spTree>
  </p:cSld>
  <p:clrMapOvr>
    <a:masterClrMapping/>
  </p:clrMapOvr>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D.密负海产盐/蔡京屡变盐法/盗贩者众/有司穷治党与/汝文曰/祖宗法度/获私商不诘所由/欲</a:t>
            </a:r>
            <a:br/>
            <a:r>
              <a:rPr lang="zh-CN" altLang="en-US" sz="1530" kern="0" dirty="0" smtClean="0">
                <a:solidFill>
                  <a:srgbClr val="000000"/>
                </a:solidFill>
                <a:latin typeface="Times New Roman" panose="02020603050405020304" pitchFamily="65" charset="-122"/>
                <a:ea typeface="宋体" panose="02010600030101010101" pitchFamily="2" charset="-122"/>
              </a:rPr>
              <a:t>靖民也/今系而虐之/将为厉矣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2.下列对文中加点词语的相关内容的解说,不正确的一项是(3分)(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A.“进士第”指科举时代考选进士,录取时按成绩排列的等第。</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B.“高丽”指朝鲜历史上的王朝,是朝鲜半岛古代国家之一。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C.“绍兴”指绍兴府,府治山阴。南宋建炎四年(1130),宋高宗曾驻跸于此。</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D.“篆籀”指篆文和籀文,均为我国古代书体。篆分大篆、小篆,籀文即大篆。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A.翟汝文有胆有识,洞察封禅之害。三馆之士为粉饰太平、取媚皇帝,建议徽宗巡幸泰山,举行</a:t>
            </a:r>
            <a:br/>
            <a:r>
              <a:rPr lang="zh-CN" altLang="en-US" sz="1530" kern="0" dirty="0" smtClean="0">
                <a:solidFill>
                  <a:srgbClr val="000000"/>
                </a:solidFill>
                <a:latin typeface="Times New Roman" panose="02020603050405020304" pitchFamily="65" charset="-122"/>
                <a:ea typeface="宋体" panose="02010600030101010101" pitchFamily="2" charset="-122"/>
              </a:rPr>
              <a:t>封禅大典,翟汝文大为反对,因此受到责罚。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B.翟汝文不畏权势,揭发宦官罪恶。内侍梁师成深受皇帝宠信,曾强买百姓墓地,以扩展自家园</a:t>
            </a:r>
            <a:br/>
            <a:r>
              <a:rPr lang="zh-CN" altLang="en-US" sz="1530" kern="0" dirty="0" smtClean="0">
                <a:solidFill>
                  <a:srgbClr val="000000"/>
                </a:solidFill>
                <a:latin typeface="Times New Roman" panose="02020603050405020304" pitchFamily="65" charset="-122"/>
                <a:ea typeface="宋体" panose="02010600030101010101" pitchFamily="2" charset="-122"/>
              </a:rPr>
              <a:t>圃,翟汝文向皇帝检举此事,结果被贬外任。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C.翟汝文为民请命,革除多年弊政。密州每年进贡牛黄,对农事极为不利,翟汝文上书朝廷,请</a:t>
            </a:r>
            <a:br/>
            <a:r>
              <a:rPr lang="zh-CN" altLang="en-US" sz="1530" kern="0" dirty="0" smtClean="0">
                <a:solidFill>
                  <a:srgbClr val="000000"/>
                </a:solidFill>
                <a:latin typeface="Times New Roman" panose="02020603050405020304" pitchFamily="65" charset="-122"/>
                <a:ea typeface="宋体" panose="02010600030101010101" pitchFamily="2" charset="-122"/>
              </a:rPr>
              <a:t>求到市面上采购,密州百姓从此免除了祸害。</a:t>
            </a:r>
            <a:endParaRPr lang="zh-CN"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五、(2015课标全国Ⅰ,4—7)阅读下面的文言文,完成后面题目。(19分)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孙傅,字伯野,海州人。</a:t>
            </a:r>
            <a:r>
              <a:rPr lang="zh-CN" altLang="en-US" sz="1530" u="sng" kern="0" dirty="0" smtClean="0">
                <a:solidFill>
                  <a:srgbClr val="000000"/>
                </a:solidFill>
                <a:latin typeface="Times New Roman" panose="02020603050405020304" pitchFamily="65" charset="-122"/>
                <a:ea typeface="宋体" panose="02010600030101010101" pitchFamily="2" charset="-122"/>
              </a:rPr>
              <a:t>登进士第</a:t>
            </a:r>
            <a:r>
              <a:rPr lang="zh-CN" altLang="en-US" sz="1530" kern="0" dirty="0" smtClean="0">
                <a:solidFill>
                  <a:srgbClr val="000000"/>
                </a:solidFill>
                <a:latin typeface="Times New Roman" panose="02020603050405020304" pitchFamily="65" charset="-122"/>
                <a:ea typeface="宋体" panose="02010600030101010101" pitchFamily="2" charset="-122"/>
              </a:rPr>
              <a:t>,为礼部员外郎。时蔡翛为尚书,傅为言天下事,劝其亟有所更,</a:t>
            </a:r>
            <a:br/>
            <a:r>
              <a:rPr lang="zh-CN" altLang="en-US" sz="1530" kern="0" dirty="0" smtClean="0">
                <a:solidFill>
                  <a:srgbClr val="000000"/>
                </a:solidFill>
                <a:latin typeface="Times New Roman" panose="02020603050405020304" pitchFamily="65" charset="-122"/>
                <a:ea typeface="宋体" panose="02010600030101010101" pitchFamily="2" charset="-122"/>
              </a:rPr>
              <a:t>不然必败。翛不能用。迁至中书舍人。</a:t>
            </a:r>
            <a:r>
              <a:rPr lang="zh-CN" altLang="en-US" sz="1530" u="sng" kern="0" dirty="0" smtClean="0">
                <a:solidFill>
                  <a:srgbClr val="000000"/>
                </a:solidFill>
                <a:latin typeface="Times New Roman" panose="02020603050405020304" pitchFamily="65" charset="-122"/>
                <a:ea typeface="宋体" panose="02010600030101010101" pitchFamily="2" charset="-122"/>
              </a:rPr>
              <a:t>宣和末高丽入贡使者所过调夫治舟骚然烦费傅言索</a:t>
            </a:r>
            <a:br/>
            <a:r>
              <a:rPr lang="zh-CN" altLang="en-US" sz="1530" u="sng" kern="0" dirty="0" smtClean="0">
                <a:solidFill>
                  <a:srgbClr val="000000"/>
                </a:solidFill>
                <a:latin typeface="Times New Roman" panose="02020603050405020304" pitchFamily="65" charset="-122"/>
                <a:ea typeface="宋体" panose="02010600030101010101" pitchFamily="2" charset="-122"/>
              </a:rPr>
              <a:t>民力以妨农功而于中国无丝毫之益宰相谓其所论同苏轼奏贬蕲州安置</a:t>
            </a:r>
            <a:r>
              <a:rPr lang="zh-CN" altLang="en-US" sz="1530" kern="0" dirty="0" smtClean="0">
                <a:solidFill>
                  <a:srgbClr val="000000"/>
                </a:solidFill>
                <a:latin typeface="Times New Roman" panose="02020603050405020304" pitchFamily="65" charset="-122"/>
                <a:ea typeface="宋体" panose="02010600030101010101" pitchFamily="2" charset="-122"/>
              </a:rPr>
              <a:t>给事中许翰以为傅论</a:t>
            </a:r>
            <a:br/>
            <a:r>
              <a:rPr lang="zh-CN" altLang="en-US" sz="1530" kern="0" dirty="0" smtClean="0">
                <a:solidFill>
                  <a:srgbClr val="000000"/>
                </a:solidFill>
                <a:latin typeface="Times New Roman" panose="02020603050405020304" pitchFamily="65" charset="-122"/>
                <a:ea typeface="宋体" panose="02010600030101010101" pitchFamily="2" charset="-122"/>
              </a:rPr>
              <a:t>议虽偶与轼合,意亦亡他,以职论事而责之过矣,翰亦罢去。靖康元年,召为给事中,进</a:t>
            </a:r>
            <a:r>
              <a:rPr lang="zh-CN" altLang="en-US" sz="1530" u="sng" kern="0" dirty="0" smtClean="0">
                <a:solidFill>
                  <a:srgbClr val="000000"/>
                </a:solidFill>
                <a:latin typeface="Times New Roman" panose="02020603050405020304" pitchFamily="65" charset="-122"/>
                <a:ea typeface="宋体" panose="02010600030101010101" pitchFamily="2" charset="-122"/>
              </a:rPr>
              <a:t>兵部</a:t>
            </a:r>
            <a:r>
              <a:rPr lang="zh-CN" altLang="en-US" sz="1530" kern="0" dirty="0" smtClean="0">
                <a:solidFill>
                  <a:srgbClr val="000000"/>
                </a:solidFill>
                <a:latin typeface="Times New Roman" panose="02020603050405020304" pitchFamily="65" charset="-122"/>
                <a:ea typeface="宋体" panose="02010600030101010101" pitchFamily="2" charset="-122"/>
              </a:rPr>
              <a:t>尚</a:t>
            </a:r>
            <a:br/>
            <a:r>
              <a:rPr lang="zh-CN" altLang="en-US" sz="1530" kern="0" dirty="0" smtClean="0">
                <a:solidFill>
                  <a:srgbClr val="000000"/>
                </a:solidFill>
                <a:latin typeface="Times New Roman" panose="02020603050405020304" pitchFamily="65" charset="-122"/>
                <a:ea typeface="宋体" panose="02010600030101010101" pitchFamily="2" charset="-122"/>
              </a:rPr>
              <a:t>书。上章乞复祖宗法度,</a:t>
            </a:r>
            <a:r>
              <a:rPr lang="zh-CN" altLang="en-US" sz="1530" u="sng" kern="0" dirty="0" smtClean="0">
                <a:solidFill>
                  <a:srgbClr val="000000"/>
                </a:solidFill>
                <a:latin typeface="Times New Roman" panose="02020603050405020304" pitchFamily="65" charset="-122"/>
                <a:ea typeface="宋体" panose="02010600030101010101" pitchFamily="2" charset="-122"/>
              </a:rPr>
              <a:t>钦宗</a:t>
            </a:r>
            <a:r>
              <a:rPr lang="zh-CN" altLang="en-US" sz="1530" kern="0" dirty="0" smtClean="0">
                <a:solidFill>
                  <a:srgbClr val="000000"/>
                </a:solidFill>
                <a:latin typeface="Times New Roman" panose="02020603050405020304" pitchFamily="65" charset="-122"/>
                <a:ea typeface="宋体" panose="02010600030101010101" pitchFamily="2" charset="-122"/>
              </a:rPr>
              <a:t>问之,傅曰:“祖宗法惠民,熙、丰法惠国,崇、观法惠奸。”时谓</a:t>
            </a:r>
            <a:br/>
            <a:r>
              <a:rPr lang="zh-CN" altLang="en-US" sz="1530" kern="0" dirty="0" smtClean="0">
                <a:solidFill>
                  <a:srgbClr val="000000"/>
                </a:solidFill>
                <a:latin typeface="Times New Roman" panose="02020603050405020304" pitchFamily="65" charset="-122"/>
                <a:ea typeface="宋体" panose="02010600030101010101" pitchFamily="2" charset="-122"/>
              </a:rPr>
              <a:t>名言。十一月,拜尚书右丞,俄改同知枢密院。金人围都城,傅日夜亲当矢石。金兵分四翼噪而</a:t>
            </a:r>
            <a:br/>
            <a:r>
              <a:rPr lang="zh-CN" altLang="en-US" sz="1530" kern="0" dirty="0" smtClean="0">
                <a:solidFill>
                  <a:srgbClr val="000000"/>
                </a:solidFill>
                <a:latin typeface="Times New Roman" panose="02020603050405020304" pitchFamily="65" charset="-122"/>
                <a:ea typeface="宋体" panose="02010600030101010101" pitchFamily="2" charset="-122"/>
              </a:rPr>
              <a:t>前,兵败退,堕于护龙河,填尸皆满,城门急闭。是日,金人遂登城。二年正月,钦宗诣金帅营,以傅</a:t>
            </a:r>
            <a:br/>
            <a:r>
              <a:rPr lang="zh-CN" altLang="en-US" sz="1530" kern="0" dirty="0" smtClean="0">
                <a:solidFill>
                  <a:srgbClr val="000000"/>
                </a:solidFill>
                <a:latin typeface="Times New Roman" panose="02020603050405020304" pitchFamily="65" charset="-122"/>
                <a:ea typeface="宋体" panose="02010600030101010101" pitchFamily="2" charset="-122"/>
              </a:rPr>
              <a:t>辅</a:t>
            </a:r>
            <a:r>
              <a:rPr lang="zh-CN" altLang="en-US" sz="1530" u="sng" kern="0" dirty="0" smtClean="0">
                <a:solidFill>
                  <a:srgbClr val="000000"/>
                </a:solidFill>
                <a:latin typeface="Times New Roman" panose="02020603050405020304" pitchFamily="65" charset="-122"/>
                <a:ea typeface="宋体" panose="02010600030101010101" pitchFamily="2" charset="-122"/>
              </a:rPr>
              <a:t>太子</a:t>
            </a:r>
            <a:r>
              <a:rPr lang="zh-CN" altLang="en-US" sz="1530" kern="0" dirty="0" smtClean="0">
                <a:solidFill>
                  <a:srgbClr val="000000"/>
                </a:solidFill>
                <a:latin typeface="Times New Roman" panose="02020603050405020304" pitchFamily="65" charset="-122"/>
                <a:ea typeface="宋体" panose="02010600030101010101" pitchFamily="2" charset="-122"/>
              </a:rPr>
              <a:t>留守,仍兼少傅。帝兼旬不返,傅屡贻书请之。及废立檄至,傅大恸曰:“</a:t>
            </a:r>
            <a:r>
              <a:rPr lang="zh-CN" altLang="en-US" sz="1530" u="sng" kern="0" dirty="0" smtClean="0">
                <a:solidFill>
                  <a:srgbClr val="000000"/>
                </a:solidFill>
                <a:latin typeface="Times New Roman" panose="02020603050405020304" pitchFamily="65" charset="-122"/>
                <a:ea typeface="宋体" panose="02010600030101010101" pitchFamily="2" charset="-122"/>
              </a:rPr>
              <a:t>吾唯知吾君可</a:t>
            </a:r>
            <a:br/>
            <a:r>
              <a:rPr lang="zh-CN" altLang="en-US" sz="1530" u="sng" kern="0" dirty="0" smtClean="0">
                <a:solidFill>
                  <a:srgbClr val="000000"/>
                </a:solidFill>
                <a:latin typeface="Times New Roman" panose="02020603050405020304" pitchFamily="65" charset="-122"/>
                <a:ea typeface="宋体" panose="02010600030101010101" pitchFamily="2" charset="-122"/>
              </a:rPr>
              <a:t>帝中国尔,苟立异姓,吾当死之。</a:t>
            </a:r>
            <a:r>
              <a:rPr lang="zh-CN" altLang="en-US" sz="1530" kern="0" dirty="0" smtClean="0">
                <a:solidFill>
                  <a:srgbClr val="000000"/>
                </a:solidFill>
                <a:latin typeface="Times New Roman" panose="02020603050405020304" pitchFamily="65" charset="-122"/>
                <a:ea typeface="宋体" panose="02010600030101010101" pitchFamily="2" charset="-122"/>
              </a:rPr>
              <a:t>”金人来索太上、帝后、诸王、妃主,傅留太子不遣。密谋匿</a:t>
            </a:r>
            <a:br/>
            <a:r>
              <a:rPr lang="zh-CN" altLang="en-US" sz="1530" kern="0" dirty="0" smtClean="0">
                <a:solidFill>
                  <a:srgbClr val="000000"/>
                </a:solidFill>
                <a:latin typeface="Times New Roman" panose="02020603050405020304" pitchFamily="65" charset="-122"/>
                <a:ea typeface="宋体" panose="02010600030101010101" pitchFamily="2" charset="-122"/>
              </a:rPr>
              <a:t>之民间,别求状类宦者二人杀之,并斩十数死囚,持首送之,绐金人曰:“宦者欲窃太子出,都人争</a:t>
            </a:r>
            <a:br/>
            <a:r>
              <a:rPr lang="zh-CN" altLang="en-US" sz="1530" kern="0" dirty="0" smtClean="0">
                <a:solidFill>
                  <a:srgbClr val="000000"/>
                </a:solidFill>
                <a:latin typeface="Times New Roman" panose="02020603050405020304" pitchFamily="65" charset="-122"/>
                <a:ea typeface="宋体" panose="02010600030101010101" pitchFamily="2" charset="-122"/>
              </a:rPr>
              <a:t>斗杀之,误伤太子。因帅兵讨定,斩其为乱者以献。苟不已,则以死继之。”越五日,无肯承其</a:t>
            </a:r>
            <a:br/>
            <a:r>
              <a:rPr lang="zh-CN" altLang="en-US" sz="1530" kern="0" dirty="0" smtClean="0">
                <a:solidFill>
                  <a:srgbClr val="000000"/>
                </a:solidFill>
                <a:latin typeface="Times New Roman" panose="02020603050405020304" pitchFamily="65" charset="-122"/>
                <a:ea typeface="宋体" panose="02010600030101010101" pitchFamily="2" charset="-122"/>
              </a:rPr>
              <a:t>事者。傅曰:“吾为太子傅,当同生死。</a:t>
            </a:r>
            <a:r>
              <a:rPr lang="zh-CN" altLang="en-US" sz="1530" u="sng" kern="0" dirty="0" smtClean="0">
                <a:solidFill>
                  <a:srgbClr val="000000"/>
                </a:solidFill>
                <a:latin typeface="Times New Roman" panose="02020603050405020304" pitchFamily="65" charset="-122"/>
                <a:ea typeface="宋体" panose="02010600030101010101" pitchFamily="2" charset="-122"/>
              </a:rPr>
              <a:t>金人虽不吾索,吾当与之俱行,求见二酋面责之,庶或万</a:t>
            </a:r>
            <a:br/>
            <a:r>
              <a:rPr lang="zh-CN" altLang="en-US" sz="1530" u="sng" kern="0" dirty="0" smtClean="0">
                <a:solidFill>
                  <a:srgbClr val="000000"/>
                </a:solidFill>
                <a:latin typeface="Times New Roman" panose="02020603050405020304" pitchFamily="65" charset="-122"/>
                <a:ea typeface="宋体" panose="02010600030101010101" pitchFamily="2" charset="-122"/>
              </a:rPr>
              <a:t>一可济。</a:t>
            </a:r>
            <a:r>
              <a:rPr lang="zh-CN" altLang="en-US" sz="1530" kern="0" dirty="0" smtClean="0">
                <a:solidFill>
                  <a:srgbClr val="000000"/>
                </a:solidFill>
                <a:latin typeface="Times New Roman" panose="02020603050405020304" pitchFamily="65" charset="-122"/>
                <a:ea typeface="宋体" panose="02010600030101010101" pitchFamily="2" charset="-122"/>
              </a:rPr>
              <a:t>”遂从太子出。金守门者曰:“所欲得太子,留守何预?”傅曰:“我宋之大臣,且太子</a:t>
            </a:r>
            <a:endParaRPr lang="zh-CN" altLang="en-US"/>
          </a:p>
        </p:txBody>
      </p:sp>
    </p:spTree>
  </p:cSld>
  <p:clrMapOvr>
    <a:masterClrMapping/>
  </p:clrMapOvr>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D.翟汝文为官正直,处事不徇私情。秦桧为相时,因翟汝文曾对己有恩,故而对他引荐任用,翟</a:t>
            </a:r>
            <a:br/>
            <a:r>
              <a:rPr lang="zh-CN" altLang="en-US" sz="1530" kern="0" dirty="0" smtClean="0">
                <a:solidFill>
                  <a:srgbClr val="000000"/>
                </a:solidFill>
                <a:latin typeface="Times New Roman" panose="02020603050405020304" pitchFamily="65" charset="-122"/>
                <a:ea typeface="宋体" panose="02010600030101010101" pitchFamily="2" charset="-122"/>
              </a:rPr>
              <a:t>汝文却不仰秦桧之鼻息,而是坚决秉公办事。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(1)今不启上述三代礼乐,而师秦、汉之侈心,非所愿也。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(2)然汝文性刚不为桧屈,对案相诟,至目桧为“浊气”。</a:t>
            </a:r>
            <a:endParaRPr lang="zh-CN" altLang="en-US"/>
          </a:p>
        </p:txBody>
      </p:sp>
    </p:spTree>
  </p:cSld>
  <p:clrMapOvr>
    <a:masterClrMapping/>
  </p:clrMapOvr>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“盐法”做“屡变”的宾语,应在“盐法”后面断开,排除A、B两项;“党与”做</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“穷治”的宾语,应在“党与”后面断开,排除C项。</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 </a:t>
            </a:r>
            <a:r>
              <a:rPr lang="zh-CN" altLang="en-US" sz="1530" kern="0" dirty="0" smtClean="0">
                <a:solidFill>
                  <a:srgbClr val="000000"/>
                </a:solidFill>
                <a:latin typeface="Times New Roman" panose="02020603050405020304" pitchFamily="65" charset="-122"/>
                <a:ea typeface="宋体" panose="02010600030101010101" pitchFamily="2" charset="-122"/>
              </a:rPr>
              <a:t>   要通读全文,仔细体会词语、句子之间的关系;要先易后难,把会断的句子先断开,</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逐步缩小范围,直到把所有的句子都断开;要重视内容,断完后根据句子的含意、文章的内容再</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核对一遍。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“绍兴”在文中指帝王年号,从后面的“元年”可知。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据原文“则其害不私于密”,可见只是受害减少,并非“从此免除了祸害”。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(1)现在不启导皇上遵循三代以礼乐治国之法,却效仿秦、汉的夸耀自大之心,(这)不</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是我所希望的。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(2)然而翟汝文性情刚直,不对秦桧表示屈服,(而且)当面辱骂他,甚至把秦桧视作“污浊之</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气”。</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(1)“启”,启导;“述”,遵循;“而”,表转折;“师”,效仿;“侈心”,夸耀自大之心。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(2)“诟”,辱骂;“目”,视,看。</a:t>
            </a:r>
            <a:endParaRPr lang="zh-CN" altLang="en-US" dirty="0"/>
          </a:p>
        </p:txBody>
      </p:sp>
    </p:spTree>
  </p:cSld>
  <p:clrMapOvr>
    <a:masterClrMapping/>
  </p:clrMapOvr>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[参考译文]</a:t>
            </a:r>
            <a:endParaRPr lang="zh-CN" altLang="en-US" b="1"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翟汝文,字公巽,润州丹阳人。进士及第后,因双亲年迈不愿调职达十年之久。提升为议礼局编</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修官,面见皇帝回答询问,徽宗很赞赏他,授官秘书郎。三馆官员建议皇帝到泰山举行封禅大</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典,翟汝文说:“治国之道贵在不烦扰。现在不启导皇上遵循三代以礼乐治国之法,却效仿秦、</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汉的夸耀自大之心,(这)不是我所希望的。”受责外任监管宿州赋税。过了很久,才被征召到</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朝廷,授官著作郎,升任起居郎。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皇太子从师,(皇帝)命翟汝文任侍讲官,授职中书舍人。谏官弹劾翟汝文曾从学于苏轼、黄庭</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坚,不能承担赞书任务,因此外任襄州知州。征拜中书舍人,(他所撰写的)诰命十分典雅,当时受</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到普遍赞誉。受命同修《哲宗国史》,升迁给事中。高丽使臣前来进贡,(皇帝)下诏将使臣(宴</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会的)位次列于侍从之上,翟汝文进言:“《春秋》之法,王人地位虽低微,但位次在诸侯之上。</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不应贬低身边近臣而抬高外国使臣。”皇帝于是命令按旧例(行事)。内侍梁师成强买百姓墓</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地,扩展自家园圃。翟汝文向皇帝揭发此事,梁师成暗示宰相贬退他,(翟汝文因此)外任宣州知</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征拜为吏部侍郎,出任庐州知州,调任密州知州。密州背靠大海,出产食盐。蔡京多次改变有关</a:t>
            </a:r>
            <a:endParaRPr lang="zh-CN" altLang="en-US" dirty="0"/>
          </a:p>
        </p:txBody>
      </p:sp>
    </p:spTree>
  </p:cSld>
  <p:clrMapOvr>
    <a:masterClrMapping/>
  </p:clrMapOvr>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5211"/>
            <a:chOff x="539750" y="1080000"/>
            <a:chExt cx="8127250" cy="5265211"/>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盐务的法令制度,非法贩卖私盐的人很多,有关部门彻底查办同党之人。翟汝文说:“祖宗法</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度,抓到贩运私货的商人,不追究私货的由来,目的是安定百姓。现在却把私商囚禁起来,加以</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残害,(情形)将要变本加厉了!”(他把私商)全都释放了。密州每年进贡牛黄,翟汝文说:“牛失</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掉牛黄就会死,(这)不是优惠农民的办法,(朝廷)应该拿出钱财(向天下)采购牛黄,这样就不会让</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密州单独受害了。”皇帝听从了他的建议。钦宗即位,征召为翰林学士,改任显谟阁学士、越</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州知州,兼任浙东安抚使。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绍兴元年,征召为翰林学士兼侍讲,授官参知政事。当时秦桧为相,各处上奏、请求积压不决,</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小吏趁机作弊。翟汝文告诉秦桧,应责成官署考查公文,延误者受罚。翟汝文曾接受文书,签字</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盖章,直接送往省部;在宫中回答皇帝询问时,(他)请求惩治贪污受贿的政事堂官吏。秦桧大怒,</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当面弹劾翟汝文擅自行事。右司谏方孟卿于是上奏翟汝文与长官行事背离、意见不一,怎能</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共同处理好国家政事?(翟汝文)被罢职后去世。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之前,翟汝文在密州任上,秦桧担任州中文学一职,翟汝文(向朝廷)推荐秦桧有才,所以秦桧(为</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相后)引荐任用他。然而翟汝文性情刚直,不对秦桧表示屈服,(而且)当面辱骂他,甚至把秦桧视</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作“污浊之气”。翟汝文风度翩翩,才华出众,喜好古时事物,学识渊博,品行端正,擅长篆文、</a:t>
              </a:r>
              <a:endParaRPr lang="zh-CN" altLang="en-US" dirty="0"/>
            </a:p>
          </p:txBody>
        </p:sp>
        <p:sp>
          <p:nvSpPr>
            <p:cNvPr id="3" name="TextBox 2"/>
            <p:cNvSpPr txBox="1"/>
            <p:nvPr/>
          </p:nvSpPr>
          <p:spPr>
            <a:xfrm>
              <a:off x="539750" y="599203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籀文,有文集流传于世。</a:t>
              </a:r>
              <a:endParaRPr lang="zh-CN" altLang="en-US" dirty="0"/>
            </a:p>
          </p:txBody>
        </p:sp>
      </p:grpSp>
    </p:spTree>
  </p:cSld>
  <p:clrMapOvr>
    <a:masterClrMapping/>
  </p:clrMapOvr>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四、(2019江西南昌一模,10—13)阅读下面的文言文,回答问题。(19分)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萧藻,字靖艺,少立名行,志操清洁。齐永元初,</a:t>
            </a:r>
            <a:r>
              <a:rPr lang="zh-CN" altLang="en-US" sz="1530" u="sng" kern="0" dirty="0" smtClean="0">
                <a:solidFill>
                  <a:srgbClr val="000000"/>
                </a:solidFill>
                <a:latin typeface="Times New Roman" panose="02020603050405020304" pitchFamily="65" charset="-122"/>
                <a:ea typeface="宋体" panose="02010600030101010101" pitchFamily="2" charset="-122"/>
              </a:rPr>
              <a:t>释褐</a:t>
            </a:r>
            <a:r>
              <a:rPr lang="zh-CN" altLang="en-US" sz="1530" kern="0" dirty="0" smtClean="0">
                <a:solidFill>
                  <a:srgbClr val="000000"/>
                </a:solidFill>
                <a:latin typeface="Times New Roman" panose="02020603050405020304" pitchFamily="65" charset="-122"/>
                <a:ea typeface="宋体" panose="02010600030101010101" pitchFamily="2" charset="-122"/>
              </a:rPr>
              <a:t>著作佐郎。天监元年,封西昌县侯,</a:t>
            </a:r>
            <a:r>
              <a:rPr lang="zh-CN" altLang="en-US" sz="1530" u="sng" kern="0" dirty="0" smtClean="0">
                <a:solidFill>
                  <a:srgbClr val="000000"/>
                </a:solidFill>
                <a:latin typeface="Times New Roman" panose="02020603050405020304" pitchFamily="65" charset="-122"/>
                <a:ea typeface="宋体" panose="02010600030101010101" pitchFamily="2" charset="-122"/>
              </a:rPr>
              <a:t>食邑</a:t>
            </a:r>
            <a:r>
              <a:rPr lang="zh-CN" altLang="en-US" sz="1530" kern="0" dirty="0" smtClean="0">
                <a:solidFill>
                  <a:srgbClr val="000000"/>
                </a:solidFill>
                <a:latin typeface="Times New Roman" panose="02020603050405020304" pitchFamily="65" charset="-122"/>
                <a:ea typeface="宋体" panose="02010600030101010101" pitchFamily="2" charset="-122"/>
              </a:rPr>
              <a:t>五百</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户。出为益州刺史。</a:t>
            </a:r>
            <a:r>
              <a:rPr lang="zh-CN" altLang="en-US" sz="1530" u="sng" kern="0" dirty="0" smtClean="0">
                <a:solidFill>
                  <a:srgbClr val="000000"/>
                </a:solidFill>
                <a:latin typeface="Times New Roman" panose="02020603050405020304" pitchFamily="65" charset="-122"/>
                <a:ea typeface="宋体" panose="02010600030101010101" pitchFamily="2" charset="-122"/>
              </a:rPr>
              <a:t>时天下草创,边徼未安,州民焦僧护聚众数万,据郫、繁作乱</a:t>
            </a:r>
            <a:r>
              <a:rPr lang="zh-CN" altLang="en-US" sz="1530" kern="0" dirty="0" smtClean="0">
                <a:solidFill>
                  <a:srgbClr val="000000"/>
                </a:solidFill>
                <a:latin typeface="Times New Roman" panose="02020603050405020304" pitchFamily="65" charset="-122"/>
                <a:ea typeface="宋体" panose="02010600030101010101" pitchFamily="2" charset="-122"/>
              </a:rPr>
              <a:t>。藻年未弱</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冠,集僚佐议,欲自击之。或陈不可,藻大怒,斩于阶侧。乃乘</a:t>
            </a:r>
            <a:r>
              <a:rPr lang="zh-CN" altLang="en-US" sz="1530" u="sng" kern="0" dirty="0" smtClean="0">
                <a:solidFill>
                  <a:srgbClr val="000000"/>
                </a:solidFill>
                <a:latin typeface="Times New Roman" panose="02020603050405020304" pitchFamily="65" charset="-122"/>
                <a:ea typeface="宋体" panose="02010600030101010101" pitchFamily="2" charset="-122"/>
              </a:rPr>
              <a:t>平肩舆</a:t>
            </a:r>
            <a:r>
              <a:rPr lang="zh-CN" altLang="en-US" sz="1530" kern="0" dirty="0" smtClean="0">
                <a:solidFill>
                  <a:srgbClr val="000000"/>
                </a:solidFill>
                <a:latin typeface="Times New Roman" panose="02020603050405020304" pitchFamily="65" charset="-122"/>
                <a:ea typeface="宋体" panose="02010600030101010101" pitchFamily="2" charset="-122"/>
              </a:rPr>
              <a:t>,巡行贼垒。贼弓乱射,矢下</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如雨,从者举楯御箭,又命除之,由是人心大安。贼乃夜遁,藻命骑追之,斩首数千级,遂平之。进</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号信威将军。藻性谦退,不求闻达。善属文辞,尤好古体,自非公宴,未尝妄有所为,纵有小文,成</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辄弃本。六年,为军师将军,与西丰侯正德北伐涡阳,辄班师,为</a:t>
            </a:r>
            <a:r>
              <a:rPr lang="zh-CN" altLang="en-US" sz="1530" u="sng" kern="0" dirty="0" smtClean="0">
                <a:solidFill>
                  <a:srgbClr val="000000"/>
                </a:solidFill>
                <a:latin typeface="Times New Roman" panose="02020603050405020304" pitchFamily="65" charset="-122"/>
                <a:ea typeface="宋体" panose="02010600030101010101" pitchFamily="2" charset="-122"/>
              </a:rPr>
              <a:t>有司</a:t>
            </a:r>
            <a:r>
              <a:rPr lang="zh-CN" altLang="en-US" sz="1530" kern="0" dirty="0" smtClean="0">
                <a:solidFill>
                  <a:srgbClr val="000000"/>
                </a:solidFill>
                <a:latin typeface="Times New Roman" panose="02020603050405020304" pitchFamily="65" charset="-122"/>
                <a:ea typeface="宋体" panose="02010600030101010101" pitchFamily="2" charset="-122"/>
              </a:rPr>
              <a:t>所奏,免官削爵土。大通元</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年,迁侍中、中护军。时涡阳始降,乃以藻为使持节、北讨都督、征北大将军,镇于涡阳。高祖</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每叹曰:“子弟并如迦叶,吾复何忧。”迦叶,藻小名也。入为安左将军、尚书左仆射,藻固辞</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不就,诏不许。</a:t>
            </a:r>
            <a:r>
              <a:rPr lang="zh-CN" altLang="en-US" sz="1530" u="sng" kern="0" dirty="0" smtClean="0">
                <a:solidFill>
                  <a:srgbClr val="000000"/>
                </a:solidFill>
                <a:latin typeface="Times New Roman" panose="02020603050405020304" pitchFamily="65" charset="-122"/>
                <a:ea typeface="宋体" panose="02010600030101010101" pitchFamily="2" charset="-122"/>
              </a:rPr>
              <a:t>藻独处一室,床有膝痕,宗室衣冠,莫不楷则</a:t>
            </a:r>
            <a:r>
              <a:rPr lang="zh-CN" altLang="en-US" sz="1530" kern="0" dirty="0" smtClean="0">
                <a:solidFill>
                  <a:srgbClr val="000000"/>
                </a:solidFill>
                <a:latin typeface="Times New Roman" panose="02020603050405020304" pitchFamily="65" charset="-122"/>
                <a:ea typeface="宋体" panose="02010600030101010101" pitchFamily="2" charset="-122"/>
              </a:rPr>
              <a:t>。常以爵禄太过,每思屏退,门庭闲寂,</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宾客罕通,太宗尤敬爱之。恒布衣蒲席,不食鲜禽,非在公庭,不听音乐,高祖每以此称之。侯景</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乱,藻遣长子彧率兵入援。据京口,藻因感气疾,不自疗。或劝奔江北,</a:t>
            </a:r>
            <a:r>
              <a:rPr lang="zh-CN" altLang="en-US" sz="1530" u="sng" kern="0" dirty="0" smtClean="0">
                <a:solidFill>
                  <a:srgbClr val="000000"/>
                </a:solidFill>
                <a:latin typeface="Times New Roman" panose="02020603050405020304" pitchFamily="65" charset="-122"/>
                <a:ea typeface="宋体" panose="02010600030101010101" pitchFamily="2" charset="-122"/>
              </a:rPr>
              <a:t>藻曰吾国之台铉位任特</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隆既不能诛剪逆贼正当同死朝廷安能投身异类欲保余生</a:t>
            </a:r>
            <a:r>
              <a:rPr lang="zh-CN" altLang="en-US" sz="1530" kern="0" dirty="0" smtClean="0">
                <a:solidFill>
                  <a:srgbClr val="000000"/>
                </a:solidFill>
                <a:latin typeface="Times New Roman" panose="02020603050405020304" pitchFamily="65" charset="-122"/>
                <a:ea typeface="宋体" panose="02010600030101010101" pitchFamily="2" charset="-122"/>
              </a:rPr>
              <a:t>因不食累日。太清三年,薨,时年六十</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七。</a:t>
            </a:r>
            <a:endParaRPr lang="zh-CN" altLang="en-US" dirty="0"/>
          </a:p>
        </p:txBody>
      </p:sp>
    </p:spTree>
  </p:cSld>
  <p:clrMapOvr>
    <a:masterClrMapping/>
  </p:clrMapOvr>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(节选自《梁书·列传第十七》,有删改)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A.藻曰/吾国之台/铉位任特隆/既不能诛剪/逆贼正当/同死朝廷/安能投身异类/欲保余生/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B.藻曰/吾国之台/铉位任特隆/既不能诛剪逆贼/正当同死朝廷/安能投身异类/欲保余生/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C.藻曰/吾国之台铉/位任特隆/既不能诛剪/逆贼正当/同死朝廷/安能投身异类/欲保余生/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D.藻曰/吾国之台铉/位任特隆/既不能诛剪逆贼/正当同死朝廷/安能投身异类/欲保余生/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2.下列对文中加点词语的相关内容的解说,不正确的一项是(3分)(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A.释褐:亦称解褐,始任官职,意思是脱去平民衣服开始做官。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B.食邑:又称采邑、封地,古代国君、士大夫世代以采邑为食禄,故称。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C.平肩舆:古代的一种轿子,起初作为山行的工具,后走平路也以之为代步工具。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D.有司:指主管某部门的官吏,古代设官分职,各有专司,故称有司。</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A.萧藻智勇双全,置安危于不顾。焦僧护发动叛乱,他力排众议,到自己军营里巡视督战,最终</a:t>
            </a:r>
            <a:br/>
            <a:r>
              <a:rPr lang="zh-CN" altLang="en-US" sz="1530" kern="0" dirty="0" smtClean="0">
                <a:solidFill>
                  <a:srgbClr val="000000"/>
                </a:solidFill>
                <a:latin typeface="Times New Roman" panose="02020603050405020304" pitchFamily="65" charset="-122"/>
                <a:ea typeface="宋体" panose="02010600030101010101" pitchFamily="2" charset="-122"/>
              </a:rPr>
              <a:t>稳定军心,平定了叛乱。</a:t>
            </a:r>
            <a:endParaRPr lang="zh-CN" altLang="en-US"/>
          </a:p>
        </p:txBody>
      </p:sp>
    </p:spTree>
  </p:cSld>
  <p:clrMapOvr>
    <a:masterClrMapping/>
  </p:clrMapOvr>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B.萧藻谦逊退让,不求闻达显名。他擅长作文赋,尤其爱好古体诗,平时不曾妄有所为,即使有</a:t>
            </a:r>
            <a:br/>
            <a:r>
              <a:rPr lang="zh-CN" altLang="en-US" sz="1530" kern="0" dirty="0" smtClean="0">
                <a:solidFill>
                  <a:srgbClr val="000000"/>
                </a:solidFill>
                <a:latin typeface="Times New Roman" panose="02020603050405020304" pitchFamily="65" charset="-122"/>
                <a:ea typeface="宋体" panose="02010600030101010101" pitchFamily="2" charset="-122"/>
              </a:rPr>
              <a:t>小文章,一旦写成就会扔掉底稿。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C.萧藻身居高位,经常自我反省。他经常认为自己所得到的爵位太高俸禄太多,就想隐退,与宾</a:t>
            </a:r>
            <a:br/>
            <a:r>
              <a:rPr lang="zh-CN" altLang="en-US" sz="1530" kern="0" dirty="0" smtClean="0">
                <a:solidFill>
                  <a:srgbClr val="000000"/>
                </a:solidFill>
                <a:latin typeface="Times New Roman" panose="02020603050405020304" pitchFamily="65" charset="-122"/>
                <a:ea typeface="宋体" panose="02010600030101010101" pitchFamily="2" charset="-122"/>
              </a:rPr>
              <a:t>客们也少有往来,此举深得太宗敬重喜爱。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D.萧藻尽忠报国,誓死不降。侯景之乱发生后,他镇守京口染疾,也不去治疗,有人劝他投降,为</a:t>
            </a:r>
            <a:br/>
            <a:r>
              <a:rPr lang="zh-CN" altLang="en-US" sz="1530" kern="0" dirty="0" smtClean="0">
                <a:solidFill>
                  <a:srgbClr val="000000"/>
                </a:solidFill>
                <a:latin typeface="Times New Roman" panose="02020603050405020304" pitchFamily="65" charset="-122"/>
                <a:ea typeface="宋体" panose="02010600030101010101" pitchFamily="2" charset="-122"/>
              </a:rPr>
              <a:t>此,他几天没有吃饭,最终去世。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(1)时天下草创,边徼未安,州民焦僧护聚众数万,据郫、繁作乱。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(2)藻独处一室,床有膝痕,宗室衣冠,莫不楷则。</a:t>
            </a:r>
            <a:endParaRPr lang="zh-CN" altLang="en-US"/>
          </a:p>
        </p:txBody>
      </p:sp>
    </p:spTree>
  </p:cSld>
  <p:clrMapOvr>
    <a:masterClrMapping/>
  </p:clrMapOvr>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“台铉”是专有名词,喻指“宰辅重臣”,中间不能断开,排除A、B两项;“诛</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剪”是动词,宾语是“逆贼”,应在“逆贼”后断开,排除C项。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“古代国君、士大夫”错,应为“古代诸侯封赐所属的卿、大夫”。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“到自己军营里巡视督战”错,原文为“乃乘平肩舆,巡行贼垒”。</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解答这类题的方法是:①抓住题干,读全读准。在阅读题目时,须读全、读准题干,</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切忌走马观花。所谓读全,就是对题干中的所有要求要一个不漏、原原本本地分析;所谓读准,</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就是要准确地把握题干所提的要求,看清是选对的还是选错的。②回到原文,查对正误。特别</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是在时间、地点、官职、人物的行为等方面,应仔细查对原文的词句,全面理解,综合分析。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(1)当时国家开始建立,边境还不安定,益州人焦僧护聚集了几万人,占据郫、繁二县作</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(2)萧藻独自一人住一间屋子,他常坐的床具,有膝盖磨出的痕迹,宗室子弟、官绅士大夫,没有</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一人不把他当作楷模。</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(1)“草创”,开始建立;“安”,安定;“众数万”,定语后置,应为“数万众”;“据”,占</a:t>
            </a:r>
            <a:endParaRPr lang="zh-CN" altLang="en-US" dirty="0"/>
          </a:p>
        </p:txBody>
      </p:sp>
    </p:spTree>
  </p:cSld>
  <p:clrMapOvr>
    <a:masterClrMapping/>
  </p:clrMapOvr>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(2)“处”,居住;“膝痕”,膝盖磨出的痕迹;“衣冠”,此处指官绅士大夫。</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[参考译文]</a:t>
            </a:r>
            <a:endParaRPr lang="zh-CN" altLang="en-US" b="1"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萧藻,字靖艺,年少时树立了好的名声和形象,志向操守清雅高洁。齐永元初年,他入仕任著作</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佐郎。天监元年,萧藻被封为西昌县侯,食邑五百户。出任益州刺史。当时国家开始建立,边境</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还不安定,益州人焦僧护聚集了几万人,占据郫、繁二县作乱。萧藻此时还不到二十岁,他召集</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幕僚佐史商议,想要亲自出击焦僧护。有人认为不可以这样,萧藻大怒,将那个人杀死在台阶旁</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边。于是萧藻乘坐平肩舆,到乱贼占据的营垒外巡视。乱贼弓箭乱射,箭矢如雨般射向萧藻,跟</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随的士兵举起盾牌挡住射来的箭矢,萧藻又命令除去,因此人心大安。乱贼就在夜里悄悄溜走</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了,萧藻命令骑兵追杀乱贼,斩杀了数千人,于是平定了乱贼。萧藻升封号为信威将军。萧藻性</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格谦逊退让,不求闻达显名。他擅长作文赋,尤其喜好古体诗,但除非是在公宴上作诗文,平时</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不曾妄有所为,即使有小文章,一旦作成,就扔掉底稿。普通六年,任军师将军,与西丰侯正德一</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起北伐涡阳,很快就班师回京,被有关官员奏本,免去了他的官职,削减他的爵土。大通元年,迁</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任侍中、中护军。当时涡阳刚刚投降,就任命萧藻为使持节、北讨都督、征北大将军,在涡阳</a:t>
            </a:r>
            <a:endParaRPr lang="zh-CN" altLang="en-US" dirty="0"/>
          </a:p>
        </p:txBody>
      </p:sp>
    </p:spTree>
  </p:cSld>
  <p:clrMapOvr>
    <a:masterClrMapping/>
  </p:clrMapOvr>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镇守。高祖经常赞叹说:“子弟们如果都能像迦叶一样,我还有什么忧虑呢?”迦叶是萧藻的</a:t>
            </a:r>
            <a:br/>
            <a:r>
              <a:rPr lang="zh-CN" altLang="en-US" sz="1530" kern="0" dirty="0" smtClean="0">
                <a:solidFill>
                  <a:srgbClr val="000000"/>
                </a:solidFill>
                <a:latin typeface="Times New Roman" panose="02020603050405020304" pitchFamily="65" charset="-122"/>
                <a:ea typeface="宋体" panose="02010600030101010101" pitchFamily="2" charset="-122"/>
              </a:rPr>
              <a:t>小名。萧藻又被召入任安左将军、尚书左仆射,萧藻坚决辞让,不肯接受任命,皇帝命令不许他</a:t>
            </a:r>
            <a:br/>
            <a:r>
              <a:rPr lang="zh-CN" altLang="en-US" sz="1530" kern="0" dirty="0" smtClean="0">
                <a:solidFill>
                  <a:srgbClr val="000000"/>
                </a:solidFill>
                <a:latin typeface="Times New Roman" panose="02020603050405020304" pitchFamily="65" charset="-122"/>
                <a:ea typeface="宋体" panose="02010600030101010101" pitchFamily="2" charset="-122"/>
              </a:rPr>
              <a:t>辞让。萧藻独自一人住一间屋子,他常坐的床具,有膝盖磨出的痕迹,宗室子弟、官绅士大夫,</a:t>
            </a:r>
            <a:br/>
            <a:r>
              <a:rPr lang="zh-CN" altLang="en-US" sz="1530" kern="0" dirty="0" smtClean="0">
                <a:solidFill>
                  <a:srgbClr val="000000"/>
                </a:solidFill>
                <a:latin typeface="Times New Roman" panose="02020603050405020304" pitchFamily="65" charset="-122"/>
                <a:ea typeface="宋体" panose="02010600030101010101" pitchFamily="2" charset="-122"/>
              </a:rPr>
              <a:t>没有一人不把他当作楷模。他经常认为自己所得到的爵位太高、俸禄太多,就想隐退,因此门</a:t>
            </a:r>
            <a:br/>
            <a:r>
              <a:rPr lang="zh-CN" altLang="en-US" sz="1530" kern="0" dirty="0" smtClean="0">
                <a:solidFill>
                  <a:srgbClr val="000000"/>
                </a:solidFill>
                <a:latin typeface="Times New Roman" panose="02020603050405020304" pitchFamily="65" charset="-122"/>
                <a:ea typeface="宋体" panose="02010600030101010101" pitchFamily="2" charset="-122"/>
              </a:rPr>
              <a:t>内庭中空闲寂寞,与宾客们也很少来往,太宗因此特别敬重喜爱他。萧藻常年穿布衣、垫蒲席,</a:t>
            </a:r>
            <a:br/>
            <a:r>
              <a:rPr lang="zh-CN" altLang="en-US" sz="1530" kern="0" dirty="0" smtClean="0">
                <a:solidFill>
                  <a:srgbClr val="000000"/>
                </a:solidFill>
                <a:latin typeface="Times New Roman" panose="02020603050405020304" pitchFamily="65" charset="-122"/>
                <a:ea typeface="宋体" panose="02010600030101010101" pitchFamily="2" charset="-122"/>
              </a:rPr>
              <a:t>不吃鲜鱼活禽,如果不是在公众场所,就不听音乐,高祖常因此而称赞他。侯景之乱发生后,萧</a:t>
            </a:r>
            <a:br/>
            <a:r>
              <a:rPr lang="zh-CN" altLang="en-US" sz="1530" kern="0" dirty="0" smtClean="0">
                <a:solidFill>
                  <a:srgbClr val="000000"/>
                </a:solidFill>
                <a:latin typeface="Times New Roman" panose="02020603050405020304" pitchFamily="65" charset="-122"/>
                <a:ea typeface="宋体" panose="02010600030101010101" pitchFamily="2" charset="-122"/>
              </a:rPr>
              <a:t>藻派自己的长子萧彧率领士兵进入京城增援。占据京口时,萧藻染上气疾,他自己不去治疗。</a:t>
            </a:r>
            <a:br/>
            <a:r>
              <a:rPr lang="zh-CN" altLang="en-US" sz="1530" kern="0" dirty="0" smtClean="0">
                <a:solidFill>
                  <a:srgbClr val="000000"/>
                </a:solidFill>
                <a:latin typeface="Times New Roman" panose="02020603050405020304" pitchFamily="65" charset="-122"/>
                <a:ea typeface="宋体" panose="02010600030101010101" pitchFamily="2" charset="-122"/>
              </a:rPr>
              <a:t>有人劝他投奔江北,萧藻说:“我是国家的重臣,地位职务特别重要,既然不能诛杀剪除逆贼,那</a:t>
            </a:r>
            <a:br/>
            <a:r>
              <a:rPr lang="zh-CN" altLang="en-US" sz="1530" kern="0" dirty="0" smtClean="0">
                <a:solidFill>
                  <a:srgbClr val="000000"/>
                </a:solidFill>
                <a:latin typeface="Times New Roman" panose="02020603050405020304" pitchFamily="65" charset="-122"/>
                <a:ea typeface="宋体" panose="02010600030101010101" pitchFamily="2" charset="-122"/>
              </a:rPr>
              <a:t>么就应当与朝廷同生死,怎么能卖身投靠异族人,而求保全自己的性命呢?”于是,他好几天不</a:t>
            </a:r>
            <a:br/>
            <a:r>
              <a:rPr lang="zh-CN" altLang="en-US" sz="1530" kern="0" dirty="0" smtClean="0">
                <a:solidFill>
                  <a:srgbClr val="000000"/>
                </a:solidFill>
                <a:latin typeface="Times New Roman" panose="02020603050405020304" pitchFamily="65" charset="-122"/>
                <a:ea typeface="宋体" panose="02010600030101010101" pitchFamily="2" charset="-122"/>
              </a:rPr>
              <a:t>吃东西。太清三年,萧藻去世,时年六十七岁。</a:t>
            </a:r>
            <a:endParaRPr lang="zh-CN" alt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傅也,当死从。”是夕,宿门下;明日,金人召之去。明年二月,死于朔廷。绍兴中,赠开府仪同三</a:t>
            </a:r>
            <a:br/>
            <a:r>
              <a:rPr lang="zh-CN" altLang="en-US" sz="1530" kern="0" dirty="0" smtClean="0">
                <a:solidFill>
                  <a:srgbClr val="000000"/>
                </a:solidFill>
                <a:latin typeface="Times New Roman" panose="02020603050405020304" pitchFamily="65" charset="-122"/>
                <a:ea typeface="宋体" panose="02010600030101010101" pitchFamily="2" charset="-122"/>
              </a:rPr>
              <a:t>司,谥曰忠定。(节选自《宋史·孙傅传》)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A.宣和末/高丽入贡/使者所过/调夫治舟/骚然烦费/傅言/索民力以妨农功/而于中国无丝毫之</a:t>
            </a:r>
            <a:br/>
            <a:r>
              <a:rPr lang="zh-CN" altLang="en-US" sz="1530" kern="0" dirty="0" smtClean="0">
                <a:solidFill>
                  <a:srgbClr val="000000"/>
                </a:solidFill>
                <a:latin typeface="Times New Roman" panose="02020603050405020304" pitchFamily="65" charset="-122"/>
                <a:ea typeface="宋体" panose="02010600030101010101" pitchFamily="2" charset="-122"/>
              </a:rPr>
              <a:t>益/宰相谓其所论同苏轼/奏贬蕲州安置/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B.宣和末/高丽入贡/使者所过/调夫治舟/骚然烦费/傅言/索民力以妨农功/而于中国无丝毫之</a:t>
            </a:r>
            <a:br/>
            <a:r>
              <a:rPr lang="zh-CN" altLang="en-US" sz="1530" kern="0" dirty="0" smtClean="0">
                <a:solidFill>
                  <a:srgbClr val="000000"/>
                </a:solidFill>
                <a:latin typeface="Times New Roman" panose="02020603050405020304" pitchFamily="65" charset="-122"/>
                <a:ea typeface="宋体" panose="02010600030101010101" pitchFamily="2" charset="-122"/>
              </a:rPr>
              <a:t>益/宰相谓其所论/同苏轼奏/贬蕲州安置/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C.宣和末/高丽入贡使者/所过调夫治舟/骚然烦费/傅言/索民力以妨农功/而于中国无丝毫之益</a:t>
            </a:r>
            <a:br/>
            <a:r>
              <a:rPr lang="zh-CN" altLang="en-US" sz="1530" kern="0" dirty="0" smtClean="0">
                <a:solidFill>
                  <a:srgbClr val="000000"/>
                </a:solidFill>
                <a:latin typeface="Times New Roman" panose="02020603050405020304" pitchFamily="65" charset="-122"/>
                <a:ea typeface="宋体" panose="02010600030101010101" pitchFamily="2" charset="-122"/>
              </a:rPr>
              <a:t>/宰相谓其所论/同苏轼奏/贬蕲州安置/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D.宣和末/高丽入贡使者/所过调夫治舟/骚然烦费/傅言/索民力以妨农功/而于中国无丝毫之益</a:t>
            </a:r>
            <a:br/>
            <a:r>
              <a:rPr lang="zh-CN" altLang="en-US" sz="1530" kern="0" dirty="0" smtClean="0">
                <a:solidFill>
                  <a:srgbClr val="000000"/>
                </a:solidFill>
                <a:latin typeface="Times New Roman" panose="02020603050405020304" pitchFamily="65" charset="-122"/>
                <a:ea typeface="宋体" panose="02010600030101010101" pitchFamily="2" charset="-122"/>
              </a:rPr>
              <a:t>/宰相谓其所论同苏轼/奏贬蕲州安置/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2.下列对文中加点词语的相关内容的解说,不正确的一项是(3分)(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A.登进士第,又可称为进士及第,指科举时代经考试合格后录取成为进士。</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B.兵部是古代“六部”之一,掌管全国武官选用和兵籍、军械、军令等事宜。</a:t>
            </a:r>
            <a:endParaRPr lang="zh-CN" altLang="en-US"/>
          </a:p>
        </p:txBody>
      </p:sp>
    </p:spTree>
  </p:cSld>
  <p:clrMapOvr>
    <a:masterClrMapping/>
  </p:clrMapOvr>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五、(2018河南豫南九校联考,10—13)阅读下面的文言文,完成后面题目。(19分)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卢贲,</a:t>
            </a:r>
            <a:r>
              <a:rPr lang="zh-CN" altLang="en-US" sz="1530" u="sng" kern="0" dirty="0" smtClean="0">
                <a:solidFill>
                  <a:srgbClr val="000000"/>
                </a:solidFill>
                <a:latin typeface="Times New Roman" panose="02020603050405020304" pitchFamily="65" charset="-122"/>
                <a:ea typeface="宋体" panose="02010600030101010101" pitchFamily="2" charset="-122"/>
              </a:rPr>
              <a:t>字</a:t>
            </a:r>
            <a:r>
              <a:rPr lang="zh-CN" altLang="en-US" sz="1530" kern="0" dirty="0" smtClean="0">
                <a:solidFill>
                  <a:srgbClr val="000000"/>
                </a:solidFill>
                <a:latin typeface="Times New Roman" panose="02020603050405020304" pitchFamily="65" charset="-122"/>
                <a:ea typeface="宋体" panose="02010600030101010101" pitchFamily="2" charset="-122"/>
              </a:rPr>
              <a:t>子徵,涿郡范阳人也。贲略涉书记,颇解钟律。时高祖为大司武,贲知高祖为非常人,深</a:t>
            </a:r>
            <a:br/>
            <a:r>
              <a:rPr lang="zh-CN" altLang="en-US" sz="1530" kern="0" dirty="0" smtClean="0">
                <a:solidFill>
                  <a:srgbClr val="000000"/>
                </a:solidFill>
                <a:latin typeface="Times New Roman" panose="02020603050405020304" pitchFamily="65" charset="-122"/>
                <a:ea typeface="宋体" panose="02010600030101010101" pitchFamily="2" charset="-122"/>
              </a:rPr>
              <a:t>自推结。及高祖初被顾托,群情未一,乃引贲置于左右。高祖将之东第,百官皆不知所去。高祖</a:t>
            </a:r>
            <a:br/>
            <a:r>
              <a:rPr lang="zh-CN" altLang="en-US" sz="1530" kern="0" dirty="0" smtClean="0">
                <a:solidFill>
                  <a:srgbClr val="000000"/>
                </a:solidFill>
                <a:latin typeface="Times New Roman" panose="02020603050405020304" pitchFamily="65" charset="-122"/>
                <a:ea typeface="宋体" panose="02010600030101010101" pitchFamily="2" charset="-122"/>
              </a:rPr>
              <a:t>潜令贲部伍仗卫,因召公卿而谓曰:“欲求富贵者,当相随来。”往往偶语,欲有去就。贲严兵</a:t>
            </a:r>
            <a:br/>
            <a:r>
              <a:rPr lang="zh-CN" altLang="en-US" sz="1530" kern="0" dirty="0" smtClean="0">
                <a:solidFill>
                  <a:srgbClr val="000000"/>
                </a:solidFill>
                <a:latin typeface="Times New Roman" panose="02020603050405020304" pitchFamily="65" charset="-122"/>
                <a:ea typeface="宋体" panose="02010600030101010101" pitchFamily="2" charset="-122"/>
              </a:rPr>
              <a:t>而至,众莫敢动。</a:t>
            </a:r>
            <a:r>
              <a:rPr lang="zh-CN" altLang="en-US" sz="1530" u="sng" kern="0" dirty="0" smtClean="0">
                <a:solidFill>
                  <a:srgbClr val="000000"/>
                </a:solidFill>
                <a:latin typeface="Times New Roman" panose="02020603050405020304" pitchFamily="65" charset="-122"/>
                <a:ea typeface="宋体" panose="02010600030101010101" pitchFamily="2" charset="-122"/>
              </a:rPr>
              <a:t>高祖至东宫,门者拒不内。贲谕之,不去,瞋目叱之,门者遂却。</a:t>
            </a:r>
            <a:r>
              <a:rPr lang="zh-CN" altLang="en-US" sz="1530" kern="0" dirty="0" smtClean="0">
                <a:solidFill>
                  <a:srgbClr val="000000"/>
                </a:solidFill>
                <a:latin typeface="Times New Roman" panose="02020603050405020304" pitchFamily="65" charset="-122"/>
                <a:ea typeface="宋体" panose="02010600030101010101" pitchFamily="2" charset="-122"/>
              </a:rPr>
              <a:t>后承问进说曰:</a:t>
            </a:r>
            <a:br/>
            <a:r>
              <a:rPr lang="zh-CN" altLang="en-US" sz="1530" kern="0" dirty="0" smtClean="0">
                <a:solidFill>
                  <a:srgbClr val="000000"/>
                </a:solidFill>
                <a:latin typeface="Times New Roman" panose="02020603050405020304" pitchFamily="65" charset="-122"/>
                <a:ea typeface="宋体" panose="02010600030101010101" pitchFamily="2" charset="-122"/>
              </a:rPr>
              <a:t>“周历已尽,天人之望,实归明公,愿早应天顺民也。天与不取,反受其咎。”高祖甚然之。及</a:t>
            </a:r>
            <a:br/>
            <a:r>
              <a:rPr lang="zh-CN" altLang="en-US" sz="1530" u="sng" kern="0" dirty="0" smtClean="0">
                <a:solidFill>
                  <a:srgbClr val="000000"/>
                </a:solidFill>
                <a:latin typeface="Times New Roman" panose="02020603050405020304" pitchFamily="65" charset="-122"/>
                <a:ea typeface="宋体" panose="02010600030101010101" pitchFamily="2" charset="-122"/>
              </a:rPr>
              <a:t>受禅</a:t>
            </a:r>
            <a:r>
              <a:rPr lang="zh-CN" altLang="en-US" sz="1530" kern="0" dirty="0" smtClean="0">
                <a:solidFill>
                  <a:srgbClr val="000000"/>
                </a:solidFill>
                <a:latin typeface="Times New Roman" panose="02020603050405020304" pitchFamily="65" charset="-122"/>
                <a:ea typeface="宋体" panose="02010600030101010101" pitchFamily="2" charset="-122"/>
              </a:rPr>
              <a:t>,命贲清宫,因典宿卫。</a:t>
            </a:r>
            <a:r>
              <a:rPr lang="zh-CN" altLang="en-US" sz="1530" u="sng" kern="0" dirty="0" smtClean="0">
                <a:solidFill>
                  <a:srgbClr val="000000"/>
                </a:solidFill>
                <a:latin typeface="Times New Roman" panose="02020603050405020304" pitchFamily="65" charset="-122"/>
                <a:ea typeface="宋体" panose="02010600030101010101" pitchFamily="2" charset="-122"/>
              </a:rPr>
              <a:t>高颎苏威共掌朝政贲甚不平之谋黜颎威相与辅政谋泄上穷治其事</a:t>
            </a:r>
            <a:br/>
            <a:r>
              <a:rPr lang="zh-CN" altLang="en-US" sz="1530" u="sng" kern="0" dirty="0" smtClean="0">
                <a:solidFill>
                  <a:srgbClr val="000000"/>
                </a:solidFill>
                <a:latin typeface="Times New Roman" panose="02020603050405020304" pitchFamily="65" charset="-122"/>
                <a:ea typeface="宋体" panose="02010600030101010101" pitchFamily="2" charset="-122"/>
              </a:rPr>
              <a:t>以龙潜之旧不忍加诛并除名为民</a:t>
            </a:r>
            <a:r>
              <a:rPr lang="zh-CN" altLang="en-US" sz="1530" kern="0" dirty="0" smtClean="0">
                <a:solidFill>
                  <a:srgbClr val="000000"/>
                </a:solidFill>
                <a:latin typeface="Times New Roman" panose="02020603050405020304" pitchFamily="65" charset="-122"/>
                <a:ea typeface="宋体" panose="02010600030101010101" pitchFamily="2" charset="-122"/>
              </a:rPr>
              <a:t>岁余,贲复爵位,检校太常卿。贲上表曰:“臣闻五帝不相沿</a:t>
            </a:r>
            <a:br/>
            <a:r>
              <a:rPr lang="zh-CN" altLang="en-US" sz="1530" kern="0" dirty="0" smtClean="0">
                <a:solidFill>
                  <a:srgbClr val="000000"/>
                </a:solidFill>
                <a:latin typeface="Times New Roman" panose="02020603050405020304" pitchFamily="65" charset="-122"/>
                <a:ea typeface="宋体" panose="02010600030101010101" pitchFamily="2" charset="-122"/>
              </a:rPr>
              <a:t>乐,三王不相袭礼,此盖随时改制,而不失雅正者也。”上竟从之,即改七悬八,以</a:t>
            </a:r>
            <a:r>
              <a:rPr lang="zh-CN" altLang="en-US" sz="1530" u="sng" kern="0" dirty="0" smtClean="0">
                <a:solidFill>
                  <a:srgbClr val="000000"/>
                </a:solidFill>
                <a:latin typeface="Times New Roman" panose="02020603050405020304" pitchFamily="65" charset="-122"/>
                <a:ea typeface="宋体" panose="02010600030101010101" pitchFamily="2" charset="-122"/>
              </a:rPr>
              <a:t>黄钟</a:t>
            </a:r>
            <a:r>
              <a:rPr lang="zh-CN" altLang="en-US" sz="1530" kern="0" dirty="0" smtClean="0">
                <a:solidFill>
                  <a:srgbClr val="000000"/>
                </a:solidFill>
                <a:latin typeface="Times New Roman" panose="02020603050405020304" pitchFamily="65" charset="-122"/>
                <a:ea typeface="宋体" panose="02010600030101010101" pitchFamily="2" charset="-122"/>
              </a:rPr>
              <a:t>为宫。诏</a:t>
            </a:r>
            <a:br/>
            <a:r>
              <a:rPr lang="zh-CN" altLang="en-US" sz="1530" kern="0" dirty="0" smtClean="0">
                <a:solidFill>
                  <a:srgbClr val="000000"/>
                </a:solidFill>
                <a:latin typeface="Times New Roman" panose="02020603050405020304" pitchFamily="65" charset="-122"/>
                <a:ea typeface="宋体" panose="02010600030101010101" pitchFamily="2" charset="-122"/>
              </a:rPr>
              <a:t>贲与仪同杨庆和删定周、齐音律。后迁怀州刺史,决沁水东注,名曰利民渠,又派入温县,名曰</a:t>
            </a:r>
            <a:br/>
            <a:r>
              <a:rPr lang="zh-CN" altLang="en-US" sz="1530" kern="0" dirty="0" smtClean="0">
                <a:solidFill>
                  <a:srgbClr val="000000"/>
                </a:solidFill>
                <a:latin typeface="Times New Roman" panose="02020603050405020304" pitchFamily="65" charset="-122"/>
                <a:ea typeface="宋体" panose="02010600030101010101" pitchFamily="2" charset="-122"/>
              </a:rPr>
              <a:t>温润渠,以溉舄卤,民赖其利。后数年,转齐州刺史。民饥,谷米踊贵,闭人粜而自粜之。坐是除</a:t>
            </a:r>
            <a:br/>
            <a:r>
              <a:rPr lang="zh-CN" altLang="en-US" sz="1530" kern="0" dirty="0" smtClean="0">
                <a:solidFill>
                  <a:srgbClr val="000000"/>
                </a:solidFill>
                <a:latin typeface="Times New Roman" panose="02020603050405020304" pitchFamily="65" charset="-122"/>
                <a:ea typeface="宋体" panose="02010600030101010101" pitchFamily="2" charset="-122"/>
              </a:rPr>
              <a:t>名为民。后从幸洛阳,上从容谓贲曰:“我始为大司马时,卿以布腹心于我。卿若无过者,位与</a:t>
            </a:r>
            <a:br/>
            <a:r>
              <a:rPr lang="zh-CN" altLang="en-US" sz="1530" kern="0" dirty="0" smtClean="0">
                <a:solidFill>
                  <a:srgbClr val="000000"/>
                </a:solidFill>
                <a:latin typeface="Times New Roman" panose="02020603050405020304" pitchFamily="65" charset="-122"/>
                <a:ea typeface="宋体" panose="02010600030101010101" pitchFamily="2" charset="-122"/>
              </a:rPr>
              <a:t>高颎齐。坐与凶人交构,由是废黜。何乃不思报效,以至于此!吾不忍杀卿,是屈法申私耳。”</a:t>
            </a:r>
            <a:br/>
            <a:r>
              <a:rPr lang="zh-CN" altLang="en-US" sz="1530" kern="0" dirty="0" smtClean="0">
                <a:solidFill>
                  <a:srgbClr val="000000"/>
                </a:solidFill>
                <a:latin typeface="Times New Roman" panose="02020603050405020304" pitchFamily="65" charset="-122"/>
                <a:ea typeface="宋体" panose="02010600030101010101" pitchFamily="2" charset="-122"/>
              </a:rPr>
              <a:t>贲</a:t>
            </a:r>
            <a:r>
              <a:rPr lang="zh-CN" altLang="en-US" sz="1530" u="sng" kern="0" dirty="0" smtClean="0">
                <a:solidFill>
                  <a:srgbClr val="000000"/>
                </a:solidFill>
                <a:latin typeface="Times New Roman" panose="02020603050405020304" pitchFamily="65" charset="-122"/>
                <a:ea typeface="宋体" panose="02010600030101010101" pitchFamily="2" charset="-122"/>
              </a:rPr>
              <a:t>俯伏</a:t>
            </a:r>
            <a:r>
              <a:rPr lang="zh-CN" altLang="en-US" sz="1530" kern="0" dirty="0" smtClean="0">
                <a:solidFill>
                  <a:srgbClr val="000000"/>
                </a:solidFill>
                <a:latin typeface="Times New Roman" panose="02020603050405020304" pitchFamily="65" charset="-122"/>
                <a:ea typeface="宋体" panose="02010600030101010101" pitchFamily="2" charset="-122"/>
              </a:rPr>
              <a:t>陈谢,诏复本官。后数日,对诏失旨,又自叙功绩,有怨言。上大怒。苏威进曰:“</a:t>
            </a:r>
            <a:r>
              <a:rPr lang="zh-CN" altLang="en-US" sz="1530" u="sng" kern="0" dirty="0" smtClean="0">
                <a:solidFill>
                  <a:srgbClr val="000000"/>
                </a:solidFill>
                <a:latin typeface="Times New Roman" panose="02020603050405020304" pitchFamily="65" charset="-122"/>
                <a:ea typeface="宋体" panose="02010600030101010101" pitchFamily="2" charset="-122"/>
              </a:rPr>
              <a:t>汉光武</a:t>
            </a:r>
            <a:endParaRPr lang="zh-CN" altLang="en-US"/>
          </a:p>
        </p:txBody>
      </p:sp>
    </p:spTree>
  </p:cSld>
  <p:clrMapOvr>
    <a:masterClrMapping/>
  </p:clrMapOvr>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欲全功臣,皆以列侯奉朝请。至尊仁育,复用此道以安之。</a:t>
            </a:r>
            <a:r>
              <a:rPr lang="zh-CN" altLang="en-US" sz="1530" kern="0" dirty="0" smtClean="0">
                <a:solidFill>
                  <a:srgbClr val="000000"/>
                </a:solidFill>
                <a:latin typeface="Times New Roman" panose="02020603050405020304" pitchFamily="65" charset="-122"/>
                <a:ea typeface="宋体" panose="02010600030101010101" pitchFamily="2" charset="-122"/>
              </a:rPr>
              <a:t>”上曰:“然。”遂废于家。是岁</a:t>
            </a:r>
            <a:br/>
            <a:r>
              <a:rPr lang="zh-CN" altLang="en-US" sz="1530" kern="0" dirty="0" smtClean="0">
                <a:solidFill>
                  <a:srgbClr val="000000"/>
                </a:solidFill>
                <a:latin typeface="Times New Roman" panose="02020603050405020304" pitchFamily="65" charset="-122"/>
                <a:ea typeface="宋体" panose="02010600030101010101" pitchFamily="2" charset="-122"/>
              </a:rPr>
              <a:t>卒,年五十四。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(节选自《隋书·卢贲传》,有删改)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A.高颎苏威共掌朝政/贲甚不平之/谋黜颎威/相与辅政/谋泄/上穷治其事以龙潜之旧/不忍加诛</a:t>
            </a:r>
            <a:br/>
            <a:r>
              <a:rPr lang="zh-CN" altLang="en-US" sz="1530" kern="0" dirty="0" smtClean="0">
                <a:solidFill>
                  <a:srgbClr val="000000"/>
                </a:solidFill>
                <a:latin typeface="Times New Roman" panose="02020603050405020304" pitchFamily="65" charset="-122"/>
                <a:ea typeface="宋体" panose="02010600030101010101" pitchFamily="2" charset="-122"/>
              </a:rPr>
              <a:t>/并除名为民/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B.高颎苏威共掌朝政/贲甚不平之谋黜颎威/相与辅政/谋泄上穷治其事/以龙潜之旧/不忍加诛/</a:t>
            </a:r>
            <a:br/>
            <a:r>
              <a:rPr lang="zh-CN" altLang="en-US" sz="1530" kern="0" dirty="0" smtClean="0">
                <a:solidFill>
                  <a:srgbClr val="000000"/>
                </a:solidFill>
                <a:latin typeface="Times New Roman" panose="02020603050405020304" pitchFamily="65" charset="-122"/>
                <a:ea typeface="宋体" panose="02010600030101010101" pitchFamily="2" charset="-122"/>
              </a:rPr>
              <a:t>并除名为民/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C.高颎苏威共掌朝政/贲甚不平之/谋黜颎威/相与辅政/谋泄/上穷治其事/以龙潜之旧/不忍加</a:t>
            </a:r>
            <a:br/>
            <a:r>
              <a:rPr lang="zh-CN" altLang="en-US" sz="1530" kern="0" dirty="0" smtClean="0">
                <a:solidFill>
                  <a:srgbClr val="000000"/>
                </a:solidFill>
                <a:latin typeface="Times New Roman" panose="02020603050405020304" pitchFamily="65" charset="-122"/>
                <a:ea typeface="宋体" panose="02010600030101010101" pitchFamily="2" charset="-122"/>
              </a:rPr>
              <a:t>诛/并除名为民/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D.高颎苏威共掌朝政/贲甚不平之谋/黜颎威/相与辅政/谋泄上/穷治其事以龙潜之旧/不忍加诛</a:t>
            </a:r>
            <a:br/>
            <a:r>
              <a:rPr lang="zh-CN" altLang="en-US" sz="1530" kern="0" dirty="0" smtClean="0">
                <a:solidFill>
                  <a:srgbClr val="000000"/>
                </a:solidFill>
                <a:latin typeface="Times New Roman" panose="02020603050405020304" pitchFamily="65" charset="-122"/>
                <a:ea typeface="宋体" panose="02010600030101010101" pitchFamily="2" charset="-122"/>
              </a:rPr>
              <a:t>/并除名为民/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2.下列对文中加点词语的相关内容的解说,不正确的一项是(3分)(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A.“字”即“表字”,旧时人在本名以外所起的表示德行或与本名意义有关系的名字。平辈</a:t>
            </a:r>
            <a:endParaRPr lang="zh-CN" altLang="en-US"/>
          </a:p>
        </p:txBody>
      </p:sp>
    </p:spTree>
  </p:cSld>
  <p:clrMapOvr>
    <a:masterClrMapping/>
  </p:clrMapOvr>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1499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之间不能称字,否则被认为是不礼貌的表现。</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B.“受禅”是中国上古时期推举部落首领的一种方式,即部落各个人表决,以多数决定。后来</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中国的王朝更替也有以禅让之名行夺权之实的。</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C.“黄钟”是古代打击乐器,我国古代音韵十二律中六种阳律的第一律,多为庙堂所用。后以</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“黄钟大吕”形容音乐或文辞庄严、正大、高妙。</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D.“俯伏”即俯首伏地,就是跪下后趴在地上,多表示恐惧屈服或极端崇敬,是古代礼仪之一。</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500" kern="0" spc="333"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A.卢贲读书不多,但是精通音律。他在担任相关职务时,上表皇帝,修订音律,将黄钟定为宫调,</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后来又受皇帝诏命与人删定周齐的音律。</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B.卢贲慧眼识人,助力高祖称帝。他在了解到高祖的不同寻常后,就与其深交,在高祖辅政和最</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终登基过程中起到关键作用,深受信任。</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C.卢贲兴修水利,造福一方百姓。他虽被贬任怀州刺史,但是兴修了利民渠和温润渠,引沁水东</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流,灌溉盐碱土地,百姓因此而受益。</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D.卢贲追求名利,终遭皇帝废弃。因为追求权力利益,他多次犯错,虽然皇帝给以宽宥,但他</a:t>
            </a:r>
            <a:r>
              <a:rPr lang="zh-CN" altLang="en-US" sz="1500" kern="0" dirty="0" smtClean="0">
                <a:solidFill>
                  <a:srgbClr val="000000"/>
                </a:solidFill>
                <a:latin typeface="Times New Roman" panose="02020603050405020304" pitchFamily="65" charset="-122"/>
                <a:ea typeface="宋体" panose="02010600030101010101" pitchFamily="2" charset="-122"/>
              </a:rPr>
              <a:t>自</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恃有功而心怀怨愤,被皇帝舍弃不用</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sz="1500" dirty="0" smtClean="0"/>
          </a:p>
        </p:txBody>
      </p:sp>
    </p:spTree>
  </p:cSld>
  <p:clrMapOvr>
    <a:masterClrMapping/>
  </p:clrMapOvr>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kern="0" dirty="0" smtClean="0">
                <a:solidFill>
                  <a:srgbClr val="000000"/>
                </a:solidFill>
                <a:latin typeface="Times New Roman" panose="02020603050405020304" pitchFamily="65" charset="-122"/>
                <a:ea typeface="宋体" panose="02010600030101010101" pitchFamily="2" charset="-122"/>
              </a:rPr>
              <a:t>.把文中画横线的句子翻译成现代汉语。(10分)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(1)高祖至东宫,门者拒不内。贲谕之,不去,瞋目叱之,门者遂却。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(2)汉光武欲全功臣,皆以列侯奉朝请。至尊仁育,复用此道以安之。</a:t>
            </a:r>
            <a:endParaRPr lang="zh-CN" altLang="en-US" dirty="0"/>
          </a:p>
        </p:txBody>
      </p:sp>
    </p:spTree>
  </p:cSld>
  <p:clrMapOvr>
    <a:masterClrMapping/>
  </p:clrMapOvr>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句中“谋”做“黜颎威”的谓语,前面断开;“上”是“穷治其事”的主语,前面</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断开;“以龙潜之旧”是后句“不忍加诛”的原因,不是前句的后置状语,前面断开。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“平辈之间不能称字,否则被认为是不礼貌的表现”错,平辈之间相互称字是礼</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貌的表现。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“他虽被贬任怀州刺史”错,“迁”是调任,一般是升职,而非贬谪。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(1)高祖到了东宫,东宫守门的卫士不让进去。卢贲晓谕他们,仍不行。卢贲张目呵斥,</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卫士才退却(让开)。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(2)汉光武帝想保全功臣,都让他们以列侯的身份入朝。皇上仁爱,再用此法来安顿他们吧。</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(1)谕:晓谕。却:退却。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(2)全:保全。安:安顿。</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[参考译文]</a:t>
            </a:r>
            <a:endParaRPr lang="zh-CN" altLang="en-US" b="1"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卢贲,字子徵,是涿郡范阳人。卢贲略略读了点书,很懂音律。当时隋高祖为大司武,卢贲知道</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高祖是个不同寻常的人物,很愿意与他结交。等到高祖刚受宣帝托付总理朝政时,群臣意见不</a:t>
            </a:r>
            <a:endParaRPr lang="zh-CN" altLang="en-US" dirty="0"/>
          </a:p>
        </p:txBody>
      </p:sp>
    </p:spTree>
  </p:cSld>
  <p:clrMapOvr>
    <a:masterClrMapping/>
  </p:clrMapOvr>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一致,高祖就把卢贲引到自己身边。高祖将到东宫去,文武百官都不知去向。高祖悄悄地让卢</a:t>
            </a:r>
            <a:br/>
            <a:r>
              <a:rPr lang="zh-CN" altLang="en-US" sz="1530" kern="0" dirty="0" smtClean="0">
                <a:solidFill>
                  <a:srgbClr val="000000"/>
                </a:solidFill>
                <a:latin typeface="Times New Roman" panose="02020603050405020304" pitchFamily="65" charset="-122"/>
                <a:ea typeface="宋体" panose="02010600030101010101" pitchFamily="2" charset="-122"/>
              </a:rPr>
              <a:t>贲部署人马,然后召来百官,对他们说:“想求富贵的,就跟我来。”大臣们议论纷纷,有的想跟</a:t>
            </a:r>
            <a:br/>
            <a:r>
              <a:rPr lang="zh-CN" altLang="en-US" sz="1530" kern="0" dirty="0" smtClean="0">
                <a:solidFill>
                  <a:srgbClr val="000000"/>
                </a:solidFill>
                <a:latin typeface="Times New Roman" panose="02020603050405020304" pitchFamily="65" charset="-122"/>
                <a:ea typeface="宋体" panose="02010600030101010101" pitchFamily="2" charset="-122"/>
              </a:rPr>
              <a:t>着去,有的想离开。卢贲率兵赶到,大臣们都不敢动。高祖到了东宫,东宫守门的卫士不让进</a:t>
            </a:r>
            <a:br/>
            <a:r>
              <a:rPr lang="zh-CN" altLang="en-US" sz="1530" kern="0" dirty="0" smtClean="0">
                <a:solidFill>
                  <a:srgbClr val="000000"/>
                </a:solidFill>
                <a:latin typeface="Times New Roman" panose="02020603050405020304" pitchFamily="65" charset="-122"/>
                <a:ea typeface="宋体" panose="02010600030101010101" pitchFamily="2" charset="-122"/>
              </a:rPr>
              <a:t>去。卢贲晓谕他们,仍不行。卢贲张目呵斥,卫士才退却(让开)。后来在回答高祖的询问时说:</a:t>
            </a:r>
            <a:br/>
            <a:r>
              <a:rPr lang="zh-CN" altLang="en-US" sz="1530" kern="0" dirty="0" smtClean="0">
                <a:solidFill>
                  <a:srgbClr val="000000"/>
                </a:solidFill>
                <a:latin typeface="Times New Roman" panose="02020603050405020304" pitchFamily="65" charset="-122"/>
                <a:ea typeface="宋体" panose="02010600030101010101" pitchFamily="2" charset="-122"/>
              </a:rPr>
              <a:t>“周朝的气数已完了,天下的民心已经在您这里。希望您早点顺应天命民意。天给您,您不要,</a:t>
            </a:r>
            <a:br/>
            <a:r>
              <a:rPr lang="zh-CN" altLang="en-US" sz="1530" kern="0" dirty="0" smtClean="0">
                <a:solidFill>
                  <a:srgbClr val="000000"/>
                </a:solidFill>
                <a:latin typeface="Times New Roman" panose="02020603050405020304" pitchFamily="65" charset="-122"/>
                <a:ea typeface="宋体" panose="02010600030101010101" pitchFamily="2" charset="-122"/>
              </a:rPr>
              <a:t>反而会受到上天责罚。”高祖深以为然。高祖受禅后,命卢贲肃清宫中,并就此任护卫。高</a:t>
            </a:r>
            <a:br/>
            <a:r>
              <a:rPr lang="zh-CN" altLang="en-US" sz="1530" kern="0" dirty="0" smtClean="0">
                <a:solidFill>
                  <a:srgbClr val="000000"/>
                </a:solidFill>
                <a:latin typeface="Times New Roman" panose="02020603050405020304" pitchFamily="65" charset="-122"/>
                <a:ea typeface="宋体" panose="02010600030101010101" pitchFamily="2" charset="-122"/>
              </a:rPr>
              <a:t>颎、苏威共掌朝政,卢贲心里很不服气,谋划废了高颎、苏威,(与别人)共同辅佐朝政。计谋泄</a:t>
            </a:r>
            <a:br/>
            <a:r>
              <a:rPr lang="zh-CN" altLang="en-US" sz="1530" kern="0" dirty="0" smtClean="0">
                <a:solidFill>
                  <a:srgbClr val="000000"/>
                </a:solidFill>
                <a:latin typeface="Times New Roman" panose="02020603050405020304" pitchFamily="65" charset="-122"/>
                <a:ea typeface="宋体" panose="02010600030101010101" pitchFamily="2" charset="-122"/>
              </a:rPr>
              <a:t>露,皇上穷追此事,因他们是创业登基前的朋友,不忍心杀他们,把他们都削职为民。一年多后,</a:t>
            </a:r>
            <a:br/>
            <a:r>
              <a:rPr lang="zh-CN" altLang="en-US" sz="1530" kern="0" dirty="0" smtClean="0">
                <a:solidFill>
                  <a:srgbClr val="000000"/>
                </a:solidFill>
                <a:latin typeface="Times New Roman" panose="02020603050405020304" pitchFamily="65" charset="-122"/>
                <a:ea typeface="宋体" panose="02010600030101010101" pitchFamily="2" charset="-122"/>
              </a:rPr>
              <a:t>卢贲恢复爵位,任检校太常卿。卢贲上表说:“我听说,五帝不沿袭音乐,三王不沿袭礼仪,这大</a:t>
            </a:r>
            <a:br/>
            <a:r>
              <a:rPr lang="zh-CN" altLang="en-US" sz="1530" kern="0" dirty="0" smtClean="0">
                <a:solidFill>
                  <a:srgbClr val="000000"/>
                </a:solidFill>
                <a:latin typeface="Times New Roman" panose="02020603050405020304" pitchFamily="65" charset="-122"/>
                <a:ea typeface="宋体" panose="02010600030101010101" pitchFamily="2" charset="-122"/>
              </a:rPr>
              <a:t>概是因为要随时改制,使之不失雅正之道。”皇上最后听了他的建议,就改七音为八音,以黄钟</a:t>
            </a:r>
            <a:br/>
            <a:r>
              <a:rPr lang="zh-CN" altLang="en-US" sz="1530" kern="0" dirty="0" smtClean="0">
                <a:solidFill>
                  <a:srgbClr val="000000"/>
                </a:solidFill>
                <a:latin typeface="Times New Roman" panose="02020603050405020304" pitchFamily="65" charset="-122"/>
                <a:ea typeface="宋体" panose="02010600030101010101" pitchFamily="2" charset="-122"/>
              </a:rPr>
              <a:t>为宫调。下诏书令卢贲与仪同杨庆和删定北周、北齐音律。后任怀州刺史,挖沁水东流,名叫</a:t>
            </a:r>
            <a:br/>
            <a:r>
              <a:rPr lang="zh-CN" altLang="en-US" sz="1530" kern="0" dirty="0" smtClean="0">
                <a:solidFill>
                  <a:srgbClr val="000000"/>
                </a:solidFill>
                <a:latin typeface="Times New Roman" panose="02020603050405020304" pitchFamily="65" charset="-122"/>
                <a:ea typeface="宋体" panose="02010600030101010101" pitchFamily="2" charset="-122"/>
              </a:rPr>
              <a:t>“利民渠”。又流入温县,名叫“温润渠”,以灌溉盐碱地,百姓靠渠得利。几年后,转任齐州</a:t>
            </a:r>
            <a:br/>
            <a:r>
              <a:rPr lang="zh-CN" altLang="en-US" sz="1530" kern="0" dirty="0" smtClean="0">
                <a:solidFill>
                  <a:srgbClr val="000000"/>
                </a:solidFill>
                <a:latin typeface="Times New Roman" panose="02020603050405020304" pitchFamily="65" charset="-122"/>
                <a:ea typeface="宋体" panose="02010600030101010101" pitchFamily="2" charset="-122"/>
              </a:rPr>
              <a:t>刺史。百姓闹饥荒,粮价猛涨。卢贲不让别人卖粮,但自己却去卖,因此被削职为民。后来,卢</a:t>
            </a:r>
            <a:br/>
            <a:r>
              <a:rPr lang="zh-CN" altLang="en-US" sz="1530" kern="0" dirty="0" smtClean="0">
                <a:solidFill>
                  <a:srgbClr val="000000"/>
                </a:solidFill>
                <a:latin typeface="Times New Roman" panose="02020603050405020304" pitchFamily="65" charset="-122"/>
                <a:ea typeface="宋体" panose="02010600030101010101" pitchFamily="2" charset="-122"/>
              </a:rPr>
              <a:t>贲随皇上到东都洛阳。皇上与卢贲闲谈时说:“我刚当大司马的时候,你对我推心置腹。你若</a:t>
            </a:r>
            <a:endParaRPr lang="zh-CN" altLang="en-US"/>
          </a:p>
        </p:txBody>
      </p:sp>
    </p:spTree>
  </p:cSld>
  <p:clrMapOvr>
    <a:masterClrMapping/>
  </p:clrMapOvr>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没有过错,地位当与高颎相同。因你与叛逆交好,所以废了你。你怎么不思报效,到了这种地</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步?我不忍心杀你,这是枉法行私罢了。”卢贲拜伏谢罪,皇帝下诏给他恢复原职。几天后,与</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皇上交谈时,有违皇上旨意。他又自叙功绩,口出怨言。皇上大怒。苏威进言说:“汉光武帝想</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保全功臣,都让他们以列侯的身份入朝。皇上仁爱,再用此法来安顿他们吧。”皇上说:</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“行。”于是废黜卢贲让他回家。卢贲这年去世,时年五十四岁</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Tree>
  </p:cSld>
  <p:clrMapOvr>
    <a:masterClrMapping/>
  </p:clrMapOvr>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0000" y="848501"/>
            <a:ext cx="8127000" cy="6000792"/>
            <a:chOff x="540000" y="848501"/>
            <a:chExt cx="8127000" cy="6000792"/>
          </a:xfrm>
        </p:grpSpPr>
        <p:sp>
          <p:nvSpPr>
            <p:cNvPr id="2" name="TextBox 2"/>
            <p:cNvSpPr txBox="1"/>
            <p:nvPr/>
          </p:nvSpPr>
          <p:spPr>
            <a:xfrm>
              <a:off x="540000" y="1629293"/>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一、(2019 5·3原创题)阅读下面的文言文,完成1—4题。(19分)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苏颋,字廷硕,弱敏悟,一览至千言,辄覆诵。第进士,调乌程尉。武后</a:t>
              </a:r>
              <a:r>
                <a:rPr lang="zh-CN" altLang="en-US" sz="1530" u="sng" kern="0" dirty="0" smtClean="0">
                  <a:solidFill>
                    <a:srgbClr val="000000"/>
                  </a:solidFill>
                  <a:latin typeface="Times New Roman" panose="02020603050405020304" pitchFamily="65" charset="-122"/>
                  <a:ea typeface="宋体" panose="02010600030101010101" pitchFamily="2" charset="-122"/>
                </a:rPr>
                <a:t>封</a:t>
              </a:r>
              <a:r>
                <a:rPr lang="zh-CN" altLang="en-US" sz="1530" kern="0" dirty="0" smtClean="0">
                  <a:solidFill>
                    <a:srgbClr val="000000"/>
                  </a:solidFill>
                  <a:latin typeface="Times New Roman" panose="02020603050405020304" pitchFamily="65" charset="-122"/>
                  <a:ea typeface="宋体" panose="02010600030101010101" pitchFamily="2" charset="-122"/>
                </a:rPr>
                <a:t>嵩高,举</a:t>
              </a:r>
              <a:r>
                <a:rPr lang="zh-CN" altLang="en-US" sz="1530" u="sng" kern="0" dirty="0" smtClean="0">
                  <a:solidFill>
                    <a:srgbClr val="000000"/>
                  </a:solidFill>
                  <a:latin typeface="Times New Roman" panose="02020603050405020304" pitchFamily="65" charset="-122"/>
                  <a:ea typeface="宋体" panose="02010600030101010101" pitchFamily="2" charset="-122"/>
                </a:rPr>
                <a:t>贤良方正</a:t>
              </a:r>
              <a:r>
                <a:rPr lang="zh-CN" altLang="en-US" sz="1530" kern="0" dirty="0" smtClean="0">
                  <a:solidFill>
                    <a:srgbClr val="000000"/>
                  </a:solidFill>
                  <a:latin typeface="Times New Roman" panose="02020603050405020304" pitchFamily="65" charset="-122"/>
                  <a:ea typeface="宋体" panose="02010600030101010101" pitchFamily="2" charset="-122"/>
                </a:rPr>
                <a:t>异等,除</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左司御率府胄曹参军。长安中,诏覆来俊臣等冤狱,颋验发其诬,多从洗宥。迁给事中、修文馆</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学士,拜中书舍人。玄宗平内难,书诏填委,独颋在太极后</a:t>
              </a:r>
              <a:r>
                <a:rPr lang="zh-CN" altLang="en-US" sz="1020" kern="0" spc="-45"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,口所占授,功状百绪,轻重无所差。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书史白曰:“丐公徐之,不然,手腕脱矣。”中书令李峤曰:“舍人思若涌泉,吾所不及。”迁太</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常少卿,仍知制诰。遭父丧,起为</a:t>
              </a:r>
              <a:r>
                <a:rPr lang="zh-CN" altLang="en-US" sz="1530" u="sng" kern="0" dirty="0" smtClean="0">
                  <a:solidFill>
                    <a:srgbClr val="000000"/>
                  </a:solidFill>
                  <a:latin typeface="Times New Roman" panose="02020603050405020304" pitchFamily="65" charset="-122"/>
                  <a:ea typeface="宋体" panose="02010600030101010101" pitchFamily="2" charset="-122"/>
                </a:rPr>
                <a:t>工部侍郎</a:t>
              </a:r>
              <a:r>
                <a:rPr lang="zh-CN" altLang="en-US" sz="1530" kern="0" dirty="0" smtClean="0">
                  <a:solidFill>
                    <a:srgbClr val="000000"/>
                  </a:solidFill>
                  <a:latin typeface="Times New Roman" panose="02020603050405020304" pitchFamily="65" charset="-122"/>
                  <a:ea typeface="宋体" panose="02010600030101010101" pitchFamily="2" charset="-122"/>
                </a:rPr>
                <a:t>,辞不拜,</a:t>
              </a:r>
              <a:r>
                <a:rPr lang="zh-CN" altLang="en-US" sz="1530" u="sng" kern="0" dirty="0" smtClean="0">
                  <a:solidFill>
                    <a:srgbClr val="000000"/>
                  </a:solidFill>
                  <a:latin typeface="Times New Roman" panose="02020603050405020304" pitchFamily="65" charset="-122"/>
                  <a:ea typeface="宋体" panose="02010600030101010101" pitchFamily="2" charset="-122"/>
                </a:rPr>
                <a:t>终制</a:t>
              </a:r>
              <a:r>
                <a:rPr lang="zh-CN" altLang="en-US" sz="1530" kern="0" dirty="0" smtClean="0">
                  <a:solidFill>
                    <a:srgbClr val="000000"/>
                  </a:solidFill>
                  <a:latin typeface="Times New Roman" panose="02020603050405020304" pitchFamily="65" charset="-122"/>
                  <a:ea typeface="宋体" panose="02010600030101010101" pitchFamily="2" charset="-122"/>
                </a:rPr>
                <a:t>乃就职。帝问宰相:“有自工部侍郎得</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中书侍郎乎?”</a:t>
              </a:r>
              <a:r>
                <a:rPr lang="zh-CN" altLang="en-US" sz="1530" u="sng" kern="0" dirty="0" smtClean="0">
                  <a:solidFill>
                    <a:srgbClr val="000000"/>
                  </a:solidFill>
                  <a:latin typeface="Times New Roman" panose="02020603050405020304" pitchFamily="65" charset="-122"/>
                  <a:ea typeface="宋体" panose="02010600030101010101" pitchFamily="2" charset="-122"/>
                </a:rPr>
                <a:t>对曰:“陛下任贤惟所命,何资之计?”乃诏以颋为中书侍郎。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开元四年,进同紫微黄门平章事,修国史,与宋璟同当国。璟刚正,多所裁决,颋能推其长。在帝</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前敷奏,璟有未及,或少屈,颋辄助成之,有不会意,颋更申璟所执,故帝未尝不从,二人相得欢甚。</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璟尝曰吾与苏氏父子同为宰相仆射长厚自是国器若献可替否事至即断尽公不顾私则今丞相</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为过之</a:t>
              </a:r>
              <a:r>
                <a:rPr lang="zh-CN" altLang="en-US" sz="1530" kern="0" dirty="0" smtClean="0">
                  <a:solidFill>
                    <a:srgbClr val="000000"/>
                  </a:solidFill>
                  <a:latin typeface="Times New Roman" panose="02020603050405020304" pitchFamily="65" charset="-122"/>
                  <a:ea typeface="宋体" panose="02010600030101010101" pitchFamily="2" charset="-122"/>
                </a:rPr>
                <a:t>八年,罢为礼部尚书。俄检校益州大都督长史,按察节度剑南诸州。时蜀彫攰,人流亡,</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诏颋收剑南山泽盐铁自赡。时前司马皇甫恂使蜀,檄取库钱市锦半臂、琵琶捍拨、玲珑鞭,颋</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不肯予,因上言:“遣使衔命,先取不急,非陛下以山泽赡军费意。”或谓颋:“公在远,叵得忤上</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意。”颋曰:“不然。</a:t>
              </a:r>
              <a:r>
                <a:rPr lang="zh-CN" altLang="en-US" sz="1530" u="sng" kern="0" dirty="0" smtClean="0">
                  <a:solidFill>
                    <a:srgbClr val="000000"/>
                  </a:solidFill>
                  <a:latin typeface="Times New Roman" panose="02020603050405020304" pitchFamily="65" charset="-122"/>
                  <a:ea typeface="宋体" panose="02010600030101010101" pitchFamily="2" charset="-122"/>
                </a:rPr>
                <a:t>明主不以私爱夺至公,吾可以远近废忠臣节邪?</a:t>
              </a:r>
              <a:r>
                <a:rPr lang="zh-CN" altLang="en-US" sz="1530" kern="0" dirty="0" smtClean="0">
                  <a:solidFill>
                    <a:srgbClr val="000000"/>
                  </a:solidFill>
                  <a:latin typeface="Times New Roman" panose="02020603050405020304" pitchFamily="65" charset="-122"/>
                  <a:ea typeface="宋体" panose="02010600030101010101" pitchFamily="2" charset="-122"/>
                </a:rPr>
                <a:t>”卒,年五十八。诏赠右</a:t>
              </a:r>
              <a:endParaRPr lang="zh-CN" altLang="en-US" dirty="0"/>
            </a:p>
          </p:txBody>
        </p:sp>
        <p:pic>
          <p:nvPicPr>
            <p:cNvPr id="3" name="图片 3" descr="textimage23.jpeg"/>
            <p:cNvPicPr>
              <a:picLocks noChangeAspect="1"/>
            </p:cNvPicPr>
            <p:nvPr/>
          </p:nvPicPr>
          <p:blipFill>
            <a:blip r:embed="rId1"/>
            <a:stretch>
              <a:fillRect/>
            </a:stretch>
          </p:blipFill>
          <p:spPr>
            <a:xfrm>
              <a:off x="5157000" y="2318328"/>
              <a:ext cx="123824" cy="142875"/>
            </a:xfrm>
            <a:prstGeom prst="rect">
              <a:avLst/>
            </a:prstGeom>
          </p:spPr>
        </p:pic>
        <p:sp>
          <p:nvSpPr>
            <p:cNvPr id="4" name="TextBox 3"/>
            <p:cNvSpPr txBox="1"/>
            <p:nvPr/>
          </p:nvSpPr>
          <p:spPr>
            <a:xfrm>
              <a:off x="1857356" y="848501"/>
              <a:ext cx="5226111" cy="889987"/>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dirty="0" smtClean="0">
                  <a:latin typeface="黑体" panose="02010609060101010101" pitchFamily="49" charset="-122"/>
                  <a:ea typeface="黑体" panose="02010609060101010101" pitchFamily="49" charset="-122"/>
                  <a:sym typeface="+mn-ea"/>
                </a:rPr>
                <a:t>C</a:t>
              </a:r>
              <a:r>
                <a:rPr lang="zh-CN" altLang="en-US" sz="2000" dirty="0" smtClean="0">
                  <a:latin typeface="黑体" panose="02010609060101010101" pitchFamily="49" charset="-122"/>
                  <a:ea typeface="黑体" panose="02010609060101010101" pitchFamily="49" charset="-122"/>
                  <a:sym typeface="+mn-ea"/>
                </a:rPr>
                <a:t>组  </a:t>
              </a:r>
              <a:r>
                <a:rPr lang="zh-CN" altLang="en-US" sz="2000" dirty="0">
                  <a:latin typeface="黑体" panose="02010609060101010101" pitchFamily="49" charset="-122"/>
                  <a:ea typeface="黑体" panose="02010609060101010101" pitchFamily="49" charset="-122"/>
                  <a:sym typeface="+mn-ea"/>
                </a:rPr>
                <a:t>2017—2019年高考模拟</a:t>
              </a:r>
              <a:r>
                <a:rPr lang="zh-CN" altLang="en-US" sz="2000" dirty="0" smtClean="0">
                  <a:latin typeface="黑体" panose="02010609060101010101" pitchFamily="49" charset="-122"/>
                  <a:ea typeface="黑体" panose="02010609060101010101" pitchFamily="49" charset="-122"/>
                  <a:sym typeface="+mn-ea"/>
                </a:rPr>
                <a:t>·应用创新题</a:t>
              </a:r>
              <a:r>
                <a:rPr lang="zh-CN" altLang="en-US" sz="2000" dirty="0">
                  <a:latin typeface="黑体" panose="02010609060101010101" pitchFamily="49" charset="-122"/>
                  <a:ea typeface="黑体" panose="02010609060101010101" pitchFamily="49" charset="-122"/>
                  <a:sym typeface="+mn-ea"/>
                </a:rPr>
                <a:t>组</a:t>
              </a:r>
              <a:endParaRPr lang="zh-CN" altLang="en-US" sz="2000" dirty="0">
                <a:latin typeface="黑体" panose="02010609060101010101" pitchFamily="49" charset="-122"/>
                <a:ea typeface="黑体" panose="02010609060101010101" pitchFamily="49" charset="-122"/>
                <a:sym typeface="+mn-ea"/>
              </a:endParaRPr>
            </a:p>
            <a:p>
              <a:pPr marL="0" indent="0" algn="ctr" eaLnBrk="0" latinLnBrk="1" hangingPunct="0">
                <a:lnSpc>
                  <a:spcPct val="150000"/>
                </a:lnSpc>
                <a:spcBef>
                  <a:spcPts val="140"/>
                </a:spcBef>
                <a:buNone/>
              </a:pPr>
              <a:r>
                <a:rPr lang="zh-CN" altLang="en-US" sz="1400" dirty="0" smtClean="0">
                  <a:latin typeface="黑体" panose="02010609060101010101" pitchFamily="49" charset="-122"/>
                  <a:ea typeface="黑体" panose="02010609060101010101" pitchFamily="49" charset="-122"/>
                </a:rPr>
                <a:t>每篇建议用</a:t>
              </a:r>
              <a:r>
                <a:rPr lang="zh-CN" altLang="en-US" sz="1400" dirty="0" smtClean="0">
                  <a:latin typeface="黑体" panose="02010609060101010101" pitchFamily="49" charset="-122"/>
                  <a:ea typeface="黑体" panose="02010609060101010101" pitchFamily="49" charset="-122"/>
                </a:rPr>
                <a:t>时</a:t>
              </a:r>
              <a:r>
                <a:rPr lang="en-US" altLang="zh-CN" sz="1400" dirty="0" smtClean="0">
                  <a:latin typeface="黑体" panose="02010609060101010101" pitchFamily="49" charset="-122"/>
                  <a:ea typeface="黑体" panose="02010609060101010101" pitchFamily="49" charset="-122"/>
                </a:rPr>
                <a:t>20</a:t>
              </a:r>
              <a:r>
                <a:rPr lang="zh-CN" altLang="en-US" sz="1400" dirty="0" smtClean="0">
                  <a:latin typeface="黑体" panose="02010609060101010101" pitchFamily="49" charset="-122"/>
                  <a:ea typeface="黑体" panose="02010609060101010101" pitchFamily="49" charset="-122"/>
                </a:rPr>
                <a:t>分钟</a:t>
              </a:r>
              <a:endParaRPr sz="1400" dirty="0">
                <a:latin typeface="黑体" panose="02010609060101010101" pitchFamily="49" charset="-122"/>
                <a:ea typeface="黑体" panose="02010609060101010101" pitchFamily="49" charset="-122"/>
              </a:endParaRPr>
            </a:p>
          </p:txBody>
        </p:sp>
      </p:grpSp>
    </p:spTree>
  </p:cSld>
  <p:clrMapOvr>
    <a:masterClrMapping/>
  </p:clrMapOvr>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丞相,谥曰文宪。颋性廉俭,奉禀悉推散诸弟亲族,储无长赀。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(节选自《新唐书·列传第五十》)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A.璟尝曰/吾与苏氏父子同为宰相/仆射/长厚自是国器/若献可替否/事至即断/尽公不顾私/则</a:t>
            </a:r>
            <a:br/>
            <a:r>
              <a:rPr lang="zh-CN" altLang="en-US" sz="1530" kern="0" dirty="0" smtClean="0">
                <a:solidFill>
                  <a:srgbClr val="000000"/>
                </a:solidFill>
                <a:latin typeface="Times New Roman" panose="02020603050405020304" pitchFamily="65" charset="-122"/>
                <a:ea typeface="宋体" panose="02010600030101010101" pitchFamily="2" charset="-122"/>
              </a:rPr>
              <a:t>今丞相为过之/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B.璟尝曰/吾与苏氏父子同为宰相/仆射长厚/自是国器/若献可替否/事至即断/尽公不顾私/则</a:t>
            </a:r>
            <a:br/>
            <a:r>
              <a:rPr lang="zh-CN" altLang="en-US" sz="1530" kern="0" dirty="0" smtClean="0">
                <a:solidFill>
                  <a:srgbClr val="000000"/>
                </a:solidFill>
                <a:latin typeface="Times New Roman" panose="02020603050405020304" pitchFamily="65" charset="-122"/>
                <a:ea typeface="宋体" panose="02010600030101010101" pitchFamily="2" charset="-122"/>
              </a:rPr>
              <a:t>今丞相为过之/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C.璟尝曰/吾与苏氏父子同为宰相/仆射/长厚自是国器/若献可替否/事至即断尽公不顾私/则今</a:t>
            </a:r>
            <a:br/>
            <a:r>
              <a:rPr lang="zh-CN" altLang="en-US" sz="1530" kern="0" dirty="0" smtClean="0">
                <a:solidFill>
                  <a:srgbClr val="000000"/>
                </a:solidFill>
                <a:latin typeface="Times New Roman" panose="02020603050405020304" pitchFamily="65" charset="-122"/>
                <a:ea typeface="宋体" panose="02010600030101010101" pitchFamily="2" charset="-122"/>
              </a:rPr>
              <a:t>丞相为过之/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D.璟尝曰/吾与苏氏父子同为宰相/仆射/长厚/自是国器/若献可替否/事至即断尽/公不顾私/则</a:t>
            </a:r>
            <a:br/>
            <a:r>
              <a:rPr lang="zh-CN" altLang="en-US" sz="1530" kern="0" dirty="0" smtClean="0">
                <a:solidFill>
                  <a:srgbClr val="000000"/>
                </a:solidFill>
                <a:latin typeface="Times New Roman" panose="02020603050405020304" pitchFamily="65" charset="-122"/>
                <a:ea typeface="宋体" panose="02010600030101010101" pitchFamily="2" charset="-122"/>
              </a:rPr>
              <a:t>今丞相为过之/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2.下列对文中加点词语相关内容的解说,不正确的一项是(3分)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A.“封”,即封禅,封为“祭天”,禅为“祭地”,封禅仪式在中岳嵩山和东岳泰山中都曾举行</a:t>
            </a:r>
            <a:br/>
            <a:r>
              <a:rPr lang="zh-CN" altLang="en-US" sz="1530" kern="0" dirty="0" smtClean="0">
                <a:solidFill>
                  <a:srgbClr val="000000"/>
                </a:solidFill>
                <a:latin typeface="Times New Roman" panose="02020603050405020304" pitchFamily="65" charset="-122"/>
                <a:ea typeface="宋体" panose="02010600030101010101" pitchFamily="2" charset="-122"/>
              </a:rPr>
              <a:t>过,但以泰山的次数多且影响大而出名。</a:t>
            </a:r>
            <a:endParaRPr lang="zh-CN" altLang="en-US"/>
          </a:p>
        </p:txBody>
      </p:sp>
    </p:spTree>
  </p:cSld>
  <p:clrMapOvr>
    <a:masterClrMapping/>
  </p:clrMapOvr>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39750" y="991377"/>
            <a:ext cx="8127250" cy="5618384"/>
            <a:chOff x="539750" y="991377"/>
            <a:chExt cx="8127250" cy="5618384"/>
          </a:xfrm>
        </p:grpSpPr>
        <p:sp>
          <p:nvSpPr>
            <p:cNvPr id="2" name="TextBox 2"/>
            <p:cNvSpPr txBox="1"/>
            <p:nvPr/>
          </p:nvSpPr>
          <p:spPr>
            <a:xfrm>
              <a:off x="540000" y="991377"/>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B.“贤良方正”,原是汉代选拔统治人才的科目之一。唐宋沿用,设贤良方正科。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C.“工部侍郎”,工部为管理全国工程事务的机关。工部侍郎是工部最高长官。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D.“终制”,指父母去世服满三年之丧或死者生前对丧葬礼制的嘱咐,这里是服丧三年期满的</a:t>
              </a:r>
              <a:br/>
              <a:r>
                <a:rPr lang="zh-CN" altLang="en-US" sz="1530" kern="0" dirty="0" smtClean="0">
                  <a:solidFill>
                    <a:srgbClr val="000000"/>
                  </a:solidFill>
                  <a:latin typeface="Times New Roman" panose="02020603050405020304" pitchFamily="65" charset="-122"/>
                  <a:ea typeface="宋体" panose="02010600030101010101" pitchFamily="2" charset="-122"/>
                </a:rPr>
                <a:t>意思。</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3.下列对原文内容的概括和分析,不正确的一项是(3分)(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A.苏颋聪明异常,记忆超乎常人。他年少时就能一目千字,过目成诵。玄宗平定内乱时,苏颋面</a:t>
              </a:r>
              <a:br/>
              <a:r>
                <a:rPr lang="zh-CN" altLang="en-US" sz="1530" kern="0" dirty="0" smtClean="0">
                  <a:solidFill>
                    <a:srgbClr val="000000"/>
                  </a:solidFill>
                  <a:latin typeface="Times New Roman" panose="02020603050405020304" pitchFamily="65" charset="-122"/>
                  <a:ea typeface="宋体" panose="02010600030101010101" pitchFamily="2" charset="-122"/>
                </a:rPr>
                <a:t>对各类繁杂的书诏,口述时有条不紊,毫无差错。</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B.苏颋事父极孝,深受皇帝器重。他为父服丧期间,被起复为工部侍郎,却坚决推辞,不去上</a:t>
              </a:r>
              <a:br/>
              <a:r>
                <a:rPr lang="zh-CN" altLang="en-US" sz="1530" kern="0" dirty="0" smtClean="0">
                  <a:solidFill>
                    <a:srgbClr val="000000"/>
                  </a:solidFill>
                  <a:latin typeface="Times New Roman" panose="02020603050405020304" pitchFamily="65" charset="-122"/>
                  <a:ea typeface="宋体" panose="02010600030101010101" pitchFamily="2" charset="-122"/>
                </a:rPr>
                <a:t>任。后皇帝又破格提拔他为中书侍郎。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C.苏颋豁达大度,颇有成人之量。在皇帝面前奏事,宋璟有没说到的或稍微屈服时,苏颋就会协</a:t>
              </a:r>
              <a:br/>
              <a:r>
                <a:rPr lang="zh-CN" altLang="en-US" sz="1530" kern="0" dirty="0" smtClean="0">
                  <a:solidFill>
                    <a:srgbClr val="000000"/>
                  </a:solidFill>
                  <a:latin typeface="Times New Roman" panose="02020603050405020304" pitchFamily="65" charset="-122"/>
                  <a:ea typeface="宋体" panose="02010600030101010101" pitchFamily="2" charset="-122"/>
                </a:rPr>
                <a:t>助帮忙完成。两人相处得十分融洽。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D.苏颋正直廉洁,反对不公之举。他拒绝了前司马皇甫恂取库钱买锦半臂、琵琶捍拨、玲珑</a:t>
              </a:r>
              <a:br/>
              <a:r>
                <a:rPr lang="zh-CN" altLang="en-US" sz="1530" kern="0" dirty="0" smtClean="0">
                  <a:solidFill>
                    <a:srgbClr val="000000"/>
                  </a:solidFill>
                  <a:latin typeface="Times New Roman" panose="02020603050405020304" pitchFamily="65" charset="-122"/>
                  <a:ea typeface="宋体" panose="02010600030101010101" pitchFamily="2" charset="-122"/>
                </a:rPr>
                <a:t>鞭的要求。他家中毫无积蓄,所得薪俸全都送给弟弟和亲戚们。</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a:p>
          </p:txBody>
        </p:sp>
        <p:sp>
          <p:nvSpPr>
            <p:cNvPr id="3" name="TextBox 2"/>
            <p:cNvSpPr txBox="1"/>
            <p:nvPr/>
          </p:nvSpPr>
          <p:spPr>
            <a:xfrm>
              <a:off x="539750" y="5903414"/>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(1)对曰:“陛下任贤惟所命,何资之计?”乃诏以颋为中书侍郎。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(2)明主不以私爱夺至公,吾可以远近废忠臣节邪?</a:t>
              </a:r>
              <a:endParaRPr lang="zh-CN" altLang="en-US" dirty="0"/>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C.庙号是皇帝死后,在太庙立室奉祀时特起的名号,如高祖、太宗、钦宗。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D.太子指封建时代君主儿子中被确定继承君位的人,有时也可指其他儿子。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A.孙傅入仕以后,积极向上建言。他担任礼部员外郎,对尚书蔡翛纵论天下大事,劝蔡迅速有所</a:t>
            </a:r>
            <a:br/>
            <a:r>
              <a:rPr lang="zh-CN" altLang="en-US" sz="1530" kern="0" dirty="0" smtClean="0">
                <a:solidFill>
                  <a:srgbClr val="000000"/>
                </a:solidFill>
                <a:latin typeface="Times New Roman" panose="02020603050405020304" pitchFamily="65" charset="-122"/>
                <a:ea typeface="宋体" panose="02010600030101010101" pitchFamily="2" charset="-122"/>
              </a:rPr>
              <a:t>变更,否则必将失败,可惜他的建议没有被采纳。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B.孙傅不畏金人,努力保全太子。金人掳走钦宗后又索求太子,他密谋藏匿太子,杀二宦者将首</a:t>
            </a:r>
            <a:br/>
            <a:r>
              <a:rPr lang="zh-CN" altLang="en-US" sz="1530" kern="0" dirty="0" smtClean="0">
                <a:solidFill>
                  <a:srgbClr val="000000"/>
                </a:solidFill>
                <a:latin typeface="Times New Roman" panose="02020603050405020304" pitchFamily="65" charset="-122"/>
                <a:ea typeface="宋体" panose="02010600030101010101" pitchFamily="2" charset="-122"/>
              </a:rPr>
              <a:t>级送至金营,欺骗金人说,这就是误伤太子之人。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C.孙傅上奏,请求恢复祖宗法度。他任兵部尚书后,从效用角度高度评价祖宗法度和熙、丰年</a:t>
            </a:r>
            <a:br/>
            <a:r>
              <a:rPr lang="zh-CN" altLang="en-US" sz="1530" kern="0" dirty="0" smtClean="0">
                <a:solidFill>
                  <a:srgbClr val="000000"/>
                </a:solidFill>
                <a:latin typeface="Times New Roman" panose="02020603050405020304" pitchFamily="65" charset="-122"/>
                <a:ea typeface="宋体" panose="02010600030101010101" pitchFamily="2" charset="-122"/>
              </a:rPr>
              <a:t>间的法度,批评崇、观年间的法度,受到时人赞许。</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D.孙傅舍身取义,死后谥为忠定。太子被迫至金营,孙傅随往,却受到守门者劝阻,他表示身为</a:t>
            </a:r>
            <a:br/>
            <a:r>
              <a:rPr lang="zh-CN" altLang="en-US" sz="1530" kern="0" dirty="0" smtClean="0">
                <a:solidFill>
                  <a:srgbClr val="000000"/>
                </a:solidFill>
                <a:latin typeface="Times New Roman" panose="02020603050405020304" pitchFamily="65" charset="-122"/>
                <a:ea typeface="宋体" panose="02010600030101010101" pitchFamily="2" charset="-122"/>
              </a:rPr>
              <a:t>太子傅,应誓死跟从太子;后被金人召去,死于北廷。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(1)吾唯知吾君可帝中国尔,苟立异姓,吾当死之。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(2)金人虽不吾索,吾当与之俱行,求见二酋面责之,庶或万一可济。</a:t>
            </a:r>
            <a:endParaRPr lang="zh-CN" altLang="en-US"/>
          </a:p>
        </p:txBody>
      </p:sp>
    </p:spTree>
  </p:cSld>
  <p:clrMapOvr>
    <a:masterClrMapping/>
  </p:clrMapOvr>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本题考查文言文断句能力。解答时抓住句子中的重要名词和虚词,根据其在句子</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中充当的成分和在句子中所起到的作用,一事一断,正确断句。“仆射长厚”,是判断句,“长</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厚”后应断开,排除A、C;“事至即断”,句子表达完整,其后应断开,排除D,故选B。</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本题考查了解并掌握常见古代文化常识的能力。对于文化常识,应该熟记,注意</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容易设错点。工部侍郎不是工部最高长官,最高长官应该是工部尚书。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本题考查对文章内容的理解概括能力。选项C中“稍微屈服”表述错误,属望文</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生义,以今律古,原文中“少屈”是“暂时回答不上”的意思。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(1)(宰相)回答:“陛下任用贤能,何必计较他的资历呢?”于是皇帝下诏令让苏颋担任</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中书侍郎。(得分点:任贤惟所命:任命贤能,1分;何资之计:宾语前置句,计较什么资历,1分;为:担</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任,1分;句意2分)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(2)一个英明的皇帝是决不会因为私人喜好来夺取公众的利益的,我怎么可以因为离皇帝远而</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不顾忠臣应有的气节呢?(得分点:至公:公众利益,1分;可以:可以因为,古今异义,1分;远近:偏义</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复词,“近”是衬字,1分;句意2分)</a:t>
            </a:r>
            <a:endParaRPr lang="zh-CN" altLang="en-US" dirty="0"/>
          </a:p>
        </p:txBody>
      </p:sp>
    </p:spTree>
  </p:cSld>
  <p:clrMapOvr>
    <a:masterClrMapping/>
  </p:clrMapOvr>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本题考查文言文翻译的能力。理解是文言文翻译的基础,而理解的准确性往往取决于</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对文中实词、虚词、词类活用、句式的理解和掌握。在翻译时一定要注意语境,逐一译出重</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点词语,然后调整句式和结构。</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[参考译文]</a:t>
            </a:r>
            <a:endParaRPr lang="zh-CN" altLang="en-US" b="1"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苏颋,字廷硕,小时候就极聪明,眼睛一扫就能看一千字,且即刻能背诵出来。考中进士,调任乌</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程尉。武后封禅嵩山,要求荐举人才,升苏颋为左司御率府胄曹参军。长安年间,诏令苏颋复核</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来俊臣等人所造成的冤案,苏颋一个一个地查验诬陷的情况,为他们洗雪冤情。后来,升任给事</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中、修文馆学士,任中书舍人。玄宗平定内乱时,书诏非常多,全由苏颋一个人在太极后阁,口</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述书诏内容,由书史笔录。苏颋口述时,多种头绪,不同功过、轻重等级滔滔不绝,均丝毫不</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差。书史说:“求求您说慢一点,不然,我的手腕都要掉了。”中书令李峤说:“舍人,思如泉涌,</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我比不上他。”升苏颋为太常少卿,仍主管制诰之事。父亲死,有诏令起复(不待丧期满而起</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用)为工部侍郎,苏颋辞谢不受,丧期满后才就职。皇帝问宰相:“有没有从工部侍郎就升任中</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书侍郎的?”宰相回答:“陛下任用贤能,何必计较他的资历呢?”于是皇帝下诏令让苏颋担任</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中书侍郎。</a:t>
            </a:r>
            <a:endParaRPr lang="zh-CN" altLang="en-US" dirty="0"/>
          </a:p>
        </p:txBody>
      </p:sp>
    </p:spTree>
  </p:cSld>
  <p:clrMapOvr>
    <a:masterClrMapping/>
  </p:clrMapOvr>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开元四年,苏颋升任同紫微黄门平章事,撰写国史,与宋璟一同执政。宋璟为人刚直,很多事都</a:t>
            </a:r>
            <a:br/>
            <a:r>
              <a:rPr lang="zh-CN" altLang="en-US" sz="1530" kern="0" dirty="0" smtClean="0">
                <a:solidFill>
                  <a:srgbClr val="000000"/>
                </a:solidFill>
                <a:latin typeface="Times New Roman" panose="02020603050405020304" pitchFamily="65" charset="-122"/>
                <a:ea typeface="宋体" panose="02010600030101010101" pitchFamily="2" charset="-122"/>
              </a:rPr>
              <a:t>能断然裁决,苏颋都顺从其美。若在皇帝面前奏事,宋璟有没说到的,或应对时一时答不上来</a:t>
            </a:r>
            <a:br/>
            <a:r>
              <a:rPr lang="zh-CN" altLang="en-US" sz="1530" kern="0" dirty="0" smtClean="0">
                <a:solidFill>
                  <a:srgbClr val="000000"/>
                </a:solidFill>
                <a:latin typeface="Times New Roman" panose="02020603050405020304" pitchFamily="65" charset="-122"/>
                <a:ea typeface="宋体" panose="02010600030101010101" pitchFamily="2" charset="-122"/>
              </a:rPr>
              <a:t>的,苏颋就协助完成,皇帝不能即刻会意的,苏颋就再次申说宋璟的意见,所以他们的奏请,皇帝</a:t>
            </a:r>
            <a:br/>
            <a:r>
              <a:rPr lang="zh-CN" altLang="en-US" sz="1530" kern="0" dirty="0" smtClean="0">
                <a:solidFill>
                  <a:srgbClr val="000000"/>
                </a:solidFill>
                <a:latin typeface="Times New Roman" panose="02020603050405020304" pitchFamily="65" charset="-122"/>
                <a:ea typeface="宋体" panose="02010600030101010101" pitchFamily="2" charset="-122"/>
              </a:rPr>
              <a:t>没有不听从的。这两人相处得十分融洽。宋璟曾说:“我与苏氏父子同为宰相,仆射是忠厚长</a:t>
            </a:r>
            <a:br/>
            <a:r>
              <a:rPr lang="zh-CN" altLang="en-US" sz="1530" kern="0" dirty="0" smtClean="0">
                <a:solidFill>
                  <a:srgbClr val="000000"/>
                </a:solidFill>
                <a:latin typeface="Times New Roman" panose="02020603050405020304" pitchFamily="65" charset="-122"/>
                <a:ea typeface="宋体" panose="02010600030101010101" pitchFamily="2" charset="-122"/>
              </a:rPr>
              <a:t>者,确是国家宝器,若论献策献计、纠偏匡正,有事当即判断处理,至公无私,那么现在的宰相已</a:t>
            </a:r>
            <a:br/>
            <a:r>
              <a:rPr lang="zh-CN" altLang="en-US" sz="1530" kern="0" dirty="0" smtClean="0">
                <a:solidFill>
                  <a:srgbClr val="000000"/>
                </a:solidFill>
                <a:latin typeface="Times New Roman" panose="02020603050405020304" pitchFamily="65" charset="-122"/>
                <a:ea typeface="宋体" panose="02010600030101010101" pitchFamily="2" charset="-122"/>
              </a:rPr>
              <a:t>经超过他的父亲了。”开元八年,罢为礼部尚书。不久,检校益州大都督长史,按察节度剑南各</a:t>
            </a:r>
            <a:br/>
            <a:r>
              <a:rPr lang="zh-CN" altLang="en-US" sz="1530" kern="0" dirty="0" smtClean="0">
                <a:solidFill>
                  <a:srgbClr val="000000"/>
                </a:solidFill>
                <a:latin typeface="Times New Roman" panose="02020603050405020304" pitchFamily="65" charset="-122"/>
                <a:ea typeface="宋体" panose="02010600030101010101" pitchFamily="2" charset="-122"/>
              </a:rPr>
              <a:t>州。当时,蜀地凋敝,人民不得不流亡,皇帝诏令苏颋收剑南山泽的盐铁自救。那时,前司马皇</a:t>
            </a:r>
            <a:br/>
            <a:r>
              <a:rPr lang="zh-CN" altLang="en-US" sz="1530" kern="0" dirty="0" smtClean="0">
                <a:solidFill>
                  <a:srgbClr val="000000"/>
                </a:solidFill>
                <a:latin typeface="Times New Roman" panose="02020603050405020304" pitchFamily="65" charset="-122"/>
                <a:ea typeface="宋体" panose="02010600030101010101" pitchFamily="2" charset="-122"/>
              </a:rPr>
              <a:t>甫恂出使到蜀地,想要取库钱买锦半臂、琵琶捍拨、玲珑鞭,苏颋不肯给钱,并上书说:“使者</a:t>
            </a:r>
            <a:br/>
            <a:r>
              <a:rPr lang="zh-CN" altLang="en-US" sz="1530" kern="0" dirty="0" smtClean="0">
                <a:solidFill>
                  <a:srgbClr val="000000"/>
                </a:solidFill>
                <a:latin typeface="Times New Roman" panose="02020603050405020304" pitchFamily="65" charset="-122"/>
                <a:ea typeface="宋体" panose="02010600030101010101" pitchFamily="2" charset="-122"/>
              </a:rPr>
              <a:t>出来均负有使命,竟先取不急之需,这不是陛下用山泽之利来供给军费的原意。”有人对苏颋</a:t>
            </a:r>
            <a:br/>
            <a:r>
              <a:rPr lang="zh-CN" altLang="en-US" sz="1530" kern="0" dirty="0" smtClean="0">
                <a:solidFill>
                  <a:srgbClr val="000000"/>
                </a:solidFill>
                <a:latin typeface="Times New Roman" panose="02020603050405020304" pitchFamily="65" charset="-122"/>
                <a:ea typeface="宋体" panose="02010600030101010101" pitchFamily="2" charset="-122"/>
              </a:rPr>
              <a:t>说:“公在远离京都的地方,不可以冒犯皇上的旨意的。”苏颋说:“不能这么说。一个英明的</a:t>
            </a:r>
            <a:br/>
            <a:r>
              <a:rPr lang="zh-CN" altLang="en-US" sz="1530" kern="0" dirty="0" smtClean="0">
                <a:solidFill>
                  <a:srgbClr val="000000"/>
                </a:solidFill>
                <a:latin typeface="Times New Roman" panose="02020603050405020304" pitchFamily="65" charset="-122"/>
                <a:ea typeface="宋体" panose="02010600030101010101" pitchFamily="2" charset="-122"/>
              </a:rPr>
              <a:t>皇帝决不会因为私人喜好来夺取公众的利益的,我怎么可以因为离皇帝远而不顾忠臣应有的</a:t>
            </a:r>
            <a:br/>
            <a:r>
              <a:rPr lang="zh-CN" altLang="en-US" sz="1530" kern="0" dirty="0" smtClean="0">
                <a:solidFill>
                  <a:srgbClr val="000000"/>
                </a:solidFill>
                <a:latin typeface="Times New Roman" panose="02020603050405020304" pitchFamily="65" charset="-122"/>
                <a:ea typeface="宋体" panose="02010600030101010101" pitchFamily="2" charset="-122"/>
              </a:rPr>
              <a:t>气节呢?”终年五十八岁。追赠右丞相,赐谥号为“文宪”。苏颋生性廉洁有节制,所得薪俸</a:t>
            </a:r>
            <a:br/>
            <a:r>
              <a:rPr lang="zh-CN" altLang="en-US" sz="1530" kern="0" dirty="0" smtClean="0">
                <a:solidFill>
                  <a:srgbClr val="000000"/>
                </a:solidFill>
                <a:latin typeface="Times New Roman" panose="02020603050405020304" pitchFamily="65" charset="-122"/>
                <a:ea typeface="宋体" panose="02010600030101010101" pitchFamily="2" charset="-122"/>
              </a:rPr>
              <a:t>全都送给弟弟和亲戚们,家中毫无积蓄。</a:t>
            </a:r>
            <a:endParaRPr lang="zh-CN" altLang="en-US"/>
          </a:p>
        </p:txBody>
      </p:sp>
    </p:spTree>
  </p:cSld>
  <p:clrMapOvr>
    <a:masterClrMapping/>
  </p:clrMapOvr>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二、(2019 5·3原创冲刺卷四,10—13)阅读下面的文言文,回答问题。(19分)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应詹字思远,汝南南顿人。詹幼孤,为祖母所养。年十余岁,祖母又终,居丧毁顿,杖而后起,遂以</a:t>
            </a:r>
            <a:br/>
            <a:r>
              <a:rPr lang="zh-CN" altLang="en-US" sz="1530" kern="0" dirty="0" smtClean="0">
                <a:solidFill>
                  <a:srgbClr val="000000"/>
                </a:solidFill>
                <a:latin typeface="Times New Roman" panose="02020603050405020304" pitchFamily="65" charset="-122"/>
                <a:ea typeface="宋体" panose="02010600030101010101" pitchFamily="2" charset="-122"/>
              </a:rPr>
              <a:t>孝闻。弱冠知名,性质素弘雅,物虽犯而弗之校,以学艺文章称。司徒何劭见之曰:“君子哉若</a:t>
            </a:r>
            <a:br/>
            <a:r>
              <a:rPr lang="zh-CN" altLang="en-US" sz="1530" kern="0" dirty="0" smtClean="0">
                <a:solidFill>
                  <a:srgbClr val="000000"/>
                </a:solidFill>
                <a:latin typeface="Times New Roman" panose="02020603050405020304" pitchFamily="65" charset="-122"/>
                <a:ea typeface="宋体" panose="02010600030101010101" pitchFamily="2" charset="-122"/>
              </a:rPr>
              <a:t>人!”初辟公府,为太子舍人。王澄为</a:t>
            </a:r>
            <a:r>
              <a:rPr lang="zh-CN" altLang="en-US" sz="1530" u="sng" kern="0" dirty="0" smtClean="0">
                <a:solidFill>
                  <a:srgbClr val="000000"/>
                </a:solidFill>
                <a:latin typeface="Times New Roman" panose="02020603050405020304" pitchFamily="65" charset="-122"/>
                <a:ea typeface="宋体" panose="02010600030101010101" pitchFamily="2" charset="-122"/>
              </a:rPr>
              <a:t>荆州</a:t>
            </a:r>
            <a:r>
              <a:rPr lang="zh-CN" altLang="en-US" sz="1530" kern="0" dirty="0" smtClean="0">
                <a:solidFill>
                  <a:srgbClr val="000000"/>
                </a:solidFill>
                <a:latin typeface="Times New Roman" panose="02020603050405020304" pitchFamily="65" charset="-122"/>
                <a:ea typeface="宋体" panose="02010600030101010101" pitchFamily="2" charset="-122"/>
              </a:rPr>
              <a:t>,假詹督南平、天门、武陵三郡军事。</a:t>
            </a:r>
            <a:r>
              <a:rPr lang="zh-CN" altLang="en-US" sz="1530" u="sng" kern="0" dirty="0" smtClean="0">
                <a:solidFill>
                  <a:srgbClr val="000000"/>
                </a:solidFill>
                <a:latin typeface="Times New Roman" panose="02020603050405020304" pitchFamily="65" charset="-122"/>
                <a:ea typeface="宋体" panose="02010600030101010101" pitchFamily="2" charset="-122"/>
              </a:rPr>
              <a:t>及洛阳倾覆</a:t>
            </a:r>
            <a:br/>
            <a:r>
              <a:rPr lang="zh-CN" altLang="en-US" sz="1530" u="sng" kern="0" dirty="0" smtClean="0">
                <a:solidFill>
                  <a:srgbClr val="000000"/>
                </a:solidFill>
                <a:latin typeface="Times New Roman" panose="02020603050405020304" pitchFamily="65" charset="-122"/>
                <a:ea typeface="宋体" panose="02010600030101010101" pitchFamily="2" charset="-122"/>
              </a:rPr>
              <a:t>詹攘袂流涕劝澄赴援澄使詹为檄詹下笔便成辞义壮烈见者慷慨然竟不能从也</a:t>
            </a:r>
            <a:r>
              <a:rPr lang="zh-CN" altLang="en-US" sz="1530" kern="0" dirty="0" smtClean="0">
                <a:solidFill>
                  <a:srgbClr val="000000"/>
                </a:solidFill>
                <a:latin typeface="Times New Roman" panose="02020603050405020304" pitchFamily="65" charset="-122"/>
                <a:ea typeface="宋体" panose="02010600030101010101" pitchFamily="2" charset="-122"/>
              </a:rPr>
              <a:t>时政令不一,诸</a:t>
            </a:r>
            <a:br/>
            <a:r>
              <a:rPr lang="zh-CN" altLang="en-US" sz="1530" kern="0" dirty="0" smtClean="0">
                <a:solidFill>
                  <a:srgbClr val="000000"/>
                </a:solidFill>
                <a:latin typeface="Times New Roman" panose="02020603050405020304" pitchFamily="65" charset="-122"/>
                <a:ea typeface="宋体" panose="02010600030101010101" pitchFamily="2" charset="-122"/>
              </a:rPr>
              <a:t>蛮怨望,并谋背叛。詹召蛮酋,破铜券与盟,由是怀詹,数郡无虞。会蜀贼杜畴作乱,詹与陶侃破</a:t>
            </a:r>
            <a:br/>
            <a:r>
              <a:rPr lang="zh-CN" altLang="en-US" sz="1530" kern="0" dirty="0" smtClean="0">
                <a:solidFill>
                  <a:srgbClr val="000000"/>
                </a:solidFill>
                <a:latin typeface="Times New Roman" panose="02020603050405020304" pitchFamily="65" charset="-122"/>
                <a:ea typeface="宋体" panose="02010600030101010101" pitchFamily="2" charset="-122"/>
              </a:rPr>
              <a:t>杜弢于长沙,</a:t>
            </a:r>
            <a:r>
              <a:rPr lang="zh-CN" altLang="en-US" sz="1530" u="sng" kern="0" dirty="0" smtClean="0">
                <a:solidFill>
                  <a:srgbClr val="000000"/>
                </a:solidFill>
                <a:latin typeface="Times New Roman" panose="02020603050405020304" pitchFamily="65" charset="-122"/>
                <a:ea typeface="宋体" panose="02010600030101010101" pitchFamily="2" charset="-122"/>
              </a:rPr>
              <a:t>贼中金宝溢目,詹一无所取,唯收图书,莫不叹之</a:t>
            </a:r>
            <a:r>
              <a:rPr lang="zh-CN" altLang="en-US" sz="1530" kern="0" dirty="0" smtClean="0">
                <a:solidFill>
                  <a:srgbClr val="000000"/>
                </a:solidFill>
                <a:latin typeface="Times New Roman" panose="02020603050405020304" pitchFamily="65" charset="-122"/>
                <a:ea typeface="宋体" panose="02010600030101010101" pitchFamily="2" charset="-122"/>
              </a:rPr>
              <a:t>。迁益州刺史,领巴东监军。詹之</a:t>
            </a:r>
            <a:br/>
            <a:r>
              <a:rPr lang="zh-CN" altLang="en-US" sz="1530" kern="0" dirty="0" smtClean="0">
                <a:solidFill>
                  <a:srgbClr val="000000"/>
                </a:solidFill>
                <a:latin typeface="Times New Roman" panose="02020603050405020304" pitchFamily="65" charset="-122"/>
                <a:ea typeface="宋体" panose="02010600030101010101" pitchFamily="2" charset="-122"/>
              </a:rPr>
              <a:t>出郡也,士庶攀车号泣,若恋所生。俄拜后军将军。詹上疏陈便宜,曰:“性相近,习相远,训导之</a:t>
            </a:r>
            <a:br/>
            <a:r>
              <a:rPr lang="zh-CN" altLang="en-US" sz="1530" kern="0" dirty="0" smtClean="0">
                <a:solidFill>
                  <a:srgbClr val="000000"/>
                </a:solidFill>
                <a:latin typeface="Times New Roman" panose="02020603050405020304" pitchFamily="65" charset="-122"/>
                <a:ea typeface="宋体" panose="02010600030101010101" pitchFamily="2" charset="-122"/>
              </a:rPr>
              <a:t>风,宜慎所好。今虽有儒官,教养未备,非所以长育人材,纳之轨物也。宜修辟雍,崇明教义,则普</a:t>
            </a:r>
            <a:br/>
            <a:r>
              <a:rPr lang="zh-CN" altLang="en-US" sz="1530" kern="0" dirty="0" smtClean="0">
                <a:solidFill>
                  <a:srgbClr val="000000"/>
                </a:solidFill>
                <a:latin typeface="Times New Roman" panose="02020603050405020304" pitchFamily="65" charset="-122"/>
                <a:ea typeface="宋体" panose="02010600030101010101" pitchFamily="2" charset="-122"/>
              </a:rPr>
              <a:t>天尚德,率土知方矣。”元帝雅重其才,深纳之。加散骑常侍,累迁光禄勋。</a:t>
            </a:r>
            <a:r>
              <a:rPr lang="zh-CN" altLang="en-US" sz="1530" u="sng" kern="0" dirty="0" smtClean="0">
                <a:solidFill>
                  <a:srgbClr val="000000"/>
                </a:solidFill>
                <a:latin typeface="Times New Roman" panose="02020603050405020304" pitchFamily="65" charset="-122"/>
                <a:ea typeface="宋体" panose="02010600030101010101" pitchFamily="2" charset="-122"/>
              </a:rPr>
              <a:t>詹以王敦专制自</a:t>
            </a:r>
            <a:br/>
            <a:r>
              <a:rPr lang="zh-CN" altLang="en-US" sz="1530" u="sng" kern="0" dirty="0" smtClean="0">
                <a:solidFill>
                  <a:srgbClr val="000000"/>
                </a:solidFill>
                <a:latin typeface="Times New Roman" panose="02020603050405020304" pitchFamily="65" charset="-122"/>
                <a:ea typeface="宋体" panose="02010600030101010101" pitchFamily="2" charset="-122"/>
              </a:rPr>
              <a:t>树,故优游讽咏,无所标明</a:t>
            </a:r>
            <a:r>
              <a:rPr lang="zh-CN" altLang="en-US" sz="1530" kern="0" dirty="0" smtClean="0">
                <a:solidFill>
                  <a:srgbClr val="000000"/>
                </a:solidFill>
                <a:latin typeface="Times New Roman" panose="02020603050405020304" pitchFamily="65" charset="-122"/>
                <a:ea typeface="宋体" panose="02010600030101010101" pitchFamily="2" charset="-122"/>
              </a:rPr>
              <a:t>。及敦作逆,明帝问詹计将安出。詹厉然慷慨曰:“陛下宜奋赫斯之</a:t>
            </a:r>
            <a:br/>
            <a:r>
              <a:rPr lang="zh-CN" altLang="en-US" sz="1530" kern="0" dirty="0" smtClean="0">
                <a:solidFill>
                  <a:srgbClr val="000000"/>
                </a:solidFill>
                <a:latin typeface="Times New Roman" panose="02020603050405020304" pitchFamily="65" charset="-122"/>
                <a:ea typeface="宋体" panose="02010600030101010101" pitchFamily="2" charset="-122"/>
              </a:rPr>
              <a:t>威,臣等当得负戈前驱。”帝以詹为护军将军、</a:t>
            </a:r>
            <a:r>
              <a:rPr lang="zh-CN" altLang="en-US" sz="1530" u="sng" kern="0" dirty="0" smtClean="0">
                <a:solidFill>
                  <a:srgbClr val="000000"/>
                </a:solidFill>
                <a:latin typeface="Times New Roman" panose="02020603050405020304" pitchFamily="65" charset="-122"/>
                <a:ea typeface="宋体" panose="02010600030101010101" pitchFamily="2" charset="-122"/>
              </a:rPr>
              <a:t>假节</a:t>
            </a:r>
            <a:r>
              <a:rPr lang="zh-CN" altLang="en-US" sz="1530" kern="0" dirty="0" smtClean="0">
                <a:solidFill>
                  <a:srgbClr val="000000"/>
                </a:solidFill>
                <a:latin typeface="Times New Roman" panose="02020603050405020304" pitchFamily="65" charset="-122"/>
                <a:ea typeface="宋体" panose="02010600030101010101" pitchFamily="2" charset="-122"/>
              </a:rPr>
              <a:t>,都督朱雀桥南。贼从竹格渡江,詹与建威</a:t>
            </a:r>
            <a:br/>
            <a:r>
              <a:rPr lang="zh-CN" altLang="en-US" sz="1530" kern="0" dirty="0" smtClean="0">
                <a:solidFill>
                  <a:srgbClr val="000000"/>
                </a:solidFill>
                <a:latin typeface="Times New Roman" panose="02020603050405020304" pitchFamily="65" charset="-122"/>
                <a:ea typeface="宋体" panose="02010600030101010101" pitchFamily="2" charset="-122"/>
              </a:rPr>
              <a:t>将军赵胤等击败之,斩贼率杜发,枭首数千级。贼平,封观阳县侯,食邑一千六百户。以咸和六</a:t>
            </a:r>
            <a:br/>
            <a:r>
              <a:rPr lang="zh-CN" altLang="en-US" sz="1530" kern="0" dirty="0" smtClean="0">
                <a:solidFill>
                  <a:srgbClr val="000000"/>
                </a:solidFill>
                <a:latin typeface="Times New Roman" panose="02020603050405020304" pitchFamily="65" charset="-122"/>
                <a:ea typeface="宋体" panose="02010600030101010101" pitchFamily="2" charset="-122"/>
              </a:rPr>
              <a:t>年卒,时年五十三。册赠镇南大将军、仪同</a:t>
            </a:r>
            <a:r>
              <a:rPr lang="zh-CN" altLang="en-US" sz="1530" u="sng" kern="0" dirty="0" smtClean="0">
                <a:solidFill>
                  <a:srgbClr val="000000"/>
                </a:solidFill>
                <a:latin typeface="Times New Roman" panose="02020603050405020304" pitchFamily="65" charset="-122"/>
                <a:ea typeface="宋体" panose="02010600030101010101" pitchFamily="2" charset="-122"/>
              </a:rPr>
              <a:t>三司</a:t>
            </a:r>
            <a:r>
              <a:rPr lang="zh-CN" altLang="en-US" sz="1530" kern="0" dirty="0" smtClean="0">
                <a:solidFill>
                  <a:srgbClr val="000000"/>
                </a:solidFill>
                <a:latin typeface="Times New Roman" panose="02020603050405020304" pitchFamily="65" charset="-122"/>
                <a:ea typeface="宋体" panose="02010600030101010101" pitchFamily="2" charset="-122"/>
              </a:rPr>
              <a:t>,谥曰烈,祠以</a:t>
            </a:r>
            <a:r>
              <a:rPr lang="zh-CN" altLang="en-US" sz="1530" u="sng" kern="0" dirty="0" smtClean="0">
                <a:solidFill>
                  <a:srgbClr val="000000"/>
                </a:solidFill>
                <a:latin typeface="Times New Roman" panose="02020603050405020304" pitchFamily="65" charset="-122"/>
                <a:ea typeface="宋体" panose="02010600030101010101" pitchFamily="2" charset="-122"/>
              </a:rPr>
              <a:t>太牢</a:t>
            </a:r>
            <a:r>
              <a:rPr lang="zh-CN" altLang="en-US" sz="1530" kern="0" dirty="0" smtClean="0">
                <a:solidFill>
                  <a:srgbClr val="000000"/>
                </a:solidFill>
                <a:latin typeface="Times New Roman" panose="02020603050405020304" pitchFamily="65" charset="-122"/>
                <a:ea typeface="宋体" panose="02010600030101010101" pitchFamily="2" charset="-122"/>
              </a:rPr>
              <a:t>。初,京兆韦泓丧乱之际,亲</a:t>
            </a:r>
            <a:endParaRPr lang="zh-CN" altLang="en-US"/>
          </a:p>
        </p:txBody>
      </p:sp>
    </p:spTree>
  </p:cSld>
  <p:clrMapOvr>
    <a:masterClrMapping/>
  </p:clrMapOvr>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属遇饥疫并尽,客游洛阳,素闻詹名,遂依托之。詹为营伉俪,置居宅,并荐之于元帝。既受詹生</a:t>
            </a:r>
            <a:br/>
            <a:r>
              <a:rPr lang="zh-CN" altLang="en-US" sz="1530" kern="0" dirty="0" smtClean="0">
                <a:solidFill>
                  <a:srgbClr val="000000"/>
                </a:solidFill>
                <a:latin typeface="Times New Roman" panose="02020603050405020304" pitchFamily="65" charset="-122"/>
                <a:ea typeface="宋体" panose="02010600030101010101" pitchFamily="2" charset="-122"/>
              </a:rPr>
              <a:t>成之惠,詹卒,遂制朋友之服,哭止宿草,追赵氏祀程婴、杵臼之义,祭詹终身。</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(节选自《晋书·应詹传》,有删改)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A.及洛阳倾覆/詹攘袂/流涕劝澄赴援/澄使詹为檄/詹下笔便成/辞义壮烈/见者慷慨然/竟不能</a:t>
            </a:r>
            <a:br/>
            <a:r>
              <a:rPr lang="zh-CN" altLang="en-US" sz="1530" kern="0" dirty="0" smtClean="0">
                <a:solidFill>
                  <a:srgbClr val="000000"/>
                </a:solidFill>
                <a:latin typeface="Times New Roman" panose="02020603050405020304" pitchFamily="65" charset="-122"/>
                <a:ea typeface="宋体" panose="02010600030101010101" pitchFamily="2" charset="-122"/>
              </a:rPr>
              <a:t>从也/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B.及洛阳倾覆/詹攘袂流涕/劝澄赴援/澄使詹为檄/詹下笔便成/辞义壮烈/见者慷慨/然竟不能</a:t>
            </a:r>
            <a:br/>
            <a:r>
              <a:rPr lang="zh-CN" altLang="en-US" sz="1530" kern="0" dirty="0" smtClean="0">
                <a:solidFill>
                  <a:srgbClr val="000000"/>
                </a:solidFill>
                <a:latin typeface="Times New Roman" panose="02020603050405020304" pitchFamily="65" charset="-122"/>
                <a:ea typeface="宋体" panose="02010600030101010101" pitchFamily="2" charset="-122"/>
              </a:rPr>
              <a:t>从也/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C.及洛阳倾覆/詹攘袂/流涕劝澄赴援/澄使詹为檄/詹下笔便成/辞义壮烈/见者慷慨/然竟不能</a:t>
            </a:r>
            <a:br/>
            <a:r>
              <a:rPr lang="zh-CN" altLang="en-US" sz="1530" kern="0" dirty="0" smtClean="0">
                <a:solidFill>
                  <a:srgbClr val="000000"/>
                </a:solidFill>
                <a:latin typeface="Times New Roman" panose="02020603050405020304" pitchFamily="65" charset="-122"/>
                <a:ea typeface="宋体" panose="02010600030101010101" pitchFamily="2" charset="-122"/>
              </a:rPr>
              <a:t>从也/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D.及洛阳倾覆/詹攘袂流涕/劝澄赴援/澄使詹为檄/詹下笔便成/辞义壮烈/见者慷慨然/竟不能</a:t>
            </a:r>
            <a:br/>
            <a:r>
              <a:rPr lang="zh-CN" altLang="en-US" sz="1530" kern="0" dirty="0" smtClean="0">
                <a:solidFill>
                  <a:srgbClr val="000000"/>
                </a:solidFill>
                <a:latin typeface="Times New Roman" panose="02020603050405020304" pitchFamily="65" charset="-122"/>
                <a:ea typeface="宋体" panose="02010600030101010101" pitchFamily="2" charset="-122"/>
              </a:rPr>
              <a:t>从也/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2.下列对文中加点词语的相关内容的解说,不正确的一项是(3分)(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A.荆州,古九州之一。相传大禹治水时,把天下分为九州,后九州代指中原地区。</a:t>
            </a:r>
            <a:endParaRPr lang="zh-CN" altLang="en-US"/>
          </a:p>
        </p:txBody>
      </p:sp>
    </p:spTree>
  </p:cSld>
  <p:clrMapOvr>
    <a:masterClrMapping/>
  </p:clrMapOvr>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5211"/>
            <a:chOff x="539750" y="1080000"/>
            <a:chExt cx="8127250" cy="5265211"/>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B.假节,即借以符节,皇帝将符节借给执行临时任务的臣子使用,可用它来威慑一方。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C.三司,即三公,在晋朝时指太尉、司徒、司空,是朝廷中最显赫的三个官职的合称。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D.太牢,古代祭祀时牛、羊、豕三牲齐全为“太牢”,只有羊、豕,没有牛为“少牢”。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A.应詹注重孝道,具有助人之义。祖母去世时,他哀伤过度以致难以支撑身体;他救助、举荐落</a:t>
              </a:r>
              <a:br/>
              <a:r>
                <a:rPr lang="zh-CN" altLang="en-US" sz="1530" kern="0" dirty="0" smtClean="0">
                  <a:solidFill>
                    <a:srgbClr val="000000"/>
                  </a:solidFill>
                  <a:latin typeface="Times New Roman" panose="02020603050405020304" pitchFamily="65" charset="-122"/>
                  <a:ea typeface="宋体" panose="02010600030101010101" pitchFamily="2" charset="-122"/>
                </a:rPr>
                <a:t>难的韦泓,死后得到韦泓祭祀。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B.应詹为政有能,深得百姓爱戴。他解除诸蛮的怨恨,使数郡免于忧患;后来离任时,百姓拉着</a:t>
              </a:r>
              <a:br/>
              <a:r>
                <a:rPr lang="zh-CN" altLang="en-US" sz="1530" kern="0" dirty="0" smtClean="0">
                  <a:solidFill>
                    <a:srgbClr val="000000"/>
                  </a:solidFill>
                  <a:latin typeface="Times New Roman" panose="02020603050405020304" pitchFamily="65" charset="-122"/>
                  <a:ea typeface="宋体" panose="02010600030101010101" pitchFamily="2" charset="-122"/>
                </a:rPr>
                <a:t>马车痛哭,像留恋自己所生的孩子。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C.应詹关心政事,建议加强教化。他上疏皇帝,训导之风,要谨慎地提倡,主张修建学宫,明确教</a:t>
              </a:r>
              <a:br/>
              <a:r>
                <a:rPr lang="zh-CN" altLang="en-US" sz="1530" kern="0" dirty="0" smtClean="0">
                  <a:solidFill>
                    <a:srgbClr val="000000"/>
                  </a:solidFill>
                  <a:latin typeface="Times New Roman" panose="02020603050405020304" pitchFamily="65" charset="-122"/>
                  <a:ea typeface="宋体" panose="02010600030101010101" pitchFamily="2" charset="-122"/>
                </a:rPr>
                <a:t>化义理,使天下百姓崇尚道德,懂得礼法。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D.应詹慷慨激昂,多次为国征战。杜畴作乱,他与陶侃在长沙击败叛军;王敦叛乱,他慷慨陈词,</a:t>
              </a:r>
              <a:br/>
              <a:r>
                <a:rPr lang="zh-CN" altLang="en-US" sz="1530" kern="0" dirty="0" smtClean="0">
                  <a:solidFill>
                    <a:srgbClr val="000000"/>
                  </a:solidFill>
                  <a:latin typeface="Times New Roman" panose="02020603050405020304" pitchFamily="65" charset="-122"/>
                  <a:ea typeface="宋体" panose="02010600030101010101" pitchFamily="2" charset="-122"/>
                </a:rPr>
                <a:t>请缨讨伐,带兵斩杀数千贼兵。</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(1)贼中金宝溢目,詹一无所取,唯收图书,莫不叹之。</a:t>
              </a:r>
              <a:endParaRPr lang="zh-CN" altLang="en-US"/>
            </a:p>
          </p:txBody>
        </p:sp>
        <p:sp>
          <p:nvSpPr>
            <p:cNvPr id="3" name="TextBox 2"/>
            <p:cNvSpPr txBox="1"/>
            <p:nvPr/>
          </p:nvSpPr>
          <p:spPr>
            <a:xfrm>
              <a:off x="539750" y="599203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(2)詹以王敦专制自树,故优游讽咏,无所标明。</a:t>
              </a:r>
              <a:endParaRPr lang="zh-CN" altLang="en-US" dirty="0"/>
            </a:p>
          </p:txBody>
        </p:sp>
      </p:grpSp>
    </p:spTree>
  </p:cSld>
  <p:clrMapOvr>
    <a:masterClrMapping/>
  </p:clrMapOvr>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“流涕”是应詹听到洛阳倾覆后的表现,应与“攘袂”相连;“然”表转折,不用</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来做形容词词尾。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九州代指中国,并非“中原地区”。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“像留恋自己所生的孩子”错,应为“像留恋自己的父母”。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(1)贼军中满目金银财宝,应詹没有取一点,只收取了图书,人们无不为之感叹。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(2)应詹因为王敦专政擅权树立个人权势,所以从容地讽刺讥笑,不表明倾向。</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(1)溢:充满。莫:没有。叹:为</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感叹。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(2)自树:树立个人权势。讽咏:讽刺讥笑。</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[参考译文]</a:t>
            </a:r>
            <a:endParaRPr lang="zh-CN" altLang="en-US" b="1"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应詹字思远,是汝南南顿人。应詹幼年便成孤儿,由祖母抚养。十余岁时,祖母又去世了,应詹</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为祖母服丧时痛不欲生,扶杖才能支撑而起,于是以孝顺闻名。应詹在二十岁时就出名了,他性</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情宽宏雅正,即使别人冒犯他,他也不会与人计较,以学术技艺和文章著称。司徒何劭见到他</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说:“此人是个君子啊!”初次起用于公府,为太子舍人。王澄任荆州刺史,暂任应詹督管南</a:t>
            </a:r>
            <a:endParaRPr lang="zh-CN" altLang="en-US" dirty="0"/>
          </a:p>
        </p:txBody>
      </p:sp>
    </p:spTree>
  </p:cSld>
  <p:clrMapOvr>
    <a:masterClrMapping/>
  </p:clrMapOvr>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平、天门、武陵三郡军事。等到洛阳倾覆时,应詹挽袖捋臂流着热泪,劝说王澄前去援救。王</a:t>
            </a:r>
            <a:br/>
            <a:r>
              <a:rPr lang="zh-CN" altLang="en-US" sz="1530" kern="0" dirty="0" smtClean="0">
                <a:solidFill>
                  <a:srgbClr val="000000"/>
                </a:solidFill>
                <a:latin typeface="Times New Roman" panose="02020603050405020304" pitchFamily="65" charset="-122"/>
                <a:ea typeface="宋体" panose="02010600030101010101" pitchFamily="2" charset="-122"/>
              </a:rPr>
              <a:t>澄让应詹撰写檄文,应詹提笔成文,辞义壮烈,见到的人都慷慨激昂,然而最终没有成行。当时</a:t>
            </a:r>
            <a:br/>
            <a:r>
              <a:rPr lang="zh-CN" altLang="en-US" sz="1530" kern="0" dirty="0" smtClean="0">
                <a:solidFill>
                  <a:srgbClr val="000000"/>
                </a:solidFill>
                <a:latin typeface="Times New Roman" panose="02020603050405020304" pitchFamily="65" charset="-122"/>
                <a:ea typeface="宋体" panose="02010600030101010101" pitchFamily="2" charset="-122"/>
              </a:rPr>
              <a:t>政令不一,诸蛮怨恨,共同谋划反叛。应詹召来蛮人首领,破铜券与他们结盟,由此当地蛮人对</a:t>
            </a:r>
            <a:br/>
            <a:r>
              <a:rPr lang="zh-CN" altLang="en-US" sz="1530" kern="0" dirty="0" smtClean="0">
                <a:solidFill>
                  <a:srgbClr val="000000"/>
                </a:solidFill>
                <a:latin typeface="Times New Roman" panose="02020603050405020304" pitchFamily="65" charset="-122"/>
                <a:ea typeface="宋体" panose="02010600030101010101" pitchFamily="2" charset="-122"/>
              </a:rPr>
              <a:t>他心悦诚服,数郡都没有忧患。适逢蜀地贼人杜畴作乱,应詹与陶侃在长沙打败杜弢,贼军中满</a:t>
            </a:r>
            <a:br/>
            <a:r>
              <a:rPr lang="zh-CN" altLang="en-US" sz="1530" kern="0" dirty="0" smtClean="0">
                <a:solidFill>
                  <a:srgbClr val="000000"/>
                </a:solidFill>
                <a:latin typeface="Times New Roman" panose="02020603050405020304" pitchFamily="65" charset="-122"/>
                <a:ea typeface="宋体" panose="02010600030101010101" pitchFamily="2" charset="-122"/>
              </a:rPr>
              <a:t>目金银财宝,应詹没有取一点,只收取了图书,人们无不为之感叹。升任益州刺史,兼任巴东监</a:t>
            </a:r>
            <a:br/>
            <a:r>
              <a:rPr lang="zh-CN" altLang="en-US" sz="1530" kern="0" dirty="0" smtClean="0">
                <a:solidFill>
                  <a:srgbClr val="000000"/>
                </a:solidFill>
                <a:latin typeface="Times New Roman" panose="02020603050405020304" pitchFamily="65" charset="-122"/>
                <a:ea typeface="宋体" panose="02010600030101010101" pitchFamily="2" charset="-122"/>
              </a:rPr>
              <a:t>军。应詹离郡赴任时,读书人和老百姓都拉着马车痛哭,就像留恋生养他们的父母。不久应詹</a:t>
            </a:r>
            <a:br/>
            <a:r>
              <a:rPr lang="zh-CN" altLang="en-US" sz="1530" kern="0" dirty="0" smtClean="0">
                <a:solidFill>
                  <a:srgbClr val="000000"/>
                </a:solidFill>
                <a:latin typeface="Times New Roman" panose="02020603050405020304" pitchFamily="65" charset="-122"/>
                <a:ea typeface="宋体" panose="02010600030101010101" pitchFamily="2" charset="-122"/>
              </a:rPr>
              <a:t>被授予后军将军。应詹上疏陈奏朝廷当前应做的事情,说:“每个人先天所具有的纯真本性是</a:t>
            </a:r>
            <a:br/>
            <a:r>
              <a:rPr lang="zh-CN" altLang="en-US" sz="1530" kern="0" dirty="0" smtClean="0">
                <a:solidFill>
                  <a:srgbClr val="000000"/>
                </a:solidFill>
                <a:latin typeface="Times New Roman" panose="02020603050405020304" pitchFamily="65" charset="-122"/>
                <a:ea typeface="宋体" panose="02010600030101010101" pitchFamily="2" charset="-122"/>
              </a:rPr>
              <a:t>相近的,而后天习染积久养成的习性却相差很大,训导之风,应该谨慎地提倡。现在虽然有推崇</a:t>
            </a:r>
            <a:br/>
            <a:r>
              <a:rPr lang="zh-CN" altLang="en-US" sz="1530" kern="0" dirty="0" smtClean="0">
                <a:solidFill>
                  <a:srgbClr val="000000"/>
                </a:solidFill>
                <a:latin typeface="Times New Roman" panose="02020603050405020304" pitchFamily="65" charset="-122"/>
                <a:ea typeface="宋体" panose="02010600030101010101" pitchFamily="2" charset="-122"/>
              </a:rPr>
              <a:t>儒学的官员,然而修养并不完备,不是用来培育人才,使人才进入正轨的人。应该修建学宫,明</a:t>
            </a:r>
            <a:br/>
            <a:r>
              <a:rPr lang="zh-CN" altLang="en-US" sz="1530" kern="0" dirty="0" smtClean="0">
                <a:solidFill>
                  <a:srgbClr val="000000"/>
                </a:solidFill>
                <a:latin typeface="Times New Roman" panose="02020603050405020304" pitchFamily="65" charset="-122"/>
                <a:ea typeface="宋体" panose="02010600030101010101" pitchFamily="2" charset="-122"/>
              </a:rPr>
              <a:t>确教化道义,那么天下就会崇尚道德,境内百姓就会懂得礼法了。”元帝器重他的才能,完全采</a:t>
            </a:r>
            <a:br/>
            <a:r>
              <a:rPr lang="zh-CN" altLang="en-US" sz="1530" kern="0" dirty="0" smtClean="0">
                <a:solidFill>
                  <a:srgbClr val="000000"/>
                </a:solidFill>
                <a:latin typeface="Times New Roman" panose="02020603050405020304" pitchFamily="65" charset="-122"/>
                <a:ea typeface="宋体" panose="02010600030101010101" pitchFamily="2" charset="-122"/>
              </a:rPr>
              <a:t>纳了他的建议。加授散骑常侍,多次升迁为光禄勋。应詹因为王敦专政擅权树立个人权势,所</a:t>
            </a:r>
            <a:br/>
            <a:r>
              <a:rPr lang="zh-CN" altLang="en-US" sz="1530" kern="0" dirty="0" smtClean="0">
                <a:solidFill>
                  <a:srgbClr val="000000"/>
                </a:solidFill>
                <a:latin typeface="Times New Roman" panose="02020603050405020304" pitchFamily="65" charset="-122"/>
                <a:ea typeface="宋体" panose="02010600030101010101" pitchFamily="2" charset="-122"/>
              </a:rPr>
              <a:t>以从容地讽刺讥笑,不表明倾向。等到王敦叛乱,明帝问应詹该怎样应付。应詹声色俱厉慷慨</a:t>
            </a:r>
            <a:br/>
            <a:r>
              <a:rPr lang="zh-CN" altLang="en-US" sz="1530" kern="0" dirty="0" smtClean="0">
                <a:solidFill>
                  <a:srgbClr val="000000"/>
                </a:solidFill>
                <a:latin typeface="Times New Roman" panose="02020603050405020304" pitchFamily="65" charset="-122"/>
                <a:ea typeface="宋体" panose="02010600030101010101" pitchFamily="2" charset="-122"/>
              </a:rPr>
              <a:t>陈词:“陛下应该威武奋发,我们定会拿着武器走在前面。”皇帝以应詹为护军将军、假节,督</a:t>
            </a:r>
            <a:br/>
            <a:r>
              <a:rPr lang="zh-CN" altLang="en-US" sz="1530" kern="0" dirty="0" smtClean="0">
                <a:solidFill>
                  <a:srgbClr val="000000"/>
                </a:solidFill>
                <a:latin typeface="Times New Roman" panose="02020603050405020304" pitchFamily="65" charset="-122"/>
                <a:ea typeface="宋体" panose="02010600030101010101" pitchFamily="2" charset="-122"/>
              </a:rPr>
              <a:t>管朱雀桥南。叛军从竹格渡江,应詹与建威将军赵胤等人一起打败了叛军,斩杀贼军首领杜发,</a:t>
            </a:r>
            <a:endParaRPr lang="zh-CN" altLang="en-US"/>
          </a:p>
        </p:txBody>
      </p:sp>
    </p:spTree>
  </p:cSld>
  <p:clrMapOvr>
    <a:masterClrMapping/>
  </p:clrMapOvr>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斩杀数千人。叛乱平息后,册封应詹为观阳县侯,食邑一千六百户。应詹在咸和六年时去世,时</a:t>
            </a:r>
            <a:br/>
            <a:r>
              <a:rPr lang="zh-CN" altLang="en-US" sz="1530" kern="0" dirty="0" smtClean="0">
                <a:solidFill>
                  <a:srgbClr val="000000"/>
                </a:solidFill>
                <a:latin typeface="Times New Roman" panose="02020603050405020304" pitchFamily="65" charset="-122"/>
                <a:ea typeface="宋体" panose="02010600030101010101" pitchFamily="2" charset="-122"/>
              </a:rPr>
              <a:t>年五十三岁。朝廷下诏追赠镇南大将军、仪同三司,谥号为烈,用太牢来祭祀。当初,在丧乱之</a:t>
            </a:r>
            <a:br/>
            <a:r>
              <a:rPr lang="zh-CN" altLang="en-US" sz="1530" kern="0" dirty="0" smtClean="0">
                <a:solidFill>
                  <a:srgbClr val="000000"/>
                </a:solidFill>
                <a:latin typeface="Times New Roman" panose="02020603050405020304" pitchFamily="65" charset="-122"/>
                <a:ea typeface="宋体" panose="02010600030101010101" pitchFamily="2" charset="-122"/>
              </a:rPr>
              <a:t>际,京兆韦泓的亲属遭到饥荒和瘟疫都死了,韦泓逃到洛阳,平素听说应詹的名声,于是就去投</a:t>
            </a:r>
            <a:br/>
            <a:r>
              <a:rPr lang="zh-CN" altLang="en-US" sz="1530" kern="0" dirty="0" smtClean="0">
                <a:solidFill>
                  <a:srgbClr val="000000"/>
                </a:solidFill>
                <a:latin typeface="Times New Roman" panose="02020603050405020304" pitchFamily="65" charset="-122"/>
                <a:ea typeface="宋体" panose="02010600030101010101" pitchFamily="2" charset="-122"/>
              </a:rPr>
              <a:t>靠他。应詹为他谋求妻子,置办宅第,并把他推荐给元帝。既然蒙受应詹救助并举荐为官的恩</a:t>
            </a:r>
            <a:br/>
            <a:r>
              <a:rPr lang="zh-CN" altLang="en-US" sz="1530" kern="0" dirty="0" smtClean="0">
                <a:solidFill>
                  <a:srgbClr val="000000"/>
                </a:solidFill>
                <a:latin typeface="Times New Roman" panose="02020603050405020304" pitchFamily="65" charset="-122"/>
                <a:ea typeface="宋体" panose="02010600030101010101" pitchFamily="2" charset="-122"/>
              </a:rPr>
              <a:t>惠,应詹死后,韦泓制作了朋友所着的丧服,直至墓地上有了新草才停止哭泣,追慕赵氏孤儿祭</a:t>
            </a:r>
            <a:br/>
            <a:r>
              <a:rPr lang="zh-CN" altLang="en-US" sz="1530" kern="0" dirty="0" smtClean="0">
                <a:solidFill>
                  <a:srgbClr val="000000"/>
                </a:solidFill>
                <a:latin typeface="Times New Roman" panose="02020603050405020304" pitchFamily="65" charset="-122"/>
                <a:ea typeface="宋体" panose="02010600030101010101" pitchFamily="2" charset="-122"/>
              </a:rPr>
              <a:t>祀程婴、杵臼的道义,终身祭祀应詹。</a:t>
            </a:r>
            <a:endParaRPr lang="zh-CN" alt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欲断句,先明其意。“高丽入贡使者”句意不通,排除C、D;由于主语承前省略,</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可知“(宰相)被贬至蕲州安置”的表述错误,排除B。</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太子只能有一个,所以“有时也可指其他儿子”不正确。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“杀二宦者”不正确,原文为“别求状类宦者二人杀之”。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(1)我只知道我的君王可以在中国称帝而已,如果另立异姓,我将为此而死。(译出大意</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给2分;“帝”“苟”“死”三处,每译对一处给1分)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(2)金人虽然没有点名要我,我却应该与太子同去,求见两名首领当面指责他们,或许有成功的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可能。(译出大意给2分;“不吾索”“面责”“庶或”三处,每译对一处给1分)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(1)帝:名词用作动词,称帝。苟:连词,表假设,如果。死:为之死,“死”的为动用法。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(2)不吾索:不索吾。面责:当面指责。面,名词作状语,当面。庶或:大概,或许。</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方法归纳</a:t>
            </a:r>
            <a:r>
              <a:rPr lang="zh-CN" altLang="en-US" sz="1530" kern="0" dirty="0" smtClean="0">
                <a:solidFill>
                  <a:srgbClr val="000000"/>
                </a:solidFill>
                <a:latin typeface="Times New Roman" panose="02020603050405020304" pitchFamily="65" charset="-122"/>
                <a:ea typeface="宋体" panose="02010600030101010101" pitchFamily="2" charset="-122"/>
              </a:rPr>
              <a:t>　文言文句子翻译首先确定采分点,采分点一般为实词、重点虚词、句式。实词包</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括:重点动词、一词多义、词类活用、通假字、古今异义词等。句式包括固定句式和特殊句</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式,特殊句式有判断句、被动句、省略句、宾语前置句、定语后置句、状语后置句等。翻译</a:t>
            </a:r>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时要注意字字落实,直译为主。同时注意上下文,关注语境,在基本明确大意的前提下,正确翻</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译。</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[参考译文]</a:t>
            </a:r>
            <a:endParaRPr lang="zh-CN" altLang="en-US" b="1"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孙傅,字伯野,海州人。考中进士,担任礼部员外郎一职。当时蔡翛任尚书,孙傅向他陈述天下</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政事,劝他早点做些更改,否则一定会失败。蔡翛不听。孙傅升任中书舍人。宣和末年,高丽人</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入朝进贡,使者所过之处,调发民夫修船,引起骚动,用度又颇多。孙傅说:“滥用民力妨碍农事,</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而对于中国没有丝毫好处。”宰相认为他的言论与苏轼相同,上奏贬谪他安置在蕲州。给事</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中许翰认为孙傅的论议虽然偶尔与苏轼相同,但没有他意,以职论事而受到指责实在过分,许翰</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也被罢黜。靖康元年,孙傅受召入京任给事中,升任兵部尚书。呈上奏章请求恢复祖宗法度,钦</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宗问他原因,孙傅说:“祖宗的法度有利于百姓,熙宁、元丰年间的法度有利于国家,崇宁、大</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观年间的法度有利于奸臣。”当时的人认为他说的是名言。十一月,授任尚书右丞,不久改任</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同知枢密院。金人围攻都城,孙傅日夜亲自督战。金兵分从四面鼓噪而攻,军队败退,士兵们掉</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进护龙河中,尸体把护龙河都填满了,城门急忙关闭了。当天,金兵攻进城里。靖康二年正月,</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钦宗到金兵元帅营中,任命孙傅辅助太子留守京城,仍然兼任少傅。钦宗二十多天还不回来,孙</a:t>
            </a:r>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傅多次寄信给金营乞请放回钦宗。等到废立皇帝的檄书传来,孙傅大哭道:“我只知道我的君</a:t>
            </a:r>
            <a:br/>
            <a:r>
              <a:rPr lang="zh-CN" altLang="en-US" sz="1530" kern="0" dirty="0" smtClean="0">
                <a:solidFill>
                  <a:srgbClr val="000000"/>
                </a:solidFill>
                <a:latin typeface="Times New Roman" panose="02020603050405020304" pitchFamily="65" charset="-122"/>
                <a:ea typeface="宋体" panose="02010600030101010101" pitchFamily="2" charset="-122"/>
              </a:rPr>
              <a:t>王可以在中国称帝而已,如果另立异姓,我将为此而死。”金人来索要太上皇、皇后、诸王、</a:t>
            </a:r>
            <a:br/>
            <a:r>
              <a:rPr lang="zh-CN" altLang="en-US" sz="1530" kern="0" dirty="0" smtClean="0">
                <a:solidFill>
                  <a:srgbClr val="000000"/>
                </a:solidFill>
                <a:latin typeface="Times New Roman" panose="02020603050405020304" pitchFamily="65" charset="-122"/>
                <a:ea typeface="宋体" panose="02010600030101010101" pitchFamily="2" charset="-122"/>
              </a:rPr>
              <a:t>妃子公主,孙傅留住太子不遣送。秘密谋划把太子藏在民间,另外找了两个像宦官的人杀死,并</a:t>
            </a:r>
            <a:br/>
            <a:r>
              <a:rPr lang="zh-CN" altLang="en-US" sz="1530" kern="0" dirty="0" smtClean="0">
                <a:solidFill>
                  <a:srgbClr val="000000"/>
                </a:solidFill>
                <a:latin typeface="Times New Roman" panose="02020603050405020304" pitchFamily="65" charset="-122"/>
                <a:ea typeface="宋体" panose="02010600030101010101" pitchFamily="2" charset="-122"/>
              </a:rPr>
              <a:t>杀死十几个死囚,把他们的首级送给金人,欺骗金人说:“宦官打算把太子秘密送出,京城人争</a:t>
            </a:r>
            <a:br/>
            <a:r>
              <a:rPr lang="zh-CN" altLang="en-US" sz="1530" kern="0" dirty="0" smtClean="0">
                <a:solidFill>
                  <a:srgbClr val="000000"/>
                </a:solidFill>
                <a:latin typeface="Times New Roman" panose="02020603050405020304" pitchFamily="65" charset="-122"/>
                <a:ea typeface="宋体" panose="02010600030101010101" pitchFamily="2" charset="-122"/>
              </a:rPr>
              <a:t>斗杀宦官,误伤了太子。于是太子率兵讨伐平定,杀死作乱的人献过来。如果不停止索求,太子</a:t>
            </a:r>
            <a:br/>
            <a:r>
              <a:rPr lang="zh-CN" altLang="en-US" sz="1530" kern="0" dirty="0" smtClean="0">
                <a:solidFill>
                  <a:srgbClr val="000000"/>
                </a:solidFill>
                <a:latin typeface="Times New Roman" panose="02020603050405020304" pitchFamily="65" charset="-122"/>
                <a:ea typeface="宋体" panose="02010600030101010101" pitchFamily="2" charset="-122"/>
              </a:rPr>
              <a:t>就会自杀。”过了五天,没有人肯承担这件事。孙傅说:“我是太子的师傅,应当与太子同生</a:t>
            </a:r>
            <a:br/>
            <a:r>
              <a:rPr lang="zh-CN" altLang="en-US" sz="1530" kern="0" dirty="0" smtClean="0">
                <a:solidFill>
                  <a:srgbClr val="000000"/>
                </a:solidFill>
                <a:latin typeface="Times New Roman" panose="02020603050405020304" pitchFamily="65" charset="-122"/>
                <a:ea typeface="宋体" panose="02010600030101010101" pitchFamily="2" charset="-122"/>
              </a:rPr>
              <a:t>死。金人虽然没有点名要我,我却应该与太子同去,求见两名首领当面指责他们,或许有成功的</a:t>
            </a:r>
            <a:br/>
            <a:r>
              <a:rPr lang="zh-CN" altLang="en-US" sz="1530" kern="0" dirty="0" smtClean="0">
                <a:solidFill>
                  <a:srgbClr val="000000"/>
                </a:solidFill>
                <a:latin typeface="Times New Roman" panose="02020603050405020304" pitchFamily="65" charset="-122"/>
                <a:ea typeface="宋体" panose="02010600030101010101" pitchFamily="2" charset="-122"/>
              </a:rPr>
              <a:t>可能。”于是跟从太子出城。守城门的金兵说:“金人想要的是太子,留守何必参与?”孙傅</a:t>
            </a:r>
            <a:br/>
            <a:r>
              <a:rPr lang="zh-CN" altLang="en-US" sz="1530" kern="0" dirty="0" smtClean="0">
                <a:solidFill>
                  <a:srgbClr val="000000"/>
                </a:solidFill>
                <a:latin typeface="Times New Roman" panose="02020603050405020304" pitchFamily="65" charset="-122"/>
                <a:ea typeface="宋体" panose="02010600030101010101" pitchFamily="2" charset="-122"/>
              </a:rPr>
              <a:t>说:“我是宋朝大臣,而且是太子傅,应当拼死跟从。”当晚,住在城门下;第二天,金人召他前</a:t>
            </a:r>
            <a:br/>
            <a:r>
              <a:rPr lang="zh-CN" altLang="en-US" sz="1530" kern="0" dirty="0" smtClean="0">
                <a:solidFill>
                  <a:srgbClr val="000000"/>
                </a:solidFill>
                <a:latin typeface="Times New Roman" panose="02020603050405020304" pitchFamily="65" charset="-122"/>
                <a:ea typeface="宋体" panose="02010600030101010101" pitchFamily="2" charset="-122"/>
              </a:rPr>
              <a:t>去。第二年二月,死在北方金人朝廷。绍兴年间,被追赠为开府仪同三司,谥号为“忠定”。</a:t>
            </a:r>
            <a:endParaRPr lang="zh-CN" alt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910858"/>
            <a:ext cx="8127000" cy="5652683"/>
            <a:chOff x="540000" y="910858"/>
            <a:chExt cx="8127000" cy="5652683"/>
          </a:xfrm>
        </p:grpSpPr>
        <p:sp>
          <p:nvSpPr>
            <p:cNvPr id="2" name="TextBox 2"/>
            <p:cNvSpPr txBox="1"/>
            <p:nvPr/>
          </p:nvSpPr>
          <p:spPr>
            <a:xfrm>
              <a:off x="540000" y="1343541"/>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一、(2019课标全国Ⅱ,10—13)阅读下面的文言文,完成1—4题。(19分)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商君者,卫之诸庶孽公子也,名鞅,姓公孙氏,其祖本姬姓也。鞅少好刑名之学,事魏相公叔座。</a:t>
              </a:r>
              <a:br/>
              <a:r>
                <a:rPr lang="zh-CN" altLang="en-US" sz="1530" kern="0" dirty="0" smtClean="0">
                  <a:solidFill>
                    <a:srgbClr val="000000"/>
                  </a:solidFill>
                  <a:latin typeface="Times New Roman" panose="02020603050405020304" pitchFamily="65" charset="-122"/>
                  <a:ea typeface="宋体" panose="02010600030101010101" pitchFamily="2" charset="-122"/>
                </a:rPr>
                <a:t>公叔座知其贤,未及进。</a:t>
              </a:r>
              <a:r>
                <a:rPr lang="zh-CN" altLang="en-US" sz="1530" u="sng" kern="0" dirty="0" smtClean="0">
                  <a:solidFill>
                    <a:srgbClr val="000000"/>
                  </a:solidFill>
                  <a:latin typeface="Times New Roman" panose="02020603050405020304" pitchFamily="65" charset="-122"/>
                  <a:ea typeface="宋体" panose="02010600030101010101" pitchFamily="2" charset="-122"/>
                </a:rPr>
                <a:t>会座病魏惠王亲往问病公叔曰公孙鞅年虽少有奇才愿王举国而听之</a:t>
              </a:r>
              <a:br/>
              <a:r>
                <a:rPr lang="zh-CN" altLang="en-US" sz="1530" u="sng" kern="0" dirty="0" smtClean="0">
                  <a:solidFill>
                    <a:srgbClr val="000000"/>
                  </a:solidFill>
                  <a:latin typeface="Times New Roman" panose="02020603050405020304" pitchFamily="65" charset="-122"/>
                  <a:ea typeface="宋体" panose="02010600030101010101" pitchFamily="2" charset="-122"/>
                </a:rPr>
                <a:t>王即不听用鞅必杀之无令出境</a:t>
              </a:r>
              <a:r>
                <a:rPr lang="zh-CN" altLang="en-US" sz="1530" kern="0" dirty="0" smtClean="0">
                  <a:solidFill>
                    <a:srgbClr val="000000"/>
                  </a:solidFill>
                  <a:latin typeface="Times New Roman" panose="02020603050405020304" pitchFamily="65" charset="-122"/>
                  <a:ea typeface="宋体" panose="02010600030101010101" pitchFamily="2" charset="-122"/>
                </a:rPr>
                <a:t>公叔既死,鞅闻秦孝公下令国中求贤者,将修</a:t>
              </a:r>
              <a:r>
                <a:rPr lang="zh-CN" altLang="en-US" sz="1530" u="sng" kern="0" dirty="0" smtClean="0">
                  <a:solidFill>
                    <a:srgbClr val="000000"/>
                  </a:solidFill>
                  <a:latin typeface="Times New Roman" panose="02020603050405020304" pitchFamily="65" charset="-122"/>
                  <a:ea typeface="宋体" panose="02010600030101010101" pitchFamily="2" charset="-122"/>
                </a:rPr>
                <a:t>缪公</a:t>
              </a:r>
              <a:r>
                <a:rPr lang="zh-CN" altLang="en-US" sz="1530" kern="0" dirty="0" smtClean="0">
                  <a:solidFill>
                    <a:srgbClr val="000000"/>
                  </a:solidFill>
                  <a:latin typeface="Times New Roman" panose="02020603050405020304" pitchFamily="65" charset="-122"/>
                  <a:ea typeface="宋体" panose="02010600030101010101" pitchFamily="2" charset="-122"/>
                </a:rPr>
                <a:t>之业,东复侵</a:t>
              </a:r>
              <a:br/>
              <a:r>
                <a:rPr lang="zh-CN" altLang="en-US" sz="1530" kern="0" dirty="0" smtClean="0">
                  <a:solidFill>
                    <a:srgbClr val="000000"/>
                  </a:solidFill>
                  <a:latin typeface="Times New Roman" panose="02020603050405020304" pitchFamily="65" charset="-122"/>
                  <a:ea typeface="宋体" panose="02010600030101010101" pitchFamily="2" charset="-122"/>
                </a:rPr>
                <a:t>地,乃遂西入秦,因孝公宠臣景监以求见孝公。公与语,数日不厌。景监曰:“子何以中吾君?吾</a:t>
              </a:r>
              <a:br/>
              <a:r>
                <a:rPr lang="zh-CN" altLang="en-US" sz="1530" kern="0" dirty="0" smtClean="0">
                  <a:solidFill>
                    <a:srgbClr val="000000"/>
                  </a:solidFill>
                  <a:latin typeface="Times New Roman" panose="02020603050405020304" pitchFamily="65" charset="-122"/>
                  <a:ea typeface="宋体" panose="02010600030101010101" pitchFamily="2" charset="-122"/>
                </a:rPr>
                <a:t>君之欢甚也。”鞅曰:“吾以强国之术说君,君大说之耳。”孝公既用卫鞅,鞅欲变法,恐天下</a:t>
              </a:r>
              <a:br/>
              <a:r>
                <a:rPr lang="zh-CN" altLang="en-US" sz="1530" kern="0" dirty="0" smtClean="0">
                  <a:solidFill>
                    <a:srgbClr val="000000"/>
                  </a:solidFill>
                  <a:latin typeface="Times New Roman" panose="02020603050405020304" pitchFamily="65" charset="-122"/>
                  <a:ea typeface="宋体" panose="02010600030101010101" pitchFamily="2" charset="-122"/>
                </a:rPr>
                <a:t>议己。卫鞅曰:“疑行无名,疑事无功。</a:t>
              </a:r>
              <a:r>
                <a:rPr lang="zh-CN" altLang="en-US" sz="1530" u="sng" kern="0" dirty="0" smtClean="0">
                  <a:solidFill>
                    <a:srgbClr val="000000"/>
                  </a:solidFill>
                  <a:latin typeface="Times New Roman" panose="02020603050405020304" pitchFamily="65" charset="-122"/>
                  <a:ea typeface="宋体" panose="02010600030101010101" pitchFamily="2" charset="-122"/>
                </a:rPr>
                <a:t>圣人苟可以强国,不法其故;苟可以利民,不循其礼。</a:t>
              </a:r>
              <a:r>
                <a:rPr lang="zh-CN" altLang="en-US" sz="1530" kern="0" dirty="0" smtClean="0">
                  <a:solidFill>
                    <a:srgbClr val="000000"/>
                  </a:solidFill>
                  <a:latin typeface="Times New Roman" panose="02020603050405020304" pitchFamily="65" charset="-122"/>
                  <a:ea typeface="宋体" panose="02010600030101010101" pitchFamily="2" charset="-122"/>
                </a:rPr>
                <a:t>”</a:t>
              </a:r>
              <a:br/>
              <a:r>
                <a:rPr lang="zh-CN" altLang="en-US" sz="1530" kern="0" dirty="0" smtClean="0">
                  <a:solidFill>
                    <a:srgbClr val="000000"/>
                  </a:solidFill>
                  <a:latin typeface="Times New Roman" panose="02020603050405020304" pitchFamily="65" charset="-122"/>
                  <a:ea typeface="宋体" panose="02010600030101010101" pitchFamily="2" charset="-122"/>
                </a:rPr>
                <a:t>孝公曰:“善。”“治世不一道,便国不法古。故</a:t>
              </a:r>
              <a:r>
                <a:rPr lang="zh-CN" altLang="en-US" sz="1530" u="sng" kern="0" dirty="0" smtClean="0">
                  <a:solidFill>
                    <a:srgbClr val="000000"/>
                  </a:solidFill>
                  <a:latin typeface="Times New Roman" panose="02020603050405020304" pitchFamily="65" charset="-122"/>
                  <a:ea typeface="宋体" panose="02010600030101010101" pitchFamily="2" charset="-122"/>
                </a:rPr>
                <a:t>汤武</a:t>
              </a:r>
              <a:r>
                <a:rPr lang="zh-CN" altLang="en-US" sz="1530" kern="0" dirty="0" smtClean="0">
                  <a:solidFill>
                    <a:srgbClr val="000000"/>
                  </a:solidFill>
                  <a:latin typeface="Times New Roman" panose="02020603050405020304" pitchFamily="65" charset="-122"/>
                  <a:ea typeface="宋体" panose="02010600030101010101" pitchFamily="2" charset="-122"/>
                </a:rPr>
                <a:t>不循古而王,夏殷不易礼而亡。反古者不</a:t>
              </a:r>
              <a:br/>
              <a:r>
                <a:rPr lang="zh-CN" altLang="en-US" sz="1530" kern="0" dirty="0" smtClean="0">
                  <a:solidFill>
                    <a:srgbClr val="000000"/>
                  </a:solidFill>
                  <a:latin typeface="Times New Roman" panose="02020603050405020304" pitchFamily="65" charset="-122"/>
                  <a:ea typeface="宋体" panose="02010600030101010101" pitchFamily="2" charset="-122"/>
                </a:rPr>
                <a:t>可非,而循礼者不足多。”孝公曰:“善。”以卫鞅为左庶长,卒定</a:t>
              </a:r>
              <a:r>
                <a:rPr lang="zh-CN" altLang="en-US" sz="1530" u="sng" kern="0" dirty="0" smtClean="0">
                  <a:solidFill>
                    <a:srgbClr val="000000"/>
                  </a:solidFill>
                  <a:latin typeface="Times New Roman" panose="02020603050405020304" pitchFamily="65" charset="-122"/>
                  <a:ea typeface="宋体" panose="02010600030101010101" pitchFamily="2" charset="-122"/>
                </a:rPr>
                <a:t>变法</a:t>
              </a:r>
              <a:r>
                <a:rPr lang="zh-CN" altLang="en-US" sz="1530" kern="0" dirty="0" smtClean="0">
                  <a:solidFill>
                    <a:srgbClr val="000000"/>
                  </a:solidFill>
                  <a:latin typeface="Times New Roman" panose="02020603050405020304" pitchFamily="65" charset="-122"/>
                  <a:ea typeface="宋体" panose="02010600030101010101" pitchFamily="2" charset="-122"/>
                </a:rPr>
                <a:t>之令。</a:t>
              </a:r>
              <a:r>
                <a:rPr lang="zh-CN" altLang="en-US" sz="1530" u="sng" kern="0" dirty="0" smtClean="0">
                  <a:solidFill>
                    <a:srgbClr val="000000"/>
                  </a:solidFill>
                  <a:latin typeface="Times New Roman" panose="02020603050405020304" pitchFamily="65" charset="-122"/>
                  <a:ea typeface="宋体" panose="02010600030101010101" pitchFamily="2" charset="-122"/>
                </a:rPr>
                <a:t>令行于民期年,</a:t>
              </a:r>
              <a:br/>
              <a:r>
                <a:rPr lang="zh-CN" altLang="en-US" sz="1530" u="sng" kern="0" dirty="0" smtClean="0">
                  <a:solidFill>
                    <a:srgbClr val="000000"/>
                  </a:solidFill>
                  <a:latin typeface="Times New Roman" panose="02020603050405020304" pitchFamily="65" charset="-122"/>
                  <a:ea typeface="宋体" panose="02010600030101010101" pitchFamily="2" charset="-122"/>
                </a:rPr>
                <a:t>秦民之国都言初令之不便者以千数。</a:t>
              </a:r>
              <a:r>
                <a:rPr lang="zh-CN" altLang="en-US" sz="1530" kern="0" dirty="0" smtClean="0">
                  <a:solidFill>
                    <a:srgbClr val="000000"/>
                  </a:solidFill>
                  <a:latin typeface="Times New Roman" panose="02020603050405020304" pitchFamily="65" charset="-122"/>
                  <a:ea typeface="宋体" panose="02010600030101010101" pitchFamily="2" charset="-122"/>
                </a:rPr>
                <a:t>于是太子犯法。卫鞅曰:“法之不行,自上犯之。”将法</a:t>
              </a:r>
              <a:br/>
              <a:r>
                <a:rPr lang="zh-CN" altLang="en-US" sz="1530" kern="0" dirty="0" smtClean="0">
                  <a:solidFill>
                    <a:srgbClr val="000000"/>
                  </a:solidFill>
                  <a:latin typeface="Times New Roman" panose="02020603050405020304" pitchFamily="65" charset="-122"/>
                  <a:ea typeface="宋体" panose="02010600030101010101" pitchFamily="2" charset="-122"/>
                </a:rPr>
                <a:t>太子。太子,君嗣也,不可施刑,刑其傅公子虔,</a:t>
              </a:r>
              <a:r>
                <a:rPr lang="zh-CN" altLang="en-US" sz="1530" u="sng" kern="0" dirty="0" smtClean="0">
                  <a:solidFill>
                    <a:srgbClr val="000000"/>
                  </a:solidFill>
                  <a:latin typeface="Times New Roman" panose="02020603050405020304" pitchFamily="65" charset="-122"/>
                  <a:ea typeface="宋体" panose="02010600030101010101" pitchFamily="2" charset="-122"/>
                </a:rPr>
                <a:t>黥</a:t>
              </a:r>
              <a:r>
                <a:rPr lang="zh-CN" altLang="en-US" sz="1530" kern="0" dirty="0" smtClean="0">
                  <a:solidFill>
                    <a:srgbClr val="000000"/>
                  </a:solidFill>
                  <a:latin typeface="Times New Roman" panose="02020603050405020304" pitchFamily="65" charset="-122"/>
                  <a:ea typeface="宋体" panose="02010600030101010101" pitchFamily="2" charset="-122"/>
                </a:rPr>
                <a:t>其师公孙贾。明日,秦人皆趋令。行之十年,秦</a:t>
              </a:r>
              <a:br/>
              <a:r>
                <a:rPr lang="zh-CN" altLang="en-US" sz="1530" kern="0" dirty="0" smtClean="0">
                  <a:solidFill>
                    <a:srgbClr val="000000"/>
                  </a:solidFill>
                  <a:latin typeface="Times New Roman" panose="02020603050405020304" pitchFamily="65" charset="-122"/>
                  <a:ea typeface="宋体" panose="02010600030101010101" pitchFamily="2" charset="-122"/>
                </a:rPr>
                <a:t>民大说,道不拾遗,山无盗贼,家给人足。民勇于公战,怯于私斗,乡邑大治。于是以鞅为大良</a:t>
              </a:r>
              <a:br/>
              <a:r>
                <a:rPr lang="zh-CN" altLang="en-US" sz="1530" kern="0" dirty="0" smtClean="0">
                  <a:solidFill>
                    <a:srgbClr val="000000"/>
                  </a:solidFill>
                  <a:latin typeface="Times New Roman" panose="02020603050405020304" pitchFamily="65" charset="-122"/>
                  <a:ea typeface="宋体" panose="02010600030101010101" pitchFamily="2" charset="-122"/>
                </a:rPr>
                <a:t>造。居五年,秦人富强。孝公使卫鞅将而伐魏。卫鞅伏甲士而袭虏魏公子卬,因攻其军,尽破之</a:t>
              </a:r>
              <a:br/>
              <a:r>
                <a:rPr lang="zh-CN" altLang="en-US" sz="1530" kern="0" dirty="0" smtClean="0">
                  <a:solidFill>
                    <a:srgbClr val="000000"/>
                  </a:solidFill>
                  <a:latin typeface="Times New Roman" panose="02020603050405020304" pitchFamily="65" charset="-122"/>
                  <a:ea typeface="宋体" panose="02010600030101010101" pitchFamily="2" charset="-122"/>
                </a:rPr>
                <a:t>以归秦。魏惠王兵数破于齐秦,国内空,日以削,恐,乃使使割河西之地献于秦以和。而魏遂去</a:t>
              </a:r>
              <a:endParaRPr lang="zh-CN" altLang="en-US"/>
            </a:p>
          </p:txBody>
        </p:sp>
        <p:sp>
          <p:nvSpPr>
            <p:cNvPr id="3" name="TextBox 2"/>
            <p:cNvSpPr txBox="1"/>
            <p:nvPr/>
          </p:nvSpPr>
          <p:spPr>
            <a:xfrm>
              <a:off x="1640578" y="910858"/>
              <a:ext cx="5360314" cy="415498"/>
            </a:xfrm>
            <a:prstGeom prst="rect">
              <a:avLst/>
            </a:prstGeom>
            <a:noFill/>
          </p:spPr>
          <p:txBody>
            <a:bodyPr wrap="square" lIns="0" tIns="0" rIns="0" bIns="0" rtlCol="0">
              <a:spAutoFit/>
            </a:bodyPr>
            <a:lstStyle/>
            <a:p>
              <a:pPr marL="0" indent="0" eaLnBrk="0" latinLnBrk="1" hangingPunct="0">
                <a:lnSpc>
                  <a:spcPct val="150000"/>
                </a:lnSpc>
                <a:spcBef>
                  <a:spcPts val="140"/>
                </a:spcBef>
                <a:buNone/>
              </a:pPr>
              <a:r>
                <a:rPr lang="en-US" altLang="zh-CN" sz="1800" dirty="0">
                  <a:solidFill>
                    <a:srgbClr val="7030A0"/>
                  </a:solidFill>
                  <a:latin typeface="黑体" panose="02010609060101010101" pitchFamily="49" charset="-122"/>
                  <a:ea typeface="黑体" panose="02010609060101010101" pitchFamily="49" charset="-122"/>
                  <a:sym typeface="+mn-ea"/>
                </a:rPr>
                <a:t>B</a:t>
              </a:r>
              <a:r>
                <a:rPr lang="zh-CN" altLang="en-US" sz="1800" dirty="0">
                  <a:solidFill>
                    <a:srgbClr val="7030A0"/>
                  </a:solidFill>
                  <a:latin typeface="黑体" panose="02010609060101010101" pitchFamily="49" charset="-122"/>
                  <a:ea typeface="黑体" panose="02010609060101010101" pitchFamily="49" charset="-122"/>
                  <a:sym typeface="+mn-ea"/>
                </a:rPr>
                <a:t>组  </a:t>
              </a:r>
              <a:r>
                <a:rPr lang="zh-CN" altLang="en-US" dirty="0" smtClean="0">
                  <a:solidFill>
                    <a:srgbClr val="7030A0"/>
                  </a:solidFill>
                  <a:ea typeface="黑体" panose="02010609060101010101" pitchFamily="49" charset="-122"/>
                  <a:sym typeface="+mn-ea"/>
                </a:rPr>
                <a:t>课标Ⅱ、课标Ⅲ、自主命题·省(区、市)卷题组</a:t>
              </a:r>
              <a:endParaRPr lang="zh-CN" altLang="en-US" dirty="0">
                <a:solidFill>
                  <a:srgbClr val="7030A0"/>
                </a:solidFill>
                <a:ea typeface="黑体" panose="02010609060101010101" pitchFamily="49" charset="-122"/>
                <a:sym typeface="+mn-ea"/>
              </a:endParaRPr>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安邑,徙都大梁。惠王曰:“寡人恨不用公叔座之言也。”卫鞅既破魏还,秦封之於、商十五</a:t>
            </a:r>
            <a:br/>
            <a:r>
              <a:rPr lang="zh-CN" altLang="en-US" sz="1530" kern="0" dirty="0" smtClean="0">
                <a:solidFill>
                  <a:srgbClr val="000000"/>
                </a:solidFill>
                <a:latin typeface="Times New Roman" panose="02020603050405020304" pitchFamily="65" charset="-122"/>
                <a:ea typeface="宋体" panose="02010600030101010101" pitchFamily="2" charset="-122"/>
              </a:rPr>
              <a:t>邑,号为商君。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(节选自《史记·商君列传》)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A.会座病/魏惠王亲往问病/公叔曰/公孙鞅年虽少有/奇才/愿王举国而听之/王即不听用鞅/必</a:t>
            </a:r>
            <a:br/>
            <a:r>
              <a:rPr lang="zh-CN" altLang="en-US" sz="1530" kern="0" dirty="0" smtClean="0">
                <a:solidFill>
                  <a:srgbClr val="000000"/>
                </a:solidFill>
                <a:latin typeface="Times New Roman" panose="02020603050405020304" pitchFamily="65" charset="-122"/>
                <a:ea typeface="宋体" panose="02010600030101010101" pitchFamily="2" charset="-122"/>
              </a:rPr>
              <a:t>杀之/无令出境/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B.会座病/魏惠王亲往问病/公叔曰/公孙鞅年虽少/有奇才/愿王举国而听之/王即不听用鞅/必</a:t>
            </a:r>
            <a:br/>
            <a:r>
              <a:rPr lang="zh-CN" altLang="en-US" sz="1530" kern="0" dirty="0" smtClean="0">
                <a:solidFill>
                  <a:srgbClr val="000000"/>
                </a:solidFill>
                <a:latin typeface="Times New Roman" panose="02020603050405020304" pitchFamily="65" charset="-122"/>
                <a:ea typeface="宋体" panose="02010600030101010101" pitchFamily="2" charset="-122"/>
              </a:rPr>
              <a:t>杀之/无令出境/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C.会座病/魏惠王亲往问病/公叔曰/公孙鞅年虽少/有奇才/愿王举国而听之/王即不听/用鞅必</a:t>
            </a:r>
            <a:br/>
            <a:r>
              <a:rPr lang="zh-CN" altLang="en-US" sz="1530" kern="0" dirty="0" smtClean="0">
                <a:solidFill>
                  <a:srgbClr val="000000"/>
                </a:solidFill>
                <a:latin typeface="Times New Roman" panose="02020603050405020304" pitchFamily="65" charset="-122"/>
                <a:ea typeface="宋体" panose="02010600030101010101" pitchFamily="2" charset="-122"/>
              </a:rPr>
              <a:t>杀之/无令出境/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D.会座病/魏惠王亲往问病/公叔曰/公孙鞅年虽少/有奇才/愿王举国/而听之/王即不听用鞅/必</a:t>
            </a:r>
            <a:br/>
            <a:r>
              <a:rPr lang="zh-CN" altLang="en-US" sz="1530" kern="0" dirty="0" smtClean="0">
                <a:solidFill>
                  <a:srgbClr val="000000"/>
                </a:solidFill>
                <a:latin typeface="Times New Roman" panose="02020603050405020304" pitchFamily="65" charset="-122"/>
                <a:ea typeface="宋体" panose="02010600030101010101" pitchFamily="2" charset="-122"/>
              </a:rPr>
              <a:t>杀之/无令出境/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2.下列对文中加点的词语相关内容的解说,不正确的一项是(3分)(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A.缪公即秦穆公,春秋时秦国国君,在位期间任用贤臣,使国力趋强,称霸西戎。</a:t>
            </a:r>
            <a:endParaRPr lang="zh-CN" alt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5211"/>
            <a:chOff x="539750" y="1080000"/>
            <a:chExt cx="8127250" cy="5265211"/>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B.汤武即商汤与孙武的并称,他们二人均以善于用人用计、战功赫赫留名于青史。</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C.变法是指对国家的法令制度作出重大变革,商鞅变法为秦国富强奠定了基础。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D.黥是古代的一种刑罚,在犯人脸上刺上记号或文字并涂上墨,在刑罚之中较轻。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A.商鞅投奔秦国,受到孝公赏识。他本是卫国公子,恰遇秦孝公招揽贤才,于是通过景监见到孝</a:t>
              </a:r>
              <a:br/>
              <a:r>
                <a:rPr lang="zh-CN" altLang="en-US" sz="1530" kern="0" dirty="0" smtClean="0">
                  <a:solidFill>
                    <a:srgbClr val="000000"/>
                  </a:solidFill>
                  <a:latin typeface="Times New Roman" panose="02020603050405020304" pitchFamily="65" charset="-122"/>
                  <a:ea typeface="宋体" panose="02010600030101010101" pitchFamily="2" charset="-122"/>
                </a:rPr>
                <a:t>公,说之以强国之术,孝公与他交谈,数日不觉厌烦。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B.商鞅旁征博引,说服孝公变法。他初步站稳脚跟后,又借历史兴亡来证明改革的必要,劝说孝</a:t>
              </a:r>
              <a:br/>
              <a:r>
                <a:rPr lang="zh-CN" altLang="en-US" sz="1530" kern="0" dirty="0" smtClean="0">
                  <a:solidFill>
                    <a:srgbClr val="000000"/>
                  </a:solidFill>
                  <a:latin typeface="Times New Roman" panose="02020603050405020304" pitchFamily="65" charset="-122"/>
                  <a:ea typeface="宋体" panose="02010600030101010101" pitchFamily="2" charset="-122"/>
                </a:rPr>
                <a:t>公变法,最终孝公赐予他官职,又下达了变法的命令。</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C.商鞅厉行法治,秦国太平富强。他铁面无私,不徇私情,无论何人犯法均施以刑罚,国人受此</a:t>
              </a:r>
              <a:br/>
              <a:r>
                <a:rPr lang="zh-CN" altLang="en-US" sz="1530" kern="0" dirty="0" smtClean="0">
                  <a:solidFill>
                    <a:srgbClr val="000000"/>
                  </a:solidFill>
                  <a:latin typeface="Times New Roman" panose="02020603050405020304" pitchFamily="65" charset="-122"/>
                  <a:ea typeface="宋体" panose="02010600030101010101" pitchFamily="2" charset="-122"/>
                </a:rPr>
                <a:t>震慑,全都遵守法令,治安状况改善,民众家给人足。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D.魏国被迫迁都,惠王深表懊悔。魏国战事失利,无奈割让河西之地献给秦国以求和,并迁都至</a:t>
              </a:r>
              <a:br/>
              <a:r>
                <a:rPr lang="zh-CN" altLang="en-US" sz="1530" kern="0" dirty="0" smtClean="0">
                  <a:solidFill>
                    <a:srgbClr val="000000"/>
                  </a:solidFill>
                  <a:latin typeface="Times New Roman" panose="02020603050405020304" pitchFamily="65" charset="-122"/>
                  <a:ea typeface="宋体" panose="02010600030101010101" pitchFamily="2" charset="-122"/>
                </a:rPr>
                <a:t>大梁,惠王感慨说,遗憾的是没有听从公叔座的劝告。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(1)圣人苟可以强国,不法其故;苟可以利民,不循其礼。</a:t>
              </a:r>
              <a:endParaRPr lang="zh-CN" altLang="en-US"/>
            </a:p>
          </p:txBody>
        </p:sp>
        <p:sp>
          <p:nvSpPr>
            <p:cNvPr id="3" name="TextBox 2"/>
            <p:cNvSpPr txBox="1"/>
            <p:nvPr/>
          </p:nvSpPr>
          <p:spPr>
            <a:xfrm>
              <a:off x="539750" y="599203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(2)令行于民期年,秦民之国都言初令之不便者以千数。</a:t>
              </a:r>
              <a:endParaRPr lang="zh-CN" altLang="en-US" dirty="0"/>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9227"/>
            <a:chOff x="539750" y="1080000"/>
            <a:chExt cx="8127250" cy="5269227"/>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B.诏令作为古代的文体名称,是以皇帝的名义所发布的各种命令、文告的总称。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C.礼乐指礼制和音乐,古代帝王常常用兴礼乐作为手段,以维护社会秩序的稳定。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D.就国,是指受到君主分封并获得领地后,受封者前往领地居住并进行统治管理。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A.贾谊初入仕途,展现非凡才能。他受到廷尉推荐而入仕,当时年仅二十余岁,却让诸生自觉不</a:t>
              </a:r>
              <a:br/>
              <a:r>
                <a:rPr lang="zh-CN" altLang="en-US" sz="1530" kern="0" dirty="0" smtClean="0">
                  <a:solidFill>
                    <a:srgbClr val="000000"/>
                  </a:solidFill>
                  <a:latin typeface="Times New Roman" panose="02020603050405020304" pitchFamily="65" charset="-122"/>
                  <a:ea typeface="宋体" panose="02010600030101010101" pitchFamily="2" charset="-122"/>
                </a:rPr>
                <a:t>如,不久得到文帝越级提拔,一年之间就当上太中大夫。</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B.贾谊热心政事,遭到权要忌恨。他认为汉朝建立二十余年,政通人和,应当全盘改变秦朝法</a:t>
              </a:r>
              <a:br/>
              <a:r>
                <a:rPr lang="zh-CN" altLang="en-US" sz="1530" kern="0" dirty="0" smtClean="0">
                  <a:solidFill>
                    <a:srgbClr val="000000"/>
                  </a:solidFill>
                  <a:latin typeface="Times New Roman" panose="02020603050405020304" pitchFamily="65" charset="-122"/>
                  <a:ea typeface="宋体" panose="02010600030101010101" pitchFamily="2" charset="-122"/>
                </a:rPr>
                <a:t>令,因此触及权贵利益,受到诋毁,文帝后来也疏远了他。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C.贾谊答复询问,重新得到重用。文帝询问鬼神之事,对贾谊的回答很满意,于是任命他为自己</a:t>
              </a:r>
              <a:br/>
              <a:r>
                <a:rPr lang="zh-CN" altLang="en-US" sz="1530" kern="0" dirty="0" smtClean="0">
                  <a:solidFill>
                    <a:srgbClr val="000000"/>
                  </a:solidFill>
                  <a:latin typeface="Times New Roman" panose="02020603050405020304" pitchFamily="65" charset="-122"/>
                  <a:ea typeface="宋体" panose="02010600030101010101" pitchFamily="2" charset="-122"/>
                </a:rPr>
                <a:t>钟爱的小儿子梁怀王的太傅,又表示自己也比不上贾谊。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D.贾谊劝止封侯,文帝未予采纳。文帝封淮南厉王四个儿子为侯,贾谊认为祸患将自此兴起;数</a:t>
              </a:r>
              <a:br/>
              <a:r>
                <a:rPr lang="zh-CN" altLang="en-US" sz="1530" kern="0" dirty="0" smtClean="0">
                  <a:solidFill>
                    <a:srgbClr val="000000"/>
                  </a:solidFill>
                  <a:latin typeface="Times New Roman" panose="02020603050405020304" pitchFamily="65" charset="-122"/>
                  <a:ea typeface="宋体" panose="02010600030101010101" pitchFamily="2" charset="-122"/>
                </a:rPr>
                <a:t>年之后,梁怀王堕马死,贾谊觉得未能尽责,悲泣而死。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(1)乃短贾生曰:“洛阳之人,年少初学,专欲擅权,纷乱诸事。”</a:t>
              </a:r>
              <a:endParaRPr lang="zh-CN" altLang="en-US"/>
            </a:p>
          </p:txBody>
        </p:sp>
        <p:sp>
          <p:nvSpPr>
            <p:cNvPr id="3" name="TextBox 2"/>
            <p:cNvSpPr txBox="1"/>
            <p:nvPr/>
          </p:nvSpPr>
          <p:spPr>
            <a:xfrm>
              <a:off x="539750" y="5996053"/>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(2)贾生数上疏,言诸侯或连数郡,非古之制,可稍削之。</a:t>
              </a:r>
              <a:endParaRPr lang="zh-CN" altLang="en-US" dirty="0"/>
            </a:p>
          </p:txBody>
        </p:sp>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本题考查文言文断句的相关知识,重点考查理解文言实词、虚词和文言句式的能</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力,体现在探究中理解、掌握祖国语言文字的基本规律的学科素养,增强对祖国语言文化的热</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爱。A项,“奇才”作“有”的宾语,二者之间不可断开。C项,“不听用鞅”结构完整,意思是</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“不能任用商鞅”,中间不可断开。D项,“举国”修饰“听之”,二者之间不可断开。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本题考查了解并掌握古代文化常识的能力,体现文化传承与理解的学科素养,弘</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扬中华优秀传统文化。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B项,“汤武即商汤与孙武的并称”错。历史上的孙武不是“王”,文中说“汤武不循古而</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王”,是指汤武不守古法,却统一了天下,由此可知“汤”指商汤,“武”指周武王。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本题考查归纳内容要点、概括中心意思的能力,体现养成健康情趣与鉴赏品位的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学科素养,培养拓展文化视野、增强文化自觉的价值观念。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C项,“无论何人犯法均施以刑罚”错。文中说太子犯法,“不可施刑,刑其傅公子虔,黥其师公</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孙贾”。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(1)圣人如果可以使国家强盛,不必效法陈规;如果可以使百姓获利,不必遵守旧制。</a:t>
            </a:r>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(2)法令在民间实行一年,秦人到国都诉说新法不便利的数以千计。</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本题考查文言文字词句的相关知识,着重考查文言文的翻译能力,体现语言建构与运用</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的学科素养,增进对祖国语言文字的审美体验。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(1)强国:使国家强盛。故:旧的事物,这里指陈规。利民:使百姓获利。(2)民(第一个):民间。之</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(第一个):往,到。初令:新法。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b="1" kern="0" dirty="0" smtClean="0">
                <a:solidFill>
                  <a:srgbClr val="000000"/>
                </a:solidFill>
                <a:latin typeface="Times New Roman" panose="02020603050405020304" pitchFamily="65" charset="-122"/>
                <a:ea typeface="宋体" panose="02010600030101010101" pitchFamily="2" charset="-122"/>
              </a:rPr>
              <a:t>参考译文]</a:t>
            </a:r>
            <a:endParaRPr lang="zh-CN" altLang="en-US" b="1"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商君是卫君妾所生的儿子,名鞅,姓公孙,他的祖先本来姓姬。商鞅年轻时喜欢刑名之学,侍奉</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魏国相国公叔座。公叔座了解他的才能,还没来得及向魏王推荐。适逢公叔座病了,魏惠王亲</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自去探病。公叔座说:“公孙鞅年纪虽轻,但有特殊的才能,希望大王能把国家大事全交给他。</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大王如果不能任用他,就一定要杀掉他,不要让他走出国境。”公叔座死后,商鞅听说秦孝公下</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令在全国求贤,想要重整穆公霸业,向东收复失地,就向西入秦,通过秦孝公的宠臣景监求见孝</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公。孝公与商鞅交谈,谈了几天仍不知疲倦。景监问商鞅:“你用什么打动了我们的国君?我</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们的国君特别高兴!”商鞅说:“我用富国强兵的方法向他进言,他就格外高兴。”孝公任用</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商鞅后,商鞅想变法,孝公担心秦人议论自己。商鞅说:“行动上犹豫,搞不成名堂;事业上犹豫,</a:t>
            </a:r>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建不成功绩。圣人如果可以使国家强盛,不必效法陈规;如果可以使百姓获利,不必遵守旧</a:t>
            </a:r>
            <a:br/>
            <a:r>
              <a:rPr lang="zh-CN" altLang="en-US" sz="1530" kern="0" dirty="0" smtClean="0">
                <a:solidFill>
                  <a:srgbClr val="000000"/>
                </a:solidFill>
                <a:latin typeface="Times New Roman" panose="02020603050405020304" pitchFamily="65" charset="-122"/>
                <a:ea typeface="宋体" panose="02010600030101010101" pitchFamily="2" charset="-122"/>
              </a:rPr>
              <a:t>制。”孝公说:“好。”“治理国家的方法不止一种,有利于国家的事情就不必依照古法。所</a:t>
            </a:r>
            <a:br/>
            <a:r>
              <a:rPr lang="zh-CN" altLang="en-US" sz="1530" kern="0" dirty="0" smtClean="0">
                <a:solidFill>
                  <a:srgbClr val="000000"/>
                </a:solidFill>
                <a:latin typeface="Times New Roman" panose="02020603050405020304" pitchFamily="65" charset="-122"/>
                <a:ea typeface="宋体" panose="02010600030101010101" pitchFamily="2" charset="-122"/>
              </a:rPr>
              <a:t>以汤武不守古法,却统一了天下;桀纣不变旧礼,却遭到了灭亡。反对古法的人不能非难,遵循</a:t>
            </a:r>
            <a:br/>
            <a:r>
              <a:rPr lang="zh-CN" altLang="en-US" sz="1530" kern="0" dirty="0" smtClean="0">
                <a:solidFill>
                  <a:srgbClr val="000000"/>
                </a:solidFill>
                <a:latin typeface="Times New Roman" panose="02020603050405020304" pitchFamily="65" charset="-122"/>
                <a:ea typeface="宋体" panose="02010600030101010101" pitchFamily="2" charset="-122"/>
              </a:rPr>
              <a:t>古礼的人不值得称赞。”孝公说:“好。”任商鞅为左庶长,最终制定了变法的命令。法令在</a:t>
            </a:r>
            <a:br/>
            <a:r>
              <a:rPr lang="zh-CN" altLang="en-US" sz="1530" kern="0" dirty="0" smtClean="0">
                <a:solidFill>
                  <a:srgbClr val="000000"/>
                </a:solidFill>
                <a:latin typeface="Times New Roman" panose="02020603050405020304" pitchFamily="65" charset="-122"/>
                <a:ea typeface="宋体" panose="02010600030101010101" pitchFamily="2" charset="-122"/>
              </a:rPr>
              <a:t>民间实行一年,秦人到国都诉说新法不便利的数以千计。正在这时,太子触犯了新法。商鞅说:</a:t>
            </a:r>
            <a:br/>
            <a:r>
              <a:rPr lang="zh-CN" altLang="en-US" sz="1530" kern="0" dirty="0" smtClean="0">
                <a:solidFill>
                  <a:srgbClr val="000000"/>
                </a:solidFill>
                <a:latin typeface="Times New Roman" panose="02020603050405020304" pitchFamily="65" charset="-122"/>
                <a:ea typeface="宋体" panose="02010600030101010101" pitchFamily="2" charset="-122"/>
              </a:rPr>
              <a:t>“新法不能通行,是由于上面的人先犯法。”将依法惩办太子。太子是国君的继承人,不能施</a:t>
            </a:r>
            <a:br/>
            <a:r>
              <a:rPr lang="zh-CN" altLang="en-US" sz="1530" kern="0" dirty="0" smtClean="0">
                <a:solidFill>
                  <a:srgbClr val="000000"/>
                </a:solidFill>
                <a:latin typeface="Times New Roman" panose="02020603050405020304" pitchFamily="65" charset="-122"/>
                <a:ea typeface="宋体" panose="02010600030101010101" pitchFamily="2" charset="-122"/>
              </a:rPr>
              <a:t>刑,就处罚了太傅公子虔,太师公孙贾被处以墨刑。第二天,秦人都守法了。新法实行了十年,</a:t>
            </a:r>
            <a:br/>
            <a:r>
              <a:rPr lang="zh-CN" altLang="en-US" sz="1530" kern="0" dirty="0" smtClean="0">
                <a:solidFill>
                  <a:srgbClr val="000000"/>
                </a:solidFill>
                <a:latin typeface="Times New Roman" panose="02020603050405020304" pitchFamily="65" charset="-122"/>
                <a:ea typeface="宋体" panose="02010600030101010101" pitchFamily="2" charset="-122"/>
              </a:rPr>
              <a:t>秦人非常满意,路不拾遗,深山里也没有盗贼,家家富足,人人饱暖。百姓勇于为国作战,不敢私</a:t>
            </a:r>
            <a:br/>
            <a:r>
              <a:rPr lang="zh-CN" altLang="en-US" sz="1530" kern="0" dirty="0" smtClean="0">
                <a:solidFill>
                  <a:srgbClr val="000000"/>
                </a:solidFill>
                <a:latin typeface="Times New Roman" panose="02020603050405020304" pitchFamily="65" charset="-122"/>
                <a:ea typeface="宋体" panose="02010600030101010101" pitchFamily="2" charset="-122"/>
              </a:rPr>
              <a:t>斗,乡镇安定。于是任命商鞅为大良造。过了五年,秦国富强。孝公派商鞅率兵攻打魏国。商</a:t>
            </a:r>
            <a:br/>
            <a:r>
              <a:rPr lang="zh-CN" altLang="en-US" sz="1530" kern="0" dirty="0" smtClean="0">
                <a:solidFill>
                  <a:srgbClr val="000000"/>
                </a:solidFill>
                <a:latin typeface="Times New Roman" panose="02020603050405020304" pitchFamily="65" charset="-122"/>
                <a:ea typeface="宋体" panose="02010600030101010101" pitchFamily="2" charset="-122"/>
              </a:rPr>
              <a:t>鞅埋伏的士兵突然袭击,俘虏魏公子卬,并乘势攻打魏军,大胜回国。魏惠王屡次被齐、秦打</a:t>
            </a:r>
            <a:br/>
            <a:r>
              <a:rPr lang="zh-CN" altLang="en-US" sz="1530" kern="0" dirty="0" smtClean="0">
                <a:solidFill>
                  <a:srgbClr val="000000"/>
                </a:solidFill>
                <a:latin typeface="Times New Roman" panose="02020603050405020304" pitchFamily="65" charset="-122"/>
                <a:ea typeface="宋体" panose="02010600030101010101" pitchFamily="2" charset="-122"/>
              </a:rPr>
              <a:t>败,国内空虚,势力渐衰,恐慌起来,于是派人说割河西地区给秦以求和。魏国于是从安邑迁都</a:t>
            </a:r>
            <a:br/>
            <a:r>
              <a:rPr lang="zh-CN" altLang="en-US" sz="1530" kern="0" dirty="0" smtClean="0">
                <a:solidFill>
                  <a:srgbClr val="000000"/>
                </a:solidFill>
                <a:latin typeface="Times New Roman" panose="02020603050405020304" pitchFamily="65" charset="-122"/>
                <a:ea typeface="宋体" panose="02010600030101010101" pitchFamily="2" charset="-122"/>
              </a:rPr>
              <a:t>到大梁。魏王说:“我后悔没采纳公叔座的意见啊。”商鞅破魏返秦,秦王把於、商等十五邑</a:t>
            </a:r>
            <a:br/>
            <a:r>
              <a:rPr lang="zh-CN" altLang="en-US" sz="1530" kern="0" dirty="0" smtClean="0">
                <a:solidFill>
                  <a:srgbClr val="000000"/>
                </a:solidFill>
                <a:latin typeface="Times New Roman" panose="02020603050405020304" pitchFamily="65" charset="-122"/>
                <a:ea typeface="宋体" panose="02010600030101010101" pitchFamily="2" charset="-122"/>
              </a:rPr>
              <a:t>封给他,他被称为商君。</a:t>
            </a:r>
            <a:endParaRPr lang="zh-CN" altLang="en-US"/>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二、(2019课标全国Ⅲ,10—13)阅读下面的文言文,完成1—4题。(19分)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吴起者,卫人也,事鲁君。齐人攻鲁,将而攻齐,大破之。</a:t>
            </a:r>
            <a:r>
              <a:rPr lang="zh-CN" altLang="en-US" sz="1530" u="sng" kern="0" dirty="0" smtClean="0">
                <a:solidFill>
                  <a:srgbClr val="000000"/>
                </a:solidFill>
                <a:latin typeface="Times New Roman" panose="02020603050405020304" pitchFamily="65" charset="-122"/>
                <a:ea typeface="宋体" panose="02010600030101010101" pitchFamily="2" charset="-122"/>
              </a:rPr>
              <a:t>鲁人或曰夫鲁小国而有战胜之名则诸</a:t>
            </a:r>
            <a:br/>
            <a:r>
              <a:rPr lang="zh-CN" altLang="en-US" sz="1530" u="sng" kern="0" dirty="0" smtClean="0">
                <a:solidFill>
                  <a:srgbClr val="000000"/>
                </a:solidFill>
                <a:latin typeface="Times New Roman" panose="02020603050405020304" pitchFamily="65" charset="-122"/>
                <a:ea typeface="宋体" panose="02010600030101010101" pitchFamily="2" charset="-122"/>
              </a:rPr>
              <a:t>侯图鲁矣且鲁卫兄弟之国也而君用起则是弃卫鲁君疑之谢吴起</a:t>
            </a:r>
            <a:r>
              <a:rPr lang="zh-CN" altLang="en-US" sz="1530" kern="0" dirty="0" smtClean="0">
                <a:solidFill>
                  <a:srgbClr val="000000"/>
                </a:solidFill>
                <a:latin typeface="Times New Roman" panose="02020603050405020304" pitchFamily="65" charset="-122"/>
                <a:ea typeface="宋体" panose="02010600030101010101" pitchFamily="2" charset="-122"/>
              </a:rPr>
              <a:t>吴起于是闻魏文侯贤,欲事</a:t>
            </a:r>
            <a:br/>
            <a:r>
              <a:rPr lang="zh-CN" altLang="en-US" sz="1530" kern="0" dirty="0" smtClean="0">
                <a:solidFill>
                  <a:srgbClr val="000000"/>
                </a:solidFill>
                <a:latin typeface="Times New Roman" panose="02020603050405020304" pitchFamily="65" charset="-122"/>
                <a:ea typeface="宋体" panose="02010600030101010101" pitchFamily="2" charset="-122"/>
              </a:rPr>
              <a:t>之。魏文侯以为将,击秦,拔五城。起之为将,与士卒最下者同衣食,与士卒分劳苦。卒有病疽</a:t>
            </a:r>
            <a:br/>
            <a:r>
              <a:rPr lang="zh-CN" altLang="en-US" sz="1530" kern="0" dirty="0" smtClean="0">
                <a:solidFill>
                  <a:srgbClr val="000000"/>
                </a:solidFill>
                <a:latin typeface="Times New Roman" panose="02020603050405020304" pitchFamily="65" charset="-122"/>
                <a:ea typeface="宋体" panose="02010600030101010101" pitchFamily="2" charset="-122"/>
              </a:rPr>
              <a:t>者,起为吮之。卒母闻而哭之,曰:“往年吴公吮其父,其父战不旋踵,遂死于敌。吴公今又吮其</a:t>
            </a:r>
            <a:br/>
            <a:r>
              <a:rPr lang="zh-CN" altLang="en-US" sz="1530" kern="0" dirty="0" smtClean="0">
                <a:solidFill>
                  <a:srgbClr val="000000"/>
                </a:solidFill>
                <a:latin typeface="Times New Roman" panose="02020603050405020304" pitchFamily="65" charset="-122"/>
                <a:ea typeface="宋体" panose="02010600030101010101" pitchFamily="2" charset="-122"/>
              </a:rPr>
              <a:t>子,妾不知其死所矣。”文侯以吴起善用兵,廉平,尽能得士心,乃以为西河守,以拒秦、韩。魏</a:t>
            </a:r>
            <a:br/>
            <a:r>
              <a:rPr lang="zh-CN" altLang="en-US" sz="1530" kern="0" dirty="0" smtClean="0">
                <a:solidFill>
                  <a:srgbClr val="000000"/>
                </a:solidFill>
                <a:latin typeface="Times New Roman" panose="02020603050405020304" pitchFamily="65" charset="-122"/>
                <a:ea typeface="宋体" panose="02010600030101010101" pitchFamily="2" charset="-122"/>
              </a:rPr>
              <a:t>文侯既卒,起事其子武侯。武侯浮西河而下,中流,顾而谓吴起曰:“美哉乎山河之固,此魏国之</a:t>
            </a:r>
            <a:br/>
            <a:r>
              <a:rPr lang="zh-CN" altLang="en-US" sz="1530" kern="0" dirty="0" smtClean="0">
                <a:solidFill>
                  <a:srgbClr val="000000"/>
                </a:solidFill>
                <a:latin typeface="Times New Roman" panose="02020603050405020304" pitchFamily="65" charset="-122"/>
                <a:ea typeface="宋体" panose="02010600030101010101" pitchFamily="2" charset="-122"/>
              </a:rPr>
              <a:t>宝也!”起对曰:“昔</a:t>
            </a:r>
            <a:r>
              <a:rPr lang="zh-CN" altLang="en-US" sz="1530" u="sng" kern="0" dirty="0" smtClean="0">
                <a:solidFill>
                  <a:srgbClr val="000000"/>
                </a:solidFill>
                <a:latin typeface="Times New Roman" panose="02020603050405020304" pitchFamily="65" charset="-122"/>
                <a:ea typeface="宋体" panose="02010600030101010101" pitchFamily="2" charset="-122"/>
              </a:rPr>
              <a:t>殷纣</a:t>
            </a:r>
            <a:r>
              <a:rPr lang="zh-CN" altLang="en-US" sz="1530" kern="0" dirty="0" smtClean="0">
                <a:solidFill>
                  <a:srgbClr val="000000"/>
                </a:solidFill>
                <a:latin typeface="Times New Roman" panose="02020603050405020304" pitchFamily="65" charset="-122"/>
                <a:ea typeface="宋体" panose="02010600030101010101" pitchFamily="2" charset="-122"/>
              </a:rPr>
              <a:t>之国,左孟门,右太行,常山在其北,大河经其南,修政不德,</a:t>
            </a:r>
            <a:r>
              <a:rPr lang="zh-CN" altLang="en-US" sz="1530" u="sng" kern="0" dirty="0" smtClean="0">
                <a:solidFill>
                  <a:srgbClr val="000000"/>
                </a:solidFill>
                <a:latin typeface="Times New Roman" panose="02020603050405020304" pitchFamily="65" charset="-122"/>
                <a:ea typeface="宋体" panose="02010600030101010101" pitchFamily="2" charset="-122"/>
              </a:rPr>
              <a:t>武王</a:t>
            </a:r>
            <a:r>
              <a:rPr lang="zh-CN" altLang="en-US" sz="1530" kern="0" dirty="0" smtClean="0">
                <a:solidFill>
                  <a:srgbClr val="000000"/>
                </a:solidFill>
                <a:latin typeface="Times New Roman" panose="02020603050405020304" pitchFamily="65" charset="-122"/>
                <a:ea typeface="宋体" panose="02010600030101010101" pitchFamily="2" charset="-122"/>
              </a:rPr>
              <a:t>杀之。</a:t>
            </a:r>
            <a:br/>
            <a:r>
              <a:rPr lang="zh-CN" altLang="en-US" sz="1530" kern="0" dirty="0" smtClean="0">
                <a:solidFill>
                  <a:srgbClr val="000000"/>
                </a:solidFill>
                <a:latin typeface="Times New Roman" panose="02020603050405020304" pitchFamily="65" charset="-122"/>
                <a:ea typeface="宋体" panose="02010600030101010101" pitchFamily="2" charset="-122"/>
              </a:rPr>
              <a:t>由此观之,在德不在险。”武侯曰:“善。”吴起为西河守,甚有声名。魏置相,相田文。吴起</a:t>
            </a:r>
            <a:br/>
            <a:r>
              <a:rPr lang="zh-CN" altLang="en-US" sz="1530" kern="0" dirty="0" smtClean="0">
                <a:solidFill>
                  <a:srgbClr val="000000"/>
                </a:solidFill>
                <a:latin typeface="Times New Roman" panose="02020603050405020304" pitchFamily="65" charset="-122"/>
                <a:ea typeface="宋体" panose="02010600030101010101" pitchFamily="2" charset="-122"/>
              </a:rPr>
              <a:t>不悦,谓田文曰:“请与子论功,可乎?”文曰:“主少国疑,大臣未附,百姓不信,方是之时,属之于</a:t>
            </a:r>
            <a:br/>
            <a:r>
              <a:rPr lang="zh-CN" altLang="en-US" sz="1530" kern="0" dirty="0" smtClean="0">
                <a:solidFill>
                  <a:srgbClr val="000000"/>
                </a:solidFill>
                <a:latin typeface="Times New Roman" panose="02020603050405020304" pitchFamily="65" charset="-122"/>
                <a:ea typeface="宋体" panose="02010600030101010101" pitchFamily="2" charset="-122"/>
              </a:rPr>
              <a:t>子乎?属之于我乎?”起默然良久,曰:“属之子矣。”</a:t>
            </a:r>
            <a:r>
              <a:rPr lang="zh-CN" altLang="en-US" sz="1530" u="sng" kern="0" dirty="0" smtClean="0">
                <a:solidFill>
                  <a:srgbClr val="000000"/>
                </a:solidFill>
                <a:latin typeface="Times New Roman" panose="02020603050405020304" pitchFamily="65" charset="-122"/>
                <a:ea typeface="宋体" panose="02010600030101010101" pitchFamily="2" charset="-122"/>
              </a:rPr>
              <a:t>文曰:“此乃吾所以居子之上也。”吴起</a:t>
            </a:r>
            <a:br/>
            <a:r>
              <a:rPr lang="zh-CN" altLang="en-US" sz="1530" u="sng" kern="0" dirty="0" smtClean="0">
                <a:solidFill>
                  <a:srgbClr val="000000"/>
                </a:solidFill>
                <a:latin typeface="Times New Roman" panose="02020603050405020304" pitchFamily="65" charset="-122"/>
                <a:ea typeface="宋体" panose="02010600030101010101" pitchFamily="2" charset="-122"/>
              </a:rPr>
              <a:t>乃自知弗如田文。</a:t>
            </a:r>
            <a:r>
              <a:rPr lang="zh-CN" altLang="en-US" sz="1530" kern="0" dirty="0" smtClean="0">
                <a:solidFill>
                  <a:srgbClr val="000000"/>
                </a:solidFill>
                <a:latin typeface="Times New Roman" panose="02020603050405020304" pitchFamily="65" charset="-122"/>
                <a:ea typeface="宋体" panose="02010600030101010101" pitchFamily="2" charset="-122"/>
              </a:rPr>
              <a:t>田文既死,公叔为相,尚魏公主,而害吴起。吴起惧得罪,遂去,即之楚。楚悼</a:t>
            </a:r>
            <a:br/>
            <a:r>
              <a:rPr lang="zh-CN" altLang="en-US" sz="1530" kern="0" dirty="0" smtClean="0">
                <a:solidFill>
                  <a:srgbClr val="000000"/>
                </a:solidFill>
                <a:latin typeface="Times New Roman" panose="02020603050405020304" pitchFamily="65" charset="-122"/>
                <a:ea typeface="宋体" panose="02010600030101010101" pitchFamily="2" charset="-122"/>
              </a:rPr>
              <a:t>王素闻起贤,至则相楚。于是南平百越;北并陈蔡,却</a:t>
            </a:r>
            <a:r>
              <a:rPr lang="zh-CN" altLang="en-US" sz="1530" u="sng" kern="0" dirty="0" smtClean="0">
                <a:solidFill>
                  <a:srgbClr val="000000"/>
                </a:solidFill>
                <a:latin typeface="Times New Roman" panose="02020603050405020304" pitchFamily="65" charset="-122"/>
                <a:ea typeface="宋体" panose="02010600030101010101" pitchFamily="2" charset="-122"/>
              </a:rPr>
              <a:t>三晋</a:t>
            </a:r>
            <a:r>
              <a:rPr lang="zh-CN" altLang="en-US" sz="1530" kern="0" dirty="0" smtClean="0">
                <a:solidFill>
                  <a:srgbClr val="000000"/>
                </a:solidFill>
                <a:latin typeface="Times New Roman" panose="02020603050405020304" pitchFamily="65" charset="-122"/>
                <a:ea typeface="宋体" panose="02010600030101010101" pitchFamily="2" charset="-122"/>
              </a:rPr>
              <a:t>;西伐秦。诸侯患楚之强。故楚之贵</a:t>
            </a:r>
            <a:br/>
            <a:r>
              <a:rPr lang="zh-CN" altLang="en-US" sz="1530" kern="0" dirty="0" smtClean="0">
                <a:solidFill>
                  <a:srgbClr val="000000"/>
                </a:solidFill>
                <a:latin typeface="Times New Roman" panose="02020603050405020304" pitchFamily="65" charset="-122"/>
                <a:ea typeface="宋体" panose="02010600030101010101" pitchFamily="2" charset="-122"/>
              </a:rPr>
              <a:t>戚尽欲害吴起。</a:t>
            </a:r>
            <a:r>
              <a:rPr lang="zh-CN" altLang="en-US" sz="1530" u="sng" kern="0" dirty="0" smtClean="0">
                <a:solidFill>
                  <a:srgbClr val="000000"/>
                </a:solidFill>
                <a:latin typeface="Times New Roman" panose="02020603050405020304" pitchFamily="65" charset="-122"/>
                <a:ea typeface="宋体" panose="02010600030101010101" pitchFamily="2" charset="-122"/>
              </a:rPr>
              <a:t>及悼王死,宗室大臣作乱而攻吴起,吴起走之王尸而伏之。</a:t>
            </a:r>
            <a:r>
              <a:rPr lang="zh-CN" altLang="en-US" sz="1530" kern="0" dirty="0" smtClean="0">
                <a:solidFill>
                  <a:srgbClr val="000000"/>
                </a:solidFill>
                <a:latin typeface="Times New Roman" panose="02020603050405020304" pitchFamily="65" charset="-122"/>
                <a:ea typeface="宋体" panose="02010600030101010101" pitchFamily="2" charset="-122"/>
              </a:rPr>
              <a:t>击起之徒因射刺吴</a:t>
            </a:r>
            <a:endParaRPr lang="zh-CN" altLang="en-U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起,并中悼王。悼王既葬,太子立,乃使</a:t>
            </a:r>
            <a:r>
              <a:rPr lang="zh-CN" altLang="en-US" sz="1530" u="sng" kern="0" dirty="0" smtClean="0">
                <a:solidFill>
                  <a:srgbClr val="000000"/>
                </a:solidFill>
                <a:latin typeface="Times New Roman" panose="02020603050405020304" pitchFamily="65" charset="-122"/>
                <a:ea typeface="宋体" panose="02010600030101010101" pitchFamily="2" charset="-122"/>
              </a:rPr>
              <a:t>令尹</a:t>
            </a:r>
            <a:r>
              <a:rPr lang="zh-CN" altLang="en-US" sz="1530" kern="0" dirty="0" smtClean="0">
                <a:solidFill>
                  <a:srgbClr val="000000"/>
                </a:solidFill>
                <a:latin typeface="Times New Roman" panose="02020603050405020304" pitchFamily="65" charset="-122"/>
                <a:ea typeface="宋体" panose="02010600030101010101" pitchFamily="2" charset="-122"/>
              </a:rPr>
              <a:t>尽诛射吴起而并中王尸者。坐射起而夷宗死者七十</a:t>
            </a:r>
            <a:br/>
            <a:r>
              <a:rPr lang="zh-CN" altLang="en-US" sz="1530" kern="0" dirty="0" smtClean="0">
                <a:solidFill>
                  <a:srgbClr val="000000"/>
                </a:solidFill>
                <a:latin typeface="Times New Roman" panose="02020603050405020304" pitchFamily="65" charset="-122"/>
                <a:ea typeface="宋体" panose="02010600030101010101" pitchFamily="2" charset="-122"/>
              </a:rPr>
              <a:t>余家。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(节选自《史记·孙子吴起列传》)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A.鲁人或曰/夫鲁小国/而有战胜之名/则诸侯图鲁矣/且鲁卫兄弟之国也/而君用起/则是弃卫鲁</a:t>
            </a:r>
            <a:br/>
            <a:r>
              <a:rPr lang="zh-CN" altLang="en-US" sz="1530" kern="0" dirty="0" smtClean="0">
                <a:solidFill>
                  <a:srgbClr val="000000"/>
                </a:solidFill>
                <a:latin typeface="Times New Roman" panose="02020603050405020304" pitchFamily="65" charset="-122"/>
                <a:ea typeface="宋体" panose="02010600030101010101" pitchFamily="2" charset="-122"/>
              </a:rPr>
              <a:t>/君疑之/谢吴起/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B.鲁人或曰/夫鲁小国/而有战胜之名/则诸侯图鲁矣/且鲁卫兄弟之国也/而君用起/则是弃卫/</a:t>
            </a:r>
            <a:br/>
            <a:r>
              <a:rPr lang="zh-CN" altLang="en-US" sz="1530" kern="0" dirty="0" smtClean="0">
                <a:solidFill>
                  <a:srgbClr val="000000"/>
                </a:solidFill>
                <a:latin typeface="Times New Roman" panose="02020603050405020304" pitchFamily="65" charset="-122"/>
                <a:ea typeface="宋体" panose="02010600030101010101" pitchFamily="2" charset="-122"/>
              </a:rPr>
              <a:t>鲁君疑之/谢吴起/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C.鲁人或曰/夫鲁小国/而有战胜之名/则诸侯图鲁矣/且鲁卫兄弟之国也/而君用起则是/弃卫/</a:t>
            </a:r>
            <a:br/>
            <a:r>
              <a:rPr lang="zh-CN" altLang="en-US" sz="1530" kern="0" dirty="0" smtClean="0">
                <a:solidFill>
                  <a:srgbClr val="000000"/>
                </a:solidFill>
                <a:latin typeface="Times New Roman" panose="02020603050405020304" pitchFamily="65" charset="-122"/>
                <a:ea typeface="宋体" panose="02010600030101010101" pitchFamily="2" charset="-122"/>
              </a:rPr>
              <a:t>鲁君疑之/谢吴起/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D.鲁人或曰/夫鲁小国/而有战胜之/名则诸侯图鲁矣/且鲁卫兄弟之国也/而君用起/则是弃卫/</a:t>
            </a:r>
            <a:br/>
            <a:r>
              <a:rPr lang="zh-CN" altLang="en-US" sz="1530" kern="0" dirty="0" smtClean="0">
                <a:solidFill>
                  <a:srgbClr val="000000"/>
                </a:solidFill>
                <a:latin typeface="Times New Roman" panose="02020603050405020304" pitchFamily="65" charset="-122"/>
                <a:ea typeface="宋体" panose="02010600030101010101" pitchFamily="2" charset="-122"/>
              </a:rPr>
              <a:t>鲁君疑之/谢吴起/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2.下列对文中加点的词语相关内容的解说,不正确的一项是(3分)(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A.殷纣为商代末代国君,在位期间统治失控,好酒淫乐,暴敛酷刑,是有名的暴君。</a:t>
            </a:r>
            <a:endParaRPr lang="zh-CN" altLang="en-US"/>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5211"/>
            <a:chOff x="539750" y="1080000"/>
            <a:chExt cx="8127250" cy="5265211"/>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B.武王是周文王之子,继承其父遗志,联合众多部族与商激战,灭商,建立周王朝。</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C.三晋,春秋末韩、赵、燕三家分晋,战国时的韩、赵、燕三国,史上又称“三晋”。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D.令尹,春秋战国时期楚国设置的最高官位,辅佐楚国国君,执掌全国的军政大权。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A.吴起怜恤士卒,带兵屡建奇功。他本是卫国人,先是率鲁军抗齐得胜,后又率魏军攻陷秦国五</a:t>
              </a:r>
              <a:br/>
              <a:r>
                <a:rPr lang="zh-CN" altLang="en-US" sz="1530" kern="0" dirty="0" smtClean="0">
                  <a:solidFill>
                    <a:srgbClr val="000000"/>
                  </a:solidFill>
                  <a:latin typeface="Times New Roman" panose="02020603050405020304" pitchFamily="65" charset="-122"/>
                  <a:ea typeface="宋体" panose="02010600030101010101" pitchFamily="2" charset="-122"/>
                </a:rPr>
                <a:t>城;这些战功都和他善于为将、与士卒同甘共苦密不可分。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B.吴起劝告魏侯,修德重于据险。魏武侯沿西河而下时,指出江河之固是魏国之宝;吴起表示,</a:t>
              </a:r>
              <a:br/>
              <a:r>
                <a:rPr lang="zh-CN" altLang="en-US" sz="1530" kern="0" dirty="0" smtClean="0">
                  <a:solidFill>
                    <a:srgbClr val="000000"/>
                  </a:solidFill>
                  <a:latin typeface="Times New Roman" panose="02020603050405020304" pitchFamily="65" charset="-122"/>
                  <a:ea typeface="宋体" panose="02010600030101010101" pitchFamily="2" charset="-122"/>
                </a:rPr>
                <a:t>治国依据山河险固不如推行德政,修德才能免于国家灭亡。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C.吴起声名渐起,遭到公叔嫉妒。他虽然对田文担任魏相表示不悦,但不久就平复了心情;而公</a:t>
              </a:r>
              <a:br/>
              <a:r>
                <a:rPr lang="zh-CN" altLang="en-US" sz="1530" kern="0" dirty="0" smtClean="0">
                  <a:solidFill>
                    <a:srgbClr val="000000"/>
                  </a:solidFill>
                  <a:latin typeface="Times New Roman" panose="02020603050405020304" pitchFamily="65" charset="-122"/>
                  <a:ea typeface="宋体" panose="02010600030101010101" pitchFamily="2" charset="-122"/>
                </a:rPr>
                <a:t>叔继田文后为相,他深表不满,担心被害,于是逃往楚国。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D.吴起为楚建功,反而受到祸害。他到楚国后虽然屡建奇功,而原本的楚国贵戚却想加害于他,</a:t>
              </a:r>
              <a:br/>
              <a:r>
                <a:rPr lang="zh-CN" altLang="en-US" sz="1530" kern="0" dirty="0" smtClean="0">
                  <a:solidFill>
                    <a:srgbClr val="000000"/>
                  </a:solidFill>
                  <a:latin typeface="Times New Roman" panose="02020603050405020304" pitchFamily="65" charset="-122"/>
                  <a:ea typeface="宋体" panose="02010600030101010101" pitchFamily="2" charset="-122"/>
                </a:rPr>
                <a:t>施暴者乱箭射击吴起;太子继位之后,这才诛杀作乱之人。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(1)文曰:“此乃吾所以居子之上也。”吴起乃自知弗如田文。</a:t>
              </a:r>
              <a:endParaRPr lang="zh-CN" altLang="en-US"/>
            </a:p>
          </p:txBody>
        </p:sp>
        <p:sp>
          <p:nvSpPr>
            <p:cNvPr id="3" name="TextBox 2"/>
            <p:cNvSpPr txBox="1"/>
            <p:nvPr/>
          </p:nvSpPr>
          <p:spPr>
            <a:xfrm>
              <a:off x="539750" y="599203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(2)及悼王死,宗室大臣作乱而攻吴起,吴起走之王尸而伏之。</a:t>
              </a:r>
              <a:endParaRPr lang="zh-CN" altLang="en-US" dirty="0"/>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本题考查文言文断句的相关知识,重点考查理解文言实词、虚词和文言句式的能</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力,体现了在探究中理解、掌握祖国语言文字的基本规律的学科素养,增强对祖国语言文字的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热爱的感情。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A项,“(鲁)君用起/则是弃卫鲁/君疑之”明显不通,其中第二个“君”是名词,作“疑之”的主</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语,“鲁”与“君”不能断开。C项,“而君用起则是/弃卫”,句意不通,“则是弃卫”结构完</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整,不可断开,意思是“就是舍弃了卫国”。D项,“有战胜之”缺动词“有”的宾语,“名”应</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作“有”的宾语,“名”后断开。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本题考查古代文化知识,体现了文化传承与理解的学科素养,弘扬中华优秀传统</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C项,“三晋”指春秋末期晋国分出的韩、赵、魏三国。</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知识拓展 </a:t>
            </a:r>
            <a:r>
              <a:rPr lang="zh-CN" altLang="en-US" sz="1530" kern="0" dirty="0" smtClean="0">
                <a:solidFill>
                  <a:srgbClr val="000000"/>
                </a:solidFill>
                <a:latin typeface="Times New Roman" panose="02020603050405020304" pitchFamily="65" charset="-122"/>
                <a:ea typeface="宋体" panose="02010600030101010101" pitchFamily="2" charset="-122"/>
              </a:rPr>
              <a:t>   从公元前633年晋文公作三军设六卿起,六卿一直掌握着晋国的军政大权。到晋平</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公时,韩氏、赵氏、魏氏、智氏、范氏、中行氏六卿相互倾轧。后来赵氏把范氏、中行氏灭</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掉后,公元前453年又联合韩氏﹑魏氏灭掉了智氏,晋国公室名存实亡。公元前403年周威烈王</a:t>
            </a:r>
            <a:endParaRPr lang="zh-CN" alt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命韩虔﹑赵籍﹑魏斯为诸侯。到公元前376年,魏武侯﹑韩哀侯﹑赵敬侯三家瓜分了晋公室剩</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余的土地。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本题考查分析概括文言阅读材料内容要点的能力,体现了养成健康审美情趣与鉴</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赏品位的学科素养,培养拓展文化视野、增强文化自觉的价值观念。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C项错在“他深表不满”。文中吴起逃往楚国的原因是“(公叔)害吴起。吴起惧得罪”。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(1)田文说:“这就是我的地位在你之上的原因啊。”吴起才自知比不上田文。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(2)等到悼王死去,王室大臣暴乱而攻击吴起,吴起退逃到悼王尸旁并伏在尸体上。</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本题考查翻译文言文的能力,体现了语言建构与运用的学科素养,增进对祖国语言文字</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的审美体验。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(1)此乃</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也:这就是</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啊。所以:</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的原因。弗如:比不上,不如。(2)攻:攻击。伏之:伏</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在悼王的尸体上。</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[参考译文]</a:t>
            </a:r>
            <a:endParaRPr lang="zh-CN" altLang="en-US" b="1"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吴起,是卫国人,侍奉鲁国国君。齐国人攻打鲁国,吴起率领军队攻打齐国,大败齐军。有鲁国</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人说:“鲁国是小国,而有战胜的名声,那么诸侯们就要打鲁国的主意了。况且鲁国、卫国是兄</a:t>
            </a:r>
            <a:endParaRPr lang="zh-CN" alt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弟般的国家,而鲁君任用吴起,就是舍弃了卫国。”鲁君怀疑吴起,就疏远了他。吴起这时听说</a:t>
            </a:r>
            <a:br/>
            <a:r>
              <a:rPr lang="zh-CN" altLang="en-US" sz="1530" kern="0" dirty="0" smtClean="0">
                <a:solidFill>
                  <a:srgbClr val="000000"/>
                </a:solidFill>
                <a:latin typeface="Times New Roman" panose="02020603050405020304" pitchFamily="65" charset="-122"/>
                <a:ea typeface="宋体" panose="02010600030101010101" pitchFamily="2" charset="-122"/>
              </a:rPr>
              <a:t>魏文侯贤德,想去侍奉他。魏文侯任命吴起为将,攻打秦国,攻下五座城。吴起做将领,同最下</a:t>
            </a:r>
            <a:br/>
            <a:r>
              <a:rPr lang="zh-CN" altLang="en-US" sz="1530" kern="0" dirty="0" smtClean="0">
                <a:solidFill>
                  <a:srgbClr val="000000"/>
                </a:solidFill>
                <a:latin typeface="Times New Roman" panose="02020603050405020304" pitchFamily="65" charset="-122"/>
                <a:ea typeface="宋体" panose="02010600030101010101" pitchFamily="2" charset="-122"/>
              </a:rPr>
              <a:t>等的士兵穿同样的衣服吃一样的饭,替士兵分担劳苦。有个生毒疮的士兵,吴起替他吸毒汁。</a:t>
            </a:r>
            <a:br/>
            <a:r>
              <a:rPr lang="zh-CN" altLang="en-US" sz="1530" kern="0" dirty="0" smtClean="0">
                <a:solidFill>
                  <a:srgbClr val="000000"/>
                </a:solidFill>
                <a:latin typeface="Times New Roman" panose="02020603050405020304" pitchFamily="65" charset="-122"/>
                <a:ea typeface="宋体" panose="02010600030101010101" pitchFamily="2" charset="-122"/>
              </a:rPr>
              <a:t>士兵的母亲听说后哭了,说:“昔年吴公曾为他父亲吸毒疮,他父亲战时勇往直前,最终死在敌</a:t>
            </a:r>
            <a:br/>
            <a:r>
              <a:rPr lang="zh-CN" altLang="en-US" sz="1530" kern="0" dirty="0" smtClean="0">
                <a:solidFill>
                  <a:srgbClr val="000000"/>
                </a:solidFill>
                <a:latin typeface="Times New Roman" panose="02020603050405020304" pitchFamily="65" charset="-122"/>
                <a:ea typeface="宋体" panose="02010600030101010101" pitchFamily="2" charset="-122"/>
              </a:rPr>
              <a:t>人手里。吴公现在又为我儿子吸毒疮,我不知儿子会死在哪里。”文侯因为吴起善于用兵,廉</a:t>
            </a:r>
            <a:br/>
            <a:r>
              <a:rPr lang="zh-CN" altLang="en-US" sz="1530" kern="0" dirty="0" smtClean="0">
                <a:solidFill>
                  <a:srgbClr val="000000"/>
                </a:solidFill>
                <a:latin typeface="Times New Roman" panose="02020603050405020304" pitchFamily="65" charset="-122"/>
                <a:ea typeface="宋体" panose="02010600030101010101" pitchFamily="2" charset="-122"/>
              </a:rPr>
              <a:t>洁公正,能得所有士卒的心,于是任命吴起为西河郡守,来抵御秦国、韩国。魏文侯死后,吴起</a:t>
            </a:r>
            <a:br/>
            <a:r>
              <a:rPr lang="zh-CN" altLang="en-US" sz="1530" kern="0" dirty="0" smtClean="0">
                <a:solidFill>
                  <a:srgbClr val="000000"/>
                </a:solidFill>
                <a:latin typeface="Times New Roman" panose="02020603050405020304" pitchFamily="65" charset="-122"/>
                <a:ea typeface="宋体" panose="02010600030101010101" pitchFamily="2" charset="-122"/>
              </a:rPr>
              <a:t>侍奉其子武侯。武侯沿黄河顺流而下,到了中流,回头对吴起说:“太美了!山河如此险固,这是</a:t>
            </a:r>
            <a:br/>
            <a:r>
              <a:rPr lang="zh-CN" altLang="en-US" sz="1530" kern="0" dirty="0" smtClean="0">
                <a:solidFill>
                  <a:srgbClr val="000000"/>
                </a:solidFill>
                <a:latin typeface="Times New Roman" panose="02020603050405020304" pitchFamily="65" charset="-122"/>
                <a:ea typeface="宋体" panose="02010600030101010101" pitchFamily="2" charset="-122"/>
              </a:rPr>
              <a:t>魏国的国宝啊!”吴起回答说:“昔日殷纣的国都,左边有孟门山,右边有太行山,常山在它的北</a:t>
            </a:r>
            <a:br/>
            <a:r>
              <a:rPr lang="zh-CN" altLang="en-US" sz="1530" kern="0" dirty="0" smtClean="0">
                <a:solidFill>
                  <a:srgbClr val="000000"/>
                </a:solidFill>
                <a:latin typeface="Times New Roman" panose="02020603050405020304" pitchFamily="65" charset="-122"/>
                <a:ea typeface="宋体" panose="02010600030101010101" pitchFamily="2" charset="-122"/>
              </a:rPr>
              <a:t>面,黄河流经它的南面,他不实行德政,武王杀了他。由此看来,(治国)在于推行德政,而不在于</a:t>
            </a:r>
            <a:br/>
            <a:r>
              <a:rPr lang="zh-CN" altLang="en-US" sz="1530" kern="0" dirty="0" smtClean="0">
                <a:solidFill>
                  <a:srgbClr val="000000"/>
                </a:solidFill>
                <a:latin typeface="Times New Roman" panose="02020603050405020304" pitchFamily="65" charset="-122"/>
                <a:ea typeface="宋体" panose="02010600030101010101" pitchFamily="2" charset="-122"/>
              </a:rPr>
              <a:t>地势险要。”武侯说:“好。”吴起做西河郡守,很有声誉。魏国设相国,任命田文为相。吴起</a:t>
            </a:r>
            <a:br/>
            <a:r>
              <a:rPr lang="zh-CN" altLang="en-US" sz="1530" kern="0" dirty="0" smtClean="0">
                <a:solidFill>
                  <a:srgbClr val="000000"/>
                </a:solidFill>
                <a:latin typeface="Times New Roman" panose="02020603050405020304" pitchFamily="65" charset="-122"/>
                <a:ea typeface="宋体" panose="02010600030101010101" pitchFamily="2" charset="-122"/>
              </a:rPr>
              <a:t>不高兴,对田文说:“请让我跟你比比功劳,怎么样?”田文说:“国君年轻,国家不安定,大臣不</a:t>
            </a:r>
            <a:br/>
            <a:r>
              <a:rPr lang="zh-CN" altLang="en-US" sz="1530" kern="0" dirty="0" smtClean="0">
                <a:solidFill>
                  <a:srgbClr val="000000"/>
                </a:solidFill>
                <a:latin typeface="Times New Roman" panose="02020603050405020304" pitchFamily="65" charset="-122"/>
                <a:ea typeface="宋体" panose="02010600030101010101" pitchFamily="2" charset="-122"/>
              </a:rPr>
              <a:t>忠心归顺,百姓不能信服,在这时,是应把政务交给你呢,还是交给我呢?”吴起沉默了很久,说:</a:t>
            </a:r>
            <a:br/>
            <a:r>
              <a:rPr lang="zh-CN" altLang="en-US" sz="1530" kern="0" dirty="0" smtClean="0">
                <a:solidFill>
                  <a:srgbClr val="000000"/>
                </a:solidFill>
                <a:latin typeface="Times New Roman" panose="02020603050405020304" pitchFamily="65" charset="-122"/>
                <a:ea typeface="宋体" panose="02010600030101010101" pitchFamily="2" charset="-122"/>
              </a:rPr>
              <a:t>“应该交给你。”田文说:“这就是我职位在你之上的原因。”吴起才知道自己不如田文。</a:t>
            </a:r>
            <a:br/>
            <a:r>
              <a:rPr lang="zh-CN" altLang="en-US" sz="1530" kern="0" dirty="0" smtClean="0">
                <a:solidFill>
                  <a:srgbClr val="000000"/>
                </a:solidFill>
                <a:latin typeface="Times New Roman" panose="02020603050405020304" pitchFamily="65" charset="-122"/>
                <a:ea typeface="宋体" panose="02010600030101010101" pitchFamily="2" charset="-122"/>
              </a:rPr>
              <a:t>田文死后,公叔任相国,娶了魏国公主,忌恨吴起。吴起害怕获罪,于是离开去了楚国。楚悼王</a:t>
            </a:r>
            <a:endParaRPr lang="zh-CN" altLang="en-US"/>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一向听说吴起贤德,一到楚国就让他任相国。于是向南平定百越;向北吞并陈国、蔡国,击退三</a:t>
            </a:r>
            <a:br/>
            <a:r>
              <a:rPr lang="zh-CN" altLang="en-US" sz="1530" kern="0" dirty="0" smtClean="0">
                <a:solidFill>
                  <a:srgbClr val="000000"/>
                </a:solidFill>
                <a:latin typeface="Times New Roman" panose="02020603050405020304" pitchFamily="65" charset="-122"/>
                <a:ea typeface="宋体" panose="02010600030101010101" pitchFamily="2" charset="-122"/>
              </a:rPr>
              <a:t>晋的军队;向西讨伐秦国。诸侯都为楚国强盛而忧虑。先前被吴起削去特权的楚国贵族们都</a:t>
            </a:r>
            <a:br/>
            <a:r>
              <a:rPr lang="zh-CN" altLang="en-US" sz="1530" kern="0" dirty="0" smtClean="0">
                <a:solidFill>
                  <a:srgbClr val="000000"/>
                </a:solidFill>
                <a:latin typeface="Times New Roman" panose="02020603050405020304" pitchFamily="65" charset="-122"/>
                <a:ea typeface="宋体" panose="02010600030101010101" pitchFamily="2" charset="-122"/>
              </a:rPr>
              <a:t>想加害吴起。等到悼王去世后,王室大臣暴乱而攻击吴起,吴起跑到楚悼王停尸的地方,伏在悼</a:t>
            </a:r>
            <a:br/>
            <a:r>
              <a:rPr lang="zh-CN" altLang="en-US" sz="1530" kern="0" dirty="0" smtClean="0">
                <a:solidFill>
                  <a:srgbClr val="000000"/>
                </a:solidFill>
                <a:latin typeface="Times New Roman" panose="02020603050405020304" pitchFamily="65" charset="-122"/>
                <a:ea typeface="宋体" panose="02010600030101010101" pitchFamily="2" charset="-122"/>
              </a:rPr>
              <a:t>王的尸体上。攻击吴起的暴徒趁机用箭射吴起,同时也射中了悼王的尸体。悼王下葬后,太子</a:t>
            </a:r>
            <a:br/>
            <a:r>
              <a:rPr lang="zh-CN" altLang="en-US" sz="1530" kern="0" dirty="0" smtClean="0">
                <a:solidFill>
                  <a:srgbClr val="000000"/>
                </a:solidFill>
                <a:latin typeface="Times New Roman" panose="02020603050405020304" pitchFamily="65" charset="-122"/>
                <a:ea typeface="宋体" panose="02010600030101010101" pitchFamily="2" charset="-122"/>
              </a:rPr>
              <a:t>即位,于是命令尹把射吴起时射中悼王尸体的人全部杀掉。因射杀吴起而被灭族的有七十余</a:t>
            </a:r>
            <a:br/>
            <a:r>
              <a:rPr lang="zh-CN" altLang="en-US" sz="1530" kern="0" dirty="0" smtClean="0">
                <a:solidFill>
                  <a:srgbClr val="000000"/>
                </a:solidFill>
                <a:latin typeface="Times New Roman" panose="02020603050405020304" pitchFamily="65" charset="-122"/>
                <a:ea typeface="宋体" panose="02010600030101010101" pitchFamily="2" charset="-122"/>
              </a:rPr>
              <a:t>家。</a:t>
            </a: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本题考查文言文断句的相关知识,重点考查理解文言实词、虚词和文言句式的能</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力,体现把握语言文字特点及其运用规律的学科素养,培养对祖国灿烂文化的热爱之情。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A项,“吴廷尉”作“为河南守”的主语,排除。B项,“门下”作“召置”的宾语,排除。D项,</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“于郡中”是“闻”的后置状语,排除。</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断句突破 </a:t>
            </a:r>
            <a:r>
              <a:rPr lang="zh-CN" altLang="en-US" sz="1530" kern="0" dirty="0" smtClean="0">
                <a:solidFill>
                  <a:srgbClr val="000000"/>
                </a:solidFill>
                <a:latin typeface="Times New Roman" panose="02020603050405020304" pitchFamily="65" charset="-122"/>
                <a:ea typeface="宋体" panose="02010600030101010101" pitchFamily="2" charset="-122"/>
              </a:rPr>
              <a:t>   三抓法准确断句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(1)抓主语,句中涉及主语有二,“贾生”“吴廷尉”;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(2)抓谓语,如“召置”;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(3)抓句式,如“闻于郡中”。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本题考查识记古代文化知识的能力,涉及典籍、古代文体、礼乐、封爵等古代文</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化知识,体现文化传承与理解的学科素养,弘扬中华优秀传统文化。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A项,“以道、法、农三家影响最深远”错,应该是“以道、法、儒三家影响最深远”。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本题考查分析概括文言阅读材料内容要点的能力,体现养成健康向上的审美情趣</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与鉴赏品位的学科素养,培养拓展文化视野、增强文化自觉的价值观念。</a:t>
            </a:r>
            <a:endParaRPr lang="zh-CN" alt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三、(2018课标全国Ⅱ,10—13)阅读下面的文言文,完成后面题目。(19分)</a:t>
            </a:r>
            <a:endParaRPr lang="zh-CN" altLang="en-US"/>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王涣字稚子广汉妻阝人也父顺安定太守涣少好侠尚气力数通剽轻少年晚而改节敦儒学习</a:t>
            </a:r>
            <a:br/>
            <a:r>
              <a:rPr lang="zh-CN" altLang="en-US" sz="1530" u="sng" kern="0" dirty="0" smtClean="0">
                <a:solidFill>
                  <a:srgbClr val="000000"/>
                </a:solidFill>
                <a:latin typeface="Times New Roman" panose="02020603050405020304" pitchFamily="65" charset="-122"/>
                <a:ea typeface="宋体" panose="02010600030101010101" pitchFamily="2" charset="-122"/>
              </a:rPr>
              <a:t>《尚书》读律令略举大义</a:t>
            </a:r>
            <a:r>
              <a:rPr lang="zh-CN" altLang="en-US" sz="1530" kern="0" dirty="0" smtClean="0">
                <a:solidFill>
                  <a:srgbClr val="000000"/>
                </a:solidFill>
                <a:latin typeface="Times New Roman" panose="02020603050405020304" pitchFamily="65" charset="-122"/>
                <a:ea typeface="宋体" panose="02010600030101010101" pitchFamily="2" charset="-122"/>
              </a:rPr>
              <a:t>为太守陈宠功曹,当职割断,不避</a:t>
            </a:r>
            <a:r>
              <a:rPr lang="zh-CN" altLang="en-US" sz="1530" u="sng" kern="0" dirty="0" smtClean="0">
                <a:solidFill>
                  <a:srgbClr val="000000"/>
                </a:solidFill>
                <a:latin typeface="Times New Roman" panose="02020603050405020304" pitchFamily="65" charset="-122"/>
                <a:ea typeface="宋体" panose="02010600030101010101" pitchFamily="2" charset="-122"/>
              </a:rPr>
              <a:t>豪右</a:t>
            </a:r>
            <a:r>
              <a:rPr lang="zh-CN" altLang="en-US" sz="1530" kern="0" dirty="0" smtClean="0">
                <a:solidFill>
                  <a:srgbClr val="000000"/>
                </a:solidFill>
                <a:latin typeface="Times New Roman" panose="02020603050405020304" pitchFamily="65" charset="-122"/>
                <a:ea typeface="宋体" panose="02010600030101010101" pitchFamily="2" charset="-122"/>
              </a:rPr>
              <a:t>。宠风声大行,入为大司农。和</a:t>
            </a:r>
            <a:br/>
            <a:r>
              <a:rPr lang="zh-CN" altLang="en-US" sz="1530" kern="0" dirty="0" smtClean="0">
                <a:solidFill>
                  <a:srgbClr val="000000"/>
                </a:solidFill>
                <a:latin typeface="Times New Roman" panose="02020603050405020304" pitchFamily="65" charset="-122"/>
                <a:ea typeface="宋体" panose="02010600030101010101" pitchFamily="2" charset="-122"/>
              </a:rPr>
              <a:t>帝问曰:“在郡何以为理?”宠</a:t>
            </a:r>
            <a:r>
              <a:rPr lang="zh-CN" altLang="en-US" sz="1530" u="sng" kern="0" dirty="0" smtClean="0">
                <a:solidFill>
                  <a:srgbClr val="000000"/>
                </a:solidFill>
                <a:latin typeface="Times New Roman" panose="02020603050405020304" pitchFamily="65" charset="-122"/>
                <a:ea typeface="宋体" panose="02010600030101010101" pitchFamily="2" charset="-122"/>
              </a:rPr>
              <a:t>顿首</a:t>
            </a:r>
            <a:r>
              <a:rPr lang="zh-CN" altLang="en-US" sz="1530" kern="0" dirty="0" smtClean="0">
                <a:solidFill>
                  <a:srgbClr val="000000"/>
                </a:solidFill>
                <a:latin typeface="Times New Roman" panose="02020603050405020304" pitchFamily="65" charset="-122"/>
                <a:ea typeface="宋体" panose="02010600030101010101" pitchFamily="2" charset="-122"/>
              </a:rPr>
              <a:t>谢曰:“臣任功曹王涣以简贤选能,主簿镡显拾遗补阙,臣奉</a:t>
            </a:r>
            <a:br/>
            <a:r>
              <a:rPr lang="zh-CN" altLang="en-US" sz="1530" kern="0" dirty="0" smtClean="0">
                <a:solidFill>
                  <a:srgbClr val="000000"/>
                </a:solidFill>
                <a:latin typeface="Times New Roman" panose="02020603050405020304" pitchFamily="65" charset="-122"/>
                <a:ea typeface="宋体" panose="02010600030101010101" pitchFamily="2" charset="-122"/>
              </a:rPr>
              <a:t>宣诏书而已。”帝大悦,涣由此显名。州举</a:t>
            </a:r>
            <a:r>
              <a:rPr lang="zh-CN" altLang="en-US" sz="1530" u="sng" kern="0" dirty="0" smtClean="0">
                <a:solidFill>
                  <a:srgbClr val="000000"/>
                </a:solidFill>
                <a:latin typeface="Times New Roman" panose="02020603050405020304" pitchFamily="65" charset="-122"/>
                <a:ea typeface="宋体" panose="02010600030101010101" pitchFamily="2" charset="-122"/>
              </a:rPr>
              <a:t>茂才</a:t>
            </a:r>
            <a:r>
              <a:rPr lang="zh-CN" altLang="en-US" sz="1530" kern="0" dirty="0" smtClean="0">
                <a:solidFill>
                  <a:srgbClr val="000000"/>
                </a:solidFill>
                <a:latin typeface="Times New Roman" panose="02020603050405020304" pitchFamily="65" charset="-122"/>
                <a:ea typeface="宋体" panose="02010600030101010101" pitchFamily="2" charset="-122"/>
              </a:rPr>
              <a:t>,除温令。县多奸猾,积为人患。涣以方略讨</a:t>
            </a:r>
            <a:br/>
            <a:r>
              <a:rPr lang="zh-CN" altLang="en-US" sz="1530" kern="0" dirty="0" smtClean="0">
                <a:solidFill>
                  <a:srgbClr val="000000"/>
                </a:solidFill>
                <a:latin typeface="Times New Roman" panose="02020603050405020304" pitchFamily="65" charset="-122"/>
                <a:ea typeface="宋体" panose="02010600030101010101" pitchFamily="2" charset="-122"/>
              </a:rPr>
              <a:t>击,悉诛之。境内清夷,商人露宿于道。其有放牛者,辄云以属稚子,终无侵犯。在温三年,迁兖</a:t>
            </a:r>
            <a:br/>
            <a:r>
              <a:rPr lang="zh-CN" altLang="en-US" sz="1530" kern="0" dirty="0" smtClean="0">
                <a:solidFill>
                  <a:srgbClr val="000000"/>
                </a:solidFill>
                <a:latin typeface="Times New Roman" panose="02020603050405020304" pitchFamily="65" charset="-122"/>
                <a:ea typeface="宋体" panose="02010600030101010101" pitchFamily="2" charset="-122"/>
              </a:rPr>
              <a:t>州刺史,绳正部郡,风威大行。后坐考妖言不实论。岁余,征拜侍御史。永元十五年,从驾南巡,</a:t>
            </a:r>
            <a:br/>
            <a:r>
              <a:rPr lang="zh-CN" altLang="en-US" sz="1530" kern="0" dirty="0" smtClean="0">
                <a:solidFill>
                  <a:srgbClr val="000000"/>
                </a:solidFill>
                <a:latin typeface="Times New Roman" panose="02020603050405020304" pitchFamily="65" charset="-122"/>
                <a:ea typeface="宋体" panose="02010600030101010101" pitchFamily="2" charset="-122"/>
              </a:rPr>
              <a:t>还为洛阳令。以平正居身,得宽猛之宜。其冤嫌久讼,历政所不断,法理所难平者,莫不曲尽情</a:t>
            </a:r>
            <a:br/>
            <a:r>
              <a:rPr lang="zh-CN" altLang="en-US" sz="1530" kern="0" dirty="0" smtClean="0">
                <a:solidFill>
                  <a:srgbClr val="000000"/>
                </a:solidFill>
                <a:latin typeface="Times New Roman" panose="02020603050405020304" pitchFamily="65" charset="-122"/>
                <a:ea typeface="宋体" panose="02010600030101010101" pitchFamily="2" charset="-122"/>
              </a:rPr>
              <a:t>诈,压塞群疑。又能以谲数发擿奸伏。</a:t>
            </a:r>
            <a:r>
              <a:rPr lang="zh-CN" altLang="en-US" sz="1530" u="sng" kern="0" dirty="0" smtClean="0">
                <a:solidFill>
                  <a:srgbClr val="000000"/>
                </a:solidFill>
                <a:latin typeface="Times New Roman" panose="02020603050405020304" pitchFamily="65" charset="-122"/>
                <a:ea typeface="宋体" panose="02010600030101010101" pitchFamily="2" charset="-122"/>
              </a:rPr>
              <a:t>京师</a:t>
            </a:r>
            <a:r>
              <a:rPr lang="zh-CN" altLang="en-US" sz="1530" kern="0" dirty="0" smtClean="0">
                <a:solidFill>
                  <a:srgbClr val="000000"/>
                </a:solidFill>
                <a:latin typeface="Times New Roman" panose="02020603050405020304" pitchFamily="65" charset="-122"/>
                <a:ea typeface="宋体" panose="02010600030101010101" pitchFamily="2" charset="-122"/>
              </a:rPr>
              <a:t>称叹,以为涣有神算。元兴元年,病卒。百姓市道莫</a:t>
            </a:r>
            <a:br/>
            <a:r>
              <a:rPr lang="zh-CN" altLang="en-US" sz="1530" kern="0" dirty="0" smtClean="0">
                <a:solidFill>
                  <a:srgbClr val="000000"/>
                </a:solidFill>
                <a:latin typeface="Times New Roman" panose="02020603050405020304" pitchFamily="65" charset="-122"/>
                <a:ea typeface="宋体" panose="02010600030101010101" pitchFamily="2" charset="-122"/>
              </a:rPr>
              <a:t>不咨嗟。男女老壮皆相与赋敛,致奠醊以千数。涣丧西归,道经弘农,民庶皆设盘案于路。吏问</a:t>
            </a:r>
            <a:br/>
            <a:r>
              <a:rPr lang="zh-CN" altLang="en-US" sz="1530" kern="0" dirty="0" smtClean="0">
                <a:solidFill>
                  <a:srgbClr val="000000"/>
                </a:solidFill>
                <a:latin typeface="Times New Roman" panose="02020603050405020304" pitchFamily="65" charset="-122"/>
                <a:ea typeface="宋体" panose="02010600030101010101" pitchFamily="2" charset="-122"/>
              </a:rPr>
              <a:t>其故,咸言平常持米到洛,为卒司所抄,恒亡其半。自王君在事,不见侵枉,故来报恩。其政化怀</a:t>
            </a:r>
            <a:br/>
            <a:r>
              <a:rPr lang="zh-CN" altLang="en-US" sz="1530" kern="0" dirty="0" smtClean="0">
                <a:solidFill>
                  <a:srgbClr val="000000"/>
                </a:solidFill>
                <a:latin typeface="Times New Roman" panose="02020603050405020304" pitchFamily="65" charset="-122"/>
                <a:ea typeface="宋体" panose="02010600030101010101" pitchFamily="2" charset="-122"/>
              </a:rPr>
              <a:t>物如此。</a:t>
            </a:r>
            <a:r>
              <a:rPr lang="zh-CN" altLang="en-US" sz="1530" u="sng" kern="0" dirty="0" smtClean="0">
                <a:solidFill>
                  <a:srgbClr val="000000"/>
                </a:solidFill>
                <a:latin typeface="Times New Roman" panose="02020603050405020304" pitchFamily="65" charset="-122"/>
                <a:ea typeface="宋体" panose="02010600030101010101" pitchFamily="2" charset="-122"/>
              </a:rPr>
              <a:t>民思其德,为立祠安阳亭西,每食辄弦歌而荐之。</a:t>
            </a:r>
            <a:r>
              <a:rPr lang="zh-CN" altLang="en-US" sz="1530" kern="0" dirty="0" smtClean="0">
                <a:solidFill>
                  <a:srgbClr val="000000"/>
                </a:solidFill>
                <a:latin typeface="Times New Roman" panose="02020603050405020304" pitchFamily="65" charset="-122"/>
                <a:ea typeface="宋体" panose="02010600030101010101" pitchFamily="2" charset="-122"/>
              </a:rPr>
              <a:t>延熹中,桓帝事黄老道,悉毁诸房祀,</a:t>
            </a:r>
            <a:br/>
            <a:r>
              <a:rPr lang="zh-CN" altLang="en-US" sz="1530" kern="0" dirty="0" smtClean="0">
                <a:solidFill>
                  <a:srgbClr val="000000"/>
                </a:solidFill>
                <a:latin typeface="Times New Roman" panose="02020603050405020304" pitchFamily="65" charset="-122"/>
                <a:ea typeface="宋体" panose="02010600030101010101" pitchFamily="2" charset="-122"/>
              </a:rPr>
              <a:t>唯特诏密县存故太傅卓茂庙,洛阳留王涣祠焉。自涣卒后,连诏三公特选洛阳令,皆不称职。永</a:t>
            </a:r>
            <a:br/>
            <a:r>
              <a:rPr lang="zh-CN" altLang="en-US" sz="1530" kern="0" dirty="0" smtClean="0">
                <a:solidFill>
                  <a:srgbClr val="000000"/>
                </a:solidFill>
                <a:latin typeface="Times New Roman" panose="02020603050405020304" pitchFamily="65" charset="-122"/>
                <a:ea typeface="宋体" panose="02010600030101010101" pitchFamily="2" charset="-122"/>
              </a:rPr>
              <a:t>和中,以剧令勃海任峻补之。峻擢用文武吏,皆尽其能,纠剔奸盗,不得旋踵,</a:t>
            </a:r>
            <a:r>
              <a:rPr lang="zh-CN" altLang="en-US" sz="1530" u="sng" kern="0" dirty="0" smtClean="0">
                <a:solidFill>
                  <a:srgbClr val="000000"/>
                </a:solidFill>
                <a:latin typeface="Times New Roman" panose="02020603050405020304" pitchFamily="65" charset="-122"/>
                <a:ea typeface="宋体" panose="02010600030101010101" pitchFamily="2" charset="-122"/>
              </a:rPr>
              <a:t>一岁断狱,不过数十,</a:t>
            </a:r>
            <a:endParaRPr lang="zh-CN" altLang="en-US"/>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威风猛于涣,而文理不及之。</a:t>
            </a:r>
            <a:r>
              <a:rPr lang="zh-CN" altLang="en-US" sz="1530" kern="0" dirty="0" smtClean="0">
                <a:solidFill>
                  <a:srgbClr val="000000"/>
                </a:solidFill>
                <a:latin typeface="Times New Roman" panose="02020603050405020304" pitchFamily="65" charset="-122"/>
                <a:ea typeface="宋体" panose="02010600030101010101" pitchFamily="2" charset="-122"/>
              </a:rPr>
              <a:t>峻字叔高,终于太山太守。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(节选自《后汉书·王涣传》)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A.王涣字稚子/广汉妻阝人也/父顺/安定太守/涣少好侠/尚气力/数通剽轻少年/晚而改节敦/儒</a:t>
            </a:r>
            <a:br/>
            <a:r>
              <a:rPr lang="zh-CN" altLang="en-US" sz="1530" kern="0" dirty="0" smtClean="0">
                <a:solidFill>
                  <a:srgbClr val="000000"/>
                </a:solidFill>
                <a:latin typeface="Times New Roman" panose="02020603050405020304" pitchFamily="65" charset="-122"/>
                <a:ea typeface="宋体" panose="02010600030101010101" pitchFamily="2" charset="-122"/>
              </a:rPr>
              <a:t>学习《尚书》/读律令/略举大义/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B.王涣字稚子/广汉妻阝人也/父顺/安定太守/涣少好侠/尚气力/数通剽轻少年/晚而改节/敦儒</a:t>
            </a:r>
            <a:br/>
            <a:r>
              <a:rPr lang="zh-CN" altLang="en-US" sz="1530" kern="0" dirty="0" smtClean="0">
                <a:solidFill>
                  <a:srgbClr val="000000"/>
                </a:solidFill>
                <a:latin typeface="Times New Roman" panose="02020603050405020304" pitchFamily="65" charset="-122"/>
                <a:ea typeface="宋体" panose="02010600030101010101" pitchFamily="2" charset="-122"/>
              </a:rPr>
              <a:t>学/习《尚书》/读律令/略举大义/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C.王涣字稚子/广汉妻阝人也/父顺/安定太守/涣少/好侠尚气力/数通剽轻少年/晚而改节敦/儒</a:t>
            </a:r>
            <a:br/>
            <a:r>
              <a:rPr lang="zh-CN" altLang="en-US" sz="1530" kern="0" dirty="0" smtClean="0">
                <a:solidFill>
                  <a:srgbClr val="000000"/>
                </a:solidFill>
                <a:latin typeface="Times New Roman" panose="02020603050405020304" pitchFamily="65" charset="-122"/>
                <a:ea typeface="宋体" panose="02010600030101010101" pitchFamily="2" charset="-122"/>
              </a:rPr>
              <a:t>学习《尚书》/读律令/略举大义/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D.王涣字稚子/广汉妻阝人也/父顺/安定太守/涣少/好侠尚气力/数通剽轻少年/晚而改节/敦儒</a:t>
            </a:r>
            <a:br/>
            <a:r>
              <a:rPr lang="zh-CN" altLang="en-US" sz="1530" kern="0" dirty="0" smtClean="0">
                <a:solidFill>
                  <a:srgbClr val="000000"/>
                </a:solidFill>
                <a:latin typeface="Times New Roman" panose="02020603050405020304" pitchFamily="65" charset="-122"/>
                <a:ea typeface="宋体" panose="02010600030101010101" pitchFamily="2" charset="-122"/>
              </a:rPr>
              <a:t>学/习《尚书》/读律令/略举大义/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2.下列对文中加点词语的相关内容的解说,不正确的一项是(3分)(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A.豪右,指旧时的富豪家族、世家大户;汉代以右为尊,所以习惯上称为“豪右”。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B.顿首,即以头叩地而拜,是古代交际礼仪;又常常用于书信、表奏中作为敬辞。</a:t>
            </a:r>
            <a:endParaRPr lang="zh-CN" altLang="en-US"/>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C.茂才,即秀才,东汉时为避光武帝刘秀名讳,改称茂才,后世有时也沿用此名。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D.京师是古代京城的通称,现代则称为首都;“京”“师”单用,旧时均可指国都。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A.王涣初入仕途,才干受到赏识。他在太守陈宠手下担任功曹,遇事敢于决断;陈入朝为大司</a:t>
            </a:r>
            <a:br/>
            <a:r>
              <a:rPr lang="zh-CN" altLang="en-US" sz="1530" kern="0" dirty="0" smtClean="0">
                <a:solidFill>
                  <a:srgbClr val="000000"/>
                </a:solidFill>
                <a:latin typeface="Times New Roman" panose="02020603050405020304" pitchFamily="65" charset="-122"/>
                <a:ea typeface="宋体" panose="02010600030101010101" pitchFamily="2" charset="-122"/>
              </a:rPr>
              <a:t>农,回答皇上询问时褒奖他善于简贤选能,王由此得以显名。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B.王涣扫除积弊,境内风清气正。他担任温县县令,以谋略铲除奸猾之徒,世面清平,商人露宿</a:t>
            </a:r>
            <a:br/>
            <a:r>
              <a:rPr lang="zh-CN" altLang="en-US" sz="1530" kern="0" dirty="0" smtClean="0">
                <a:solidFill>
                  <a:srgbClr val="000000"/>
                </a:solidFill>
                <a:latin typeface="Times New Roman" panose="02020603050405020304" pitchFamily="65" charset="-122"/>
                <a:ea typeface="宋体" panose="02010600030101010101" pitchFamily="2" charset="-122"/>
              </a:rPr>
              <a:t>于道;升任兖州刺史后,又依法整肃下属部门,极有声威。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C.王涣办案严谨,治事宽猛相济。他对于疑难案件以及法理难平者,探寻本来面目,尽力还以公</a:t>
            </a:r>
            <a:br/>
            <a:r>
              <a:rPr lang="zh-CN" altLang="en-US" sz="1530" kern="0" dirty="0" smtClean="0">
                <a:solidFill>
                  <a:srgbClr val="000000"/>
                </a:solidFill>
                <a:latin typeface="Times New Roman" panose="02020603050405020304" pitchFamily="65" charset="-122"/>
                <a:ea typeface="宋体" panose="02010600030101010101" pitchFamily="2" charset="-122"/>
              </a:rPr>
              <a:t>正;又能够揭发奸隐之事,深受外界称叹,被誉为有神算。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D.王涣政绩卓著,后任难以比肩。他死于洛阳令任上,皇上下令特选其继任者,均不称职;后来</a:t>
            </a:r>
            <a:br/>
            <a:r>
              <a:rPr lang="zh-CN" altLang="en-US" sz="1530" kern="0" dirty="0" smtClean="0">
                <a:solidFill>
                  <a:srgbClr val="000000"/>
                </a:solidFill>
                <a:latin typeface="Times New Roman" panose="02020603050405020304" pitchFamily="65" charset="-122"/>
                <a:ea typeface="宋体" panose="02010600030101010101" pitchFamily="2" charset="-122"/>
              </a:rPr>
              <a:t>选用任峻,任充分发挥文武属吏才干,仍然忙得无法分身。</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(1)民思其德,为立祠安阳亭西,每食辄弦歌而荐之。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(2)一岁断狱,不过数十,威风猛于涣,而文理不及之。</a:t>
            </a:r>
            <a:endParaRPr lang="zh-CN" altLang="en-US"/>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本题考查文言文断句能力。解答此题,应在通读文段的基础上把握大意,查找标</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志词语和对称结构。如文中介绍王涣经历时,“少”与“晚”对举,“敦儒学”与“习《尚</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书》”“读律令”句式相同,“也”常用于句末等。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本题考查了解并掌握常见的古代文化常识的能力。“京师”旧指国都,“京”字</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单用也可以指国都,但“师”字单用常指老师、军队之类,故“旧时均可指国都”错。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本题考查归纳内容要点,概括中心意思的能力。文末说任峻选拔文武官员,充分</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发挥这些人的才能,这些人检举剪除奸恶盗贼,决不畏避退缩,声威超过了王涣,D项任峻“充分</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发挥文武属吏才干,仍然忙得无法分身”没有依据。故D错。</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疑难突破</a:t>
            </a:r>
            <a:r>
              <a:rPr lang="zh-CN" altLang="en-US" sz="1530" kern="0" dirty="0" smtClean="0">
                <a:solidFill>
                  <a:srgbClr val="000000"/>
                </a:solidFill>
                <a:latin typeface="Times New Roman" panose="02020603050405020304" pitchFamily="65" charset="-122"/>
                <a:ea typeface="宋体" panose="02010600030101010101" pitchFamily="2" charset="-122"/>
              </a:rPr>
              <a:t>    曲解文意和无中生有是文言文概括分析题的常设陷阱。做题时先找到原句,再细</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查是否有释义错误,并借助语境仔细推敲,可以判断是否曲解文意;细审选项中的每一个信息点</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在原文中是否有相关表述,要留意相关细节,识别选项中自行添加而原文中并未出现的信息,可</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断定是否无中生有。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(1)百姓思念王涣恩德,在安阳亭西为他建造祠堂,每到进食时就奏乐歌咏而祭祀他。</a:t>
            </a:r>
            <a:endParaRPr lang="zh-CN" altLang="en-US"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(2)一年间的断案,不过几十件,声威超过王涣,而在条理方面比不上他。</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本题考查理解并翻译文中句子的能力。文言翻译必须遵循“信”的原则,直译为主,意</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译为辅。(1)句中务必落实的有“思”“德”“荐”及介宾后置(“为立祠安阳亭西”);(2)句</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中重点落实的有“岁”“狱”“于”“文理”“及”。</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[参考译文]</a:t>
            </a:r>
            <a:endParaRPr lang="zh-CN" altLang="en-US" b="1"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王涣字稚子,是广汉郪县人。父亲王顺,是安定太守。王涣年少时喜好行侠,崇尚武力,与强悍</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轻捷的少年交往频繁。后来才改变了自己的操行,重视儒学,学习《尚书》,研读律令,大体能</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明晓其主要思想。他担任太守陈宠的功曹后,对自己的职责认真负责,敢于决断,即使对豪强大</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户也决不留情。陈宠名声大震,被提升到朝中任大司农。汉和帝问他:“你在郡中是用什么办</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法治理政务的?”陈宠叩头回答说:“臣任用功曹王涣,让他选拔有才能的人;又让主簿镡显弥</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补纠正有漏洞的地方,我不过是奉命宣读皇上您的诏书罢了。”和帝十分高兴,王涣从此知</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名。州里举荐王涣为茂才,并让他做温县县令。温县境内有很多奸猾之徒,长期以来成了当地</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人的大患。王涣采取策略加以讨伐打击,把他们全都杀了。县境内安定太平,有的商人就在外</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面过夜。那些放牛的人,经常说将牛交给王涣了,始终没有发生互相侵犯的事。王涣担任了三</a:t>
            </a:r>
            <a:endParaRPr lang="zh-CN" alt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39750" y="991377"/>
            <a:ext cx="8127250" cy="5618384"/>
            <a:chOff x="539750" y="1080000"/>
            <a:chExt cx="8127250" cy="5618384"/>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年温县县令后,升为兖州刺史,他纠正所属郡县,声名大震。后来由于审问妖妄言论不符合实情</a:t>
              </a:r>
              <a:br/>
              <a:r>
                <a:rPr lang="zh-CN" altLang="en-US" sz="1530" kern="0" dirty="0" smtClean="0">
                  <a:solidFill>
                    <a:srgbClr val="000000"/>
                  </a:solidFill>
                  <a:latin typeface="Times New Roman" panose="02020603050405020304" pitchFamily="65" charset="-122"/>
                  <a:ea typeface="宋体" panose="02010600030101010101" pitchFamily="2" charset="-122"/>
                </a:rPr>
                <a:t>而被定罪。一年多以后,又被征召任命为侍御史。永元十五年,王涣随从皇帝南巡,返回后被任</a:t>
              </a:r>
              <a:br/>
              <a:r>
                <a:rPr lang="zh-CN" altLang="en-US" sz="1530" kern="0" dirty="0" smtClean="0">
                  <a:solidFill>
                    <a:srgbClr val="000000"/>
                  </a:solidFill>
                  <a:latin typeface="Times New Roman" panose="02020603050405020304" pitchFamily="65" charset="-122"/>
                  <a:ea typeface="宋体" panose="02010600030101010101" pitchFamily="2" charset="-122"/>
                </a:rPr>
                <a:t>命为洛阳令。他以办事清平公正严格要求自己,处理案件也宽严得当。那些含有冤情,长期诉</a:t>
              </a:r>
              <a:br/>
              <a:r>
                <a:rPr lang="zh-CN" altLang="en-US" sz="1530" kern="0" dirty="0" smtClean="0">
                  <a:solidFill>
                    <a:srgbClr val="000000"/>
                  </a:solidFill>
                  <a:latin typeface="Times New Roman" panose="02020603050405020304" pitchFamily="65" charset="-122"/>
                  <a:ea typeface="宋体" panose="02010600030101010101" pitchFamily="2" charset="-122"/>
                </a:rPr>
                <a:t>讼,而历任官员所不能判决,按法律情理难以彰明,人们难以信服的案件,王涣无不弄清真伪,消</a:t>
              </a:r>
              <a:br/>
              <a:r>
                <a:rPr lang="zh-CN" altLang="en-US" sz="1530" kern="0" dirty="0" smtClean="0">
                  <a:solidFill>
                    <a:srgbClr val="000000"/>
                  </a:solidFill>
                  <a:latin typeface="Times New Roman" panose="02020603050405020304" pitchFamily="65" charset="-122"/>
                  <a:ea typeface="宋体" panose="02010600030101010101" pitchFamily="2" charset="-122"/>
                </a:rPr>
                <a:t>除大家的疑虑。同时他还用巧妙的办法,多次揭发和暴露隐秘的坏人坏事。京城的人都称颂</a:t>
              </a:r>
              <a:br/>
              <a:r>
                <a:rPr lang="zh-CN" altLang="en-US" sz="1530" kern="0" dirty="0" smtClean="0">
                  <a:solidFill>
                    <a:srgbClr val="000000"/>
                  </a:solidFill>
                  <a:latin typeface="Times New Roman" panose="02020603050405020304" pitchFamily="65" charset="-122"/>
                  <a:ea typeface="宋体" panose="02010600030101010101" pitchFamily="2" charset="-122"/>
                </a:rPr>
                <a:t>叹服,认为王涣神机妙算。元兴元年,王涣病死。无论是城市居民还是行旅之人没有不叹息</a:t>
              </a:r>
              <a:br/>
              <a:r>
                <a:rPr lang="zh-CN" altLang="en-US" sz="1530" kern="0" dirty="0" smtClean="0">
                  <a:solidFill>
                    <a:srgbClr val="000000"/>
                  </a:solidFill>
                  <a:latin typeface="Times New Roman" panose="02020603050405020304" pitchFamily="65" charset="-122"/>
                  <a:ea typeface="宋体" panose="02010600030101010101" pitchFamily="2" charset="-122"/>
                </a:rPr>
                <a:t>的。男女老少都共同集资,上千人为他举行祭奠之礼。王涣的灵柩向西运回家乡,路过弘农县,</a:t>
              </a:r>
              <a:br/>
              <a:r>
                <a:rPr lang="zh-CN" altLang="en-US" sz="1530" kern="0" dirty="0" smtClean="0">
                  <a:solidFill>
                    <a:srgbClr val="000000"/>
                  </a:solidFill>
                  <a:latin typeface="Times New Roman" panose="02020603050405020304" pitchFamily="65" charset="-122"/>
                  <a:ea typeface="宋体" panose="02010600030101010101" pitchFamily="2" charset="-122"/>
                </a:rPr>
                <a:t>老百姓都在路旁摆设盘案加以祭奠。官吏问这样做的缘故,老百姓都说平常带米到洛阳,被士</a:t>
              </a:r>
              <a:br/>
              <a:r>
                <a:rPr lang="zh-CN" altLang="en-US" sz="1530" kern="0" dirty="0" smtClean="0">
                  <a:solidFill>
                    <a:srgbClr val="000000"/>
                  </a:solidFill>
                  <a:latin typeface="Times New Roman" panose="02020603050405020304" pitchFamily="65" charset="-122"/>
                  <a:ea typeface="宋体" panose="02010600030101010101" pitchFamily="2" charset="-122"/>
                </a:rPr>
                <a:t>卒衙门所盘剥,经常要损失一半。自从王涣任洛阳令后,不再有官吏掠夺侵扰的事情了,所以来</a:t>
              </a:r>
              <a:br/>
              <a:r>
                <a:rPr lang="zh-CN" altLang="en-US" sz="1530" kern="0" dirty="0" smtClean="0">
                  <a:solidFill>
                    <a:srgbClr val="000000"/>
                  </a:solidFill>
                  <a:latin typeface="Times New Roman" panose="02020603050405020304" pitchFamily="65" charset="-122"/>
                  <a:ea typeface="宋体" panose="02010600030101010101" pitchFamily="2" charset="-122"/>
                </a:rPr>
                <a:t>报答他的恩情。王涣政治教化令人怀念感激达到这样的地步。百姓思念王涣的恩德,在安阳</a:t>
              </a:r>
              <a:br/>
              <a:r>
                <a:rPr lang="zh-CN" altLang="en-US" sz="1530" kern="0" dirty="0" smtClean="0">
                  <a:solidFill>
                    <a:srgbClr val="000000"/>
                  </a:solidFill>
                  <a:latin typeface="Times New Roman" panose="02020603050405020304" pitchFamily="65" charset="-122"/>
                  <a:ea typeface="宋体" panose="02010600030101010101" pitchFamily="2" charset="-122"/>
                </a:rPr>
                <a:t>亭西为他建造祠堂,每到进食时就奏乐歌咏而祭祀他。延熹年间,桓帝使用黄老学说,将所有的</a:t>
              </a:r>
              <a:br/>
              <a:r>
                <a:rPr lang="zh-CN" altLang="en-US" sz="1530" kern="0" dirty="0" smtClean="0">
                  <a:solidFill>
                    <a:srgbClr val="000000"/>
                  </a:solidFill>
                  <a:latin typeface="Times New Roman" panose="02020603050405020304" pitchFamily="65" charset="-122"/>
                  <a:ea typeface="宋体" panose="02010600030101010101" pitchFamily="2" charset="-122"/>
                </a:rPr>
                <a:t>祠堂全部毁去,唯独专门下诏书要密县保留原太傅卓茂的庙,洛阳保留王涣的祠堂。自从王涣</a:t>
              </a:r>
              <a:br/>
              <a:r>
                <a:rPr lang="zh-CN" altLang="en-US" sz="1530" kern="0" dirty="0" smtClean="0">
                  <a:solidFill>
                    <a:srgbClr val="000000"/>
                  </a:solidFill>
                  <a:latin typeface="Times New Roman" panose="02020603050405020304" pitchFamily="65" charset="-122"/>
                  <a:ea typeface="宋体" panose="02010600030101010101" pitchFamily="2" charset="-122"/>
                </a:rPr>
                <a:t>去世以后,皇帝连续下诏书给三公,要他们专门挑选洛阳令,但挑出来的都不称职。永和年间,</a:t>
              </a:r>
              <a:br/>
              <a:r>
                <a:rPr lang="zh-CN" altLang="en-US" sz="1530" kern="0" dirty="0" smtClean="0">
                  <a:solidFill>
                    <a:srgbClr val="000000"/>
                  </a:solidFill>
                  <a:latin typeface="Times New Roman" panose="02020603050405020304" pitchFamily="65" charset="-122"/>
                  <a:ea typeface="宋体" panose="02010600030101010101" pitchFamily="2" charset="-122"/>
                </a:rPr>
                <a:t>朝廷任命剧县县令勃海人任峻为洛阳令。任峻选拔文武官吏,充分发挥这些人的才能,检举剪</a:t>
              </a:r>
              <a:endParaRPr lang="zh-CN" altLang="en-US"/>
            </a:p>
          </p:txBody>
        </p:sp>
        <p:sp>
          <p:nvSpPr>
            <p:cNvPr id="3" name="TextBox 2"/>
            <p:cNvSpPr txBox="1"/>
            <p:nvPr/>
          </p:nvSpPr>
          <p:spPr>
            <a:xfrm>
              <a:off x="539750" y="5992037"/>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除奸恶盗贼,决不畏避退缩。一年间的断案,不过几十件,声威超过王涣,而在条理方面比不上</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他。任峻字叔高,最后在太山太守任上逝世。</a:t>
              </a:r>
              <a:endParaRPr lang="zh-CN" altLang="en-US" dirty="0"/>
            </a:p>
          </p:txBody>
        </p:sp>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四、(2018课标全国Ⅲ,10—13)阅读下面的文言文,完成后面题目。(19分)</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纯礼字彝叟以父仲淹荫知陵台令兼永安县永昭陵建京西转运使配木石砖甓及工徒于一路独</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永安不受令</a:t>
            </a:r>
            <a:r>
              <a:rPr lang="zh-CN" altLang="en-US" sz="1530" kern="0" dirty="0" smtClean="0">
                <a:solidFill>
                  <a:srgbClr val="000000"/>
                </a:solidFill>
                <a:latin typeface="Times New Roman" panose="02020603050405020304" pitchFamily="65" charset="-122"/>
                <a:ea typeface="宋体" panose="02010600030101010101" pitchFamily="2" charset="-122"/>
              </a:rPr>
              <a:t>使者以白陵使韩琦,琦曰:“范纯礼岂不知此?将必有说。”他日,众质之,纯礼曰:</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陵寝</a:t>
            </a:r>
            <a:r>
              <a:rPr lang="zh-CN" altLang="en-US" sz="1530" kern="0" dirty="0" smtClean="0">
                <a:solidFill>
                  <a:srgbClr val="000000"/>
                </a:solidFill>
                <a:latin typeface="Times New Roman" panose="02020603050405020304" pitchFamily="65" charset="-122"/>
                <a:ea typeface="宋体" panose="02010600030101010101" pitchFamily="2" charset="-122"/>
              </a:rPr>
              <a:t>皆在邑境,岁时缮治无虚日,今乃与百县均赋,曷若置此,使之奉常时用乎?”琦是其对。</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还朝,用为三司盐铁判官,以比部员外郎出知遂州。泸南有边事,调度苛棘,纯礼一以静待之,辨</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其可具者,不取于民。民图像于庐,而奉之如神,名曰“范公庵”。草场火,民情疑怖,守吏惕息</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俟诛。纯礼曰:“草湿则生火,何足怪!”但使密偿之。库吏盗丝多罪至死,纯礼曰:“以棼然之</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丝而杀之,吾不忍也。”听其家趣买以赎,命释其</a:t>
            </a:r>
            <a:r>
              <a:rPr lang="zh-CN" altLang="en-US" sz="1530" u="sng" kern="0" dirty="0" smtClean="0">
                <a:solidFill>
                  <a:srgbClr val="000000"/>
                </a:solidFill>
                <a:latin typeface="Times New Roman" panose="02020603050405020304" pitchFamily="65" charset="-122"/>
                <a:ea typeface="宋体" panose="02010600030101010101" pitchFamily="2" charset="-122"/>
              </a:rPr>
              <a:t>株连</a:t>
            </a:r>
            <a:r>
              <a:rPr lang="zh-CN" altLang="en-US" sz="1530" kern="0" dirty="0" smtClean="0">
                <a:solidFill>
                  <a:srgbClr val="000000"/>
                </a:solidFill>
                <a:latin typeface="Times New Roman" panose="02020603050405020304" pitchFamily="65" charset="-122"/>
                <a:ea typeface="宋体" panose="02010600030101010101" pitchFamily="2" charset="-122"/>
              </a:rPr>
              <a:t>者。除户部郎中、京西转运副使。徽宗</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立,以龙图阁直学士知开封府。</a:t>
            </a:r>
            <a:r>
              <a:rPr lang="zh-CN" altLang="en-US" sz="1530" u="sng" kern="0" dirty="0" smtClean="0">
                <a:solidFill>
                  <a:srgbClr val="000000"/>
                </a:solidFill>
                <a:latin typeface="Times New Roman" panose="02020603050405020304" pitchFamily="65" charset="-122"/>
                <a:ea typeface="宋体" panose="02010600030101010101" pitchFamily="2" charset="-122"/>
              </a:rPr>
              <a:t>前尹</a:t>
            </a:r>
            <a:r>
              <a:rPr lang="zh-CN" altLang="en-US" sz="1530" kern="0" dirty="0" smtClean="0">
                <a:solidFill>
                  <a:srgbClr val="000000"/>
                </a:solidFill>
                <a:latin typeface="Times New Roman" panose="02020603050405020304" pitchFamily="65" charset="-122"/>
                <a:ea typeface="宋体" panose="02010600030101010101" pitchFamily="2" charset="-122"/>
              </a:rPr>
              <a:t>以刻深为治,纯礼曰:“宽猛相济,圣人之训。</a:t>
            </a:r>
            <a:r>
              <a:rPr lang="zh-CN" altLang="en-US" sz="1530" u="sng" kern="0" dirty="0" smtClean="0">
                <a:solidFill>
                  <a:srgbClr val="000000"/>
                </a:solidFill>
                <a:latin typeface="Times New Roman" panose="02020603050405020304" pitchFamily="65" charset="-122"/>
                <a:ea typeface="宋体" panose="02010600030101010101" pitchFamily="2" charset="-122"/>
              </a:rPr>
              <a:t>方务去前之</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苛,犹虑未尽,岂有宽为患也。</a:t>
            </a:r>
            <a:r>
              <a:rPr lang="zh-CN" altLang="en-US" sz="1530" kern="0" dirty="0" smtClean="0">
                <a:solidFill>
                  <a:srgbClr val="000000"/>
                </a:solidFill>
                <a:latin typeface="Times New Roman" panose="02020603050405020304" pitchFamily="65" charset="-122"/>
                <a:ea typeface="宋体" panose="02010600030101010101" pitchFamily="2" charset="-122"/>
              </a:rPr>
              <a:t>”由是一切以宽处之。中旨鞫享泽村民谋逆,纯礼审其故,此民</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入戏场观优,归途见匠者作桶,取而戴于首曰:“与刘先主如何?”遂为匠擒。明日入对,徽宗问</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何以处之,对曰:“</a:t>
            </a:r>
            <a:r>
              <a:rPr lang="zh-CN" altLang="en-US" sz="1530" u="sng" kern="0" dirty="0" smtClean="0">
                <a:solidFill>
                  <a:srgbClr val="000000"/>
                </a:solidFill>
                <a:latin typeface="Times New Roman" panose="02020603050405020304" pitchFamily="65" charset="-122"/>
                <a:ea typeface="宋体" panose="02010600030101010101" pitchFamily="2" charset="-122"/>
              </a:rPr>
              <a:t>愚人村野无所知,若以叛逆蔽罪,恐辜好生之德。</a:t>
            </a:r>
            <a:r>
              <a:rPr lang="zh-CN" altLang="en-US" sz="1530" kern="0" dirty="0" smtClean="0">
                <a:solidFill>
                  <a:srgbClr val="000000"/>
                </a:solidFill>
                <a:latin typeface="Times New Roman" panose="02020603050405020304" pitchFamily="65" charset="-122"/>
                <a:ea typeface="宋体" panose="02010600030101010101" pitchFamily="2" charset="-122"/>
              </a:rPr>
              <a:t>以不应为杖之,足矣。”曰:</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“何以戒后人?”曰:“正欲外间知陛下刑宪不滥,足以为训尔。”徽宗从之。纯礼沉毅刚正,</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曾布惮之,激驸马都尉王诜曰:“上欲除君承旨,范右丞不可。”诜怒。会诜馆辽使,纯礼主宴,</a:t>
            </a:r>
            <a:endParaRPr lang="zh-CN" alt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诜诬其辄斥</a:t>
            </a:r>
            <a:r>
              <a:rPr lang="zh-CN" altLang="en-US" sz="1530" u="sng" kern="0" dirty="0" smtClean="0">
                <a:solidFill>
                  <a:srgbClr val="000000"/>
                </a:solidFill>
                <a:latin typeface="Times New Roman" panose="02020603050405020304" pitchFamily="65" charset="-122"/>
                <a:ea typeface="宋体" panose="02010600030101010101" pitchFamily="2" charset="-122"/>
              </a:rPr>
              <a:t>御名</a:t>
            </a:r>
            <a:r>
              <a:rPr lang="zh-CN" altLang="en-US" sz="1530" kern="0" dirty="0" smtClean="0">
                <a:solidFill>
                  <a:srgbClr val="000000"/>
                </a:solidFill>
                <a:latin typeface="Times New Roman" panose="02020603050405020304" pitchFamily="65" charset="-122"/>
                <a:ea typeface="宋体" panose="02010600030101010101" pitchFamily="2" charset="-122"/>
              </a:rPr>
              <a:t>,罢为端明殿学士、知颍昌府,提举崇福宫。崇宁五年,复左朝议大夫,提举鸿</a:t>
            </a:r>
            <a:br/>
            <a:r>
              <a:rPr lang="zh-CN" altLang="en-US" sz="1530" kern="0" dirty="0" smtClean="0">
                <a:solidFill>
                  <a:srgbClr val="000000"/>
                </a:solidFill>
                <a:latin typeface="Times New Roman" panose="02020603050405020304" pitchFamily="65" charset="-122"/>
                <a:ea typeface="宋体" panose="02010600030101010101" pitchFamily="2" charset="-122"/>
              </a:rPr>
              <a:t>庆宫。卒,年七十六。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(节选自《宋史·范纯礼传》)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A.纯礼字彝叟/以父仲淹荫/知陵台令兼永安县/永昭陵建京西转运使/配木石砖甓及工徒于一</a:t>
            </a:r>
            <a:br/>
            <a:r>
              <a:rPr lang="zh-CN" altLang="en-US" sz="1530" kern="0" dirty="0" smtClean="0">
                <a:solidFill>
                  <a:srgbClr val="000000"/>
                </a:solidFill>
                <a:latin typeface="Times New Roman" panose="02020603050405020304" pitchFamily="65" charset="-122"/>
                <a:ea typeface="宋体" panose="02010600030101010101" pitchFamily="2" charset="-122"/>
              </a:rPr>
              <a:t>路/独永安不受令/</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B.纯礼字彝叟/以父仲淹/荫知陵台令兼永安县/永昭陵建/京西转运使配木石砖甓及工徒于一</a:t>
            </a:r>
            <a:br/>
            <a:r>
              <a:rPr lang="zh-CN" altLang="en-US" sz="1530" kern="0" dirty="0" smtClean="0">
                <a:solidFill>
                  <a:srgbClr val="000000"/>
                </a:solidFill>
                <a:latin typeface="Times New Roman" panose="02020603050405020304" pitchFamily="65" charset="-122"/>
                <a:ea typeface="宋体" panose="02010600030101010101" pitchFamily="2" charset="-122"/>
              </a:rPr>
              <a:t>路/独永安不受令/</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C.纯礼字彝叟/以父仲淹/荫知陵台令兼永安县/永昭陵建京西转运使/配木石砖甓及工徒于一</a:t>
            </a:r>
            <a:br/>
            <a:r>
              <a:rPr lang="zh-CN" altLang="en-US" sz="1530" kern="0" dirty="0" smtClean="0">
                <a:solidFill>
                  <a:srgbClr val="000000"/>
                </a:solidFill>
                <a:latin typeface="Times New Roman" panose="02020603050405020304" pitchFamily="65" charset="-122"/>
                <a:ea typeface="宋体" panose="02010600030101010101" pitchFamily="2" charset="-122"/>
              </a:rPr>
              <a:t>路/独永安不受令/</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D.纯礼字彝叟/以父仲淹荫/知陵台令兼永安县/永昭陵建/京西转运使配木石砖甓及工徒于一</a:t>
            </a:r>
            <a:br/>
            <a:r>
              <a:rPr lang="zh-CN" altLang="en-US" sz="1530" kern="0" dirty="0" smtClean="0">
                <a:solidFill>
                  <a:srgbClr val="000000"/>
                </a:solidFill>
                <a:latin typeface="Times New Roman" panose="02020603050405020304" pitchFamily="65" charset="-122"/>
                <a:ea typeface="宋体" panose="02010600030101010101" pitchFamily="2" charset="-122"/>
              </a:rPr>
              <a:t>路/独永安不受令/</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2.下列对文中加点词语的相关内容的解说,不正确的一项是(3分)(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A.陵寝是帝王死后安葬的陵墓,陵墓建成后,还需设置守陵奉祀的官员以及禁卫。</a:t>
            </a:r>
            <a:endParaRPr lang="zh-CN" altLang="en-US"/>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39750" y="1080000"/>
            <a:ext cx="8127250" cy="5340665"/>
            <a:chOff x="539750" y="1080000"/>
            <a:chExt cx="8127250" cy="5340665"/>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B.“株”,本义树根,根与根间紧密相连,因而“株连”又指一人有罪而牵连他人。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C.前尹在文中指开封府前任府尹;“尹”为官名,如令尹、京兆尹,是知府的简称。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D.御名指皇帝名讳,古代与皇帝有关的事物前常加“御”字,如御玺指皇帝印信。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A.纯礼敢于抗言,受到韩琦赏识。主管官员分配劳赋不当,他有理有据地提出异议,认为永安县</a:t>
              </a:r>
              <a:br/>
              <a:r>
                <a:rPr lang="zh-CN" altLang="en-US" sz="1530" kern="0" dirty="0" smtClean="0">
                  <a:solidFill>
                    <a:srgbClr val="000000"/>
                  </a:solidFill>
                  <a:latin typeface="Times New Roman" panose="02020603050405020304" pitchFamily="65" charset="-122"/>
                  <a:ea typeface="宋体" panose="02010600030101010101" pitchFamily="2" charset="-122"/>
                </a:rPr>
                <a:t>负责陵寝日常维护,不应与各县均等,得到陵使韩琦认同。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B.纯礼关怀下属,处分重在惩戒。他在遂州任上对下属宽厚,草场失火,守吏惶恐等候诛杀,库</a:t>
              </a:r>
              <a:br/>
              <a:r>
                <a:rPr lang="zh-CN" altLang="en-US" sz="1530" kern="0" dirty="0" smtClean="0">
                  <a:solidFill>
                    <a:srgbClr val="000000"/>
                  </a:solidFill>
                  <a:latin typeface="Times New Roman" panose="02020603050405020304" pitchFamily="65" charset="-122"/>
                  <a:ea typeface="宋体" panose="02010600030101010101" pitchFamily="2" charset="-122"/>
                </a:rPr>
                <a:t>吏因盗丝将被处死,他均认为罪不至死而采用赔偿的惩处。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C.纯礼鉴察往事,治事去苛从宽。在开封府任上,有村民被误告谋逆,他发现事实并非如此,认</a:t>
              </a:r>
              <a:br/>
              <a:r>
                <a:rPr lang="zh-CN" altLang="en-US" sz="1530" kern="0" dirty="0" smtClean="0">
                  <a:solidFill>
                    <a:srgbClr val="000000"/>
                  </a:solidFill>
                  <a:latin typeface="Times New Roman" panose="02020603050405020304" pitchFamily="65" charset="-122"/>
                  <a:ea typeface="宋体" panose="02010600030101010101" pitchFamily="2" charset="-122"/>
                </a:rPr>
                <a:t>为应判杖刑,并以彰显皇上刑罚不滥为由,征得皇上认可。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D.纯礼坚毅刚直,不幸遭人算计。他的正直让曾布恐惧,曾挑唆驸马都尉王诜诬告纯礼,王即借</a:t>
              </a:r>
              <a:br/>
              <a:r>
                <a:rPr lang="zh-CN" altLang="en-US" sz="1530" kern="0" dirty="0" smtClean="0">
                  <a:solidFill>
                    <a:srgbClr val="000000"/>
                  </a:solidFill>
                  <a:latin typeface="Times New Roman" panose="02020603050405020304" pitchFamily="65" charset="-122"/>
                  <a:ea typeface="宋体" panose="02010600030101010101" pitchFamily="2" charset="-122"/>
                </a:rPr>
                <a:t>纯礼宴请辽使事构陷纯礼,致使纯礼蒙冤,最终遭到免职。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(1)方务去前之苛,犹虑未尽,岂有宽为患也。</a:t>
              </a:r>
              <a:endParaRPr lang="zh-CN" altLang="en-US"/>
            </a:p>
          </p:txBody>
        </p:sp>
        <p:sp>
          <p:nvSpPr>
            <p:cNvPr id="3" name="TextBox 2"/>
            <p:cNvSpPr txBox="1"/>
            <p:nvPr/>
          </p:nvSpPr>
          <p:spPr>
            <a:xfrm>
              <a:off x="539750" y="6067491"/>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(2)愚人村野无所知,若以叛逆蔽罪,恐辜好生之德。</a:t>
              </a:r>
              <a:endParaRPr lang="zh-CN" altLang="en-US" dirty="0"/>
            </a:p>
          </p:txBody>
        </p:sp>
      </p:gr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本题考查文言断句的能力。解答本题关键之一是理解“荫”的含义,此处当为</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“庇荫、庇护”之意,故“以</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荫”不可断开,排除B、C两项。“京西转运使”为官名,做</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后句主语;且“建”的对象为“陵”,而不是“京西转运使”,排除A项。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本题考查了解并掌握常见的古代文化知识的能力。“京兆尹”并非“知府”的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简称,是国都所在地区的行政长官。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本题考查分析概括文章内容的能力。A.纯礼“敢于抗言”表现在他因建陵不受</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令而受到众人责问时的回答,“受到韩琦赏识”根据原文“琦是其对”可知。故此项正确。</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B.注意找到“以比部员外郎出知遂州”,联系下文事件及关键点“吾不忍也”“以赎”</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“释”等来判断,可知此项正确。C.由“以龙图阁直学士知开封府”判断是“开封府任上”;</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然后看村民作为;再看纯礼的态度“以不应为杖之”,即“按不应做此事的罪名杖责他”;最后</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看皇上的态度——“徽宗从之”。故此项正确。D.“王即借纯礼宴请辽使事构陷纯礼”错,</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原文为“会诜馆辽使”,是王诜宴请辽使,而不是纯礼。</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易错警示</a:t>
            </a:r>
            <a:r>
              <a:rPr lang="zh-CN" altLang="en-US" sz="1530" kern="0" dirty="0" smtClean="0">
                <a:solidFill>
                  <a:srgbClr val="000000"/>
                </a:solidFill>
                <a:latin typeface="Times New Roman" panose="02020603050405020304" pitchFamily="65" charset="-122"/>
                <a:ea typeface="宋体" panose="02010600030101010101" pitchFamily="2" charset="-122"/>
              </a:rPr>
              <a:t>    比对信息“三注意”</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C项,情节顺序错误,文帝任命贾谊做梁怀王的太傅这一情节在文帝“表示”“自己也比不上</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贾谊”之后。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(1)于是说贾谊坏话道:“洛阳之人,年轻学浅,一味想独揽权力,使事情变得复杂混</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(2)贾生屡次上奏,说诸侯封地有的接连数郡,不合古代制度,可以逐渐削减其封地。</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本题考查文言文词句的相关知识,着重考查文言文的翻译能力,体现语言建构与运用的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学科素养,弘扬中华文化的价值观念。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(1)“短”,说人的坏话。“擅权”,独揽大权。“纷乱”,扰乱、搅乱。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(2)“或”,有的。“制”,制度、规章。“稍”,逐渐。</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解题方法</a:t>
            </a:r>
            <a:r>
              <a:rPr lang="zh-CN" altLang="en-US" sz="1530" kern="0" dirty="0" smtClean="0">
                <a:solidFill>
                  <a:srgbClr val="000000"/>
                </a:solidFill>
                <a:latin typeface="Times New Roman" panose="02020603050405020304" pitchFamily="65" charset="-122"/>
                <a:ea typeface="宋体" panose="02010600030101010101" pitchFamily="2" charset="-122"/>
              </a:rPr>
              <a:t>    翻译句子三关注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(1)关注实词,包括多义实词、古今异义词等。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(2)关注句式,如定语后置、状语后置、宾语前置等。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(3)关注需要意译的词,平时留心不能直译的词如何依照句意进行灵活翻译</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一注意,找准区间,逐句比对。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二注意,事件、人物、地点、时间等勿张冠李戴。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三注意,重点实词依据前后内容准确翻译。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(1)正尽力去除先前的苛严,尚且担心做得不够,哪有宽松成为祸患的呢。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(2)愚人粗鲁无知,如果以叛逆定罪,恐怕会辜负陛下爱惜生灵的仁德。</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本题考查文言翻译能力。(1)方:正。务:尽力。虑:担心。岂:哪里。患:祸患。(2)村野:</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鄙俗、粗野。蔽:决断、断定。好生:爱惜生灵。</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解题方法</a:t>
            </a:r>
            <a:r>
              <a:rPr lang="zh-CN" altLang="en-US" sz="1530" kern="0" dirty="0" smtClean="0">
                <a:solidFill>
                  <a:srgbClr val="000000"/>
                </a:solidFill>
                <a:latin typeface="Times New Roman" panose="02020603050405020304" pitchFamily="65" charset="-122"/>
                <a:ea typeface="宋体" panose="02010600030101010101" pitchFamily="2" charset="-122"/>
              </a:rPr>
              <a:t>    翻译句子三关注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①关注实词,包括多义实词、古今异义词等。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②关注句式,如定语后置、状语后置、宾语前置等。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③关注意译词,平时留心不能直译的词如何依句意进行灵活翻译。</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[参考译文]</a:t>
            </a:r>
            <a:endParaRPr lang="zh-CN" altLang="en-US" b="1"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范纯礼字彝叟,因父亲范仲淹的恩荫,担任陵台令和永安县令。永昭陵兴建,京西转运使把木</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材、石料、砖和工匠役徒摊派给一路,只有永安不接受命令。使者把这件事报告给陵使韩琦,</a:t>
            </a:r>
            <a:endParaRPr lang="zh-CN" altLang="en-US"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韩琦说:“范纯礼难道不知道这件事吗?一定有他的说法。”后来,众人责问他,纯礼说:“陵寝</a:t>
            </a:r>
            <a:br/>
            <a:r>
              <a:rPr lang="zh-CN" altLang="en-US" sz="1530" kern="0" dirty="0" smtClean="0">
                <a:solidFill>
                  <a:srgbClr val="000000"/>
                </a:solidFill>
                <a:latin typeface="Times New Roman" panose="02020603050405020304" pitchFamily="65" charset="-122"/>
                <a:ea typeface="宋体" panose="02010600030101010101" pitchFamily="2" charset="-122"/>
              </a:rPr>
              <a:t>都在永安县境内,一年四时都要修缮管理,没有闲着的时候,现在竟然和各县平摊赋役,怎么比</a:t>
            </a:r>
            <a:br/>
            <a:r>
              <a:rPr lang="zh-CN" altLang="en-US" sz="1530" kern="0" dirty="0" smtClean="0">
                <a:solidFill>
                  <a:srgbClr val="000000"/>
                </a:solidFill>
                <a:latin typeface="Times New Roman" panose="02020603050405020304" pitchFamily="65" charset="-122"/>
                <a:ea typeface="宋体" panose="02010600030101010101" pitchFamily="2" charset="-122"/>
              </a:rPr>
              <a:t>得上将赋役搁置,用它来贡奉平时的用度呢?”韩琦肯定了他的回答。回到朝廷,任命为三司</a:t>
            </a:r>
            <a:br/>
            <a:r>
              <a:rPr lang="zh-CN" altLang="en-US" sz="1530" kern="0" dirty="0" smtClean="0">
                <a:solidFill>
                  <a:srgbClr val="000000"/>
                </a:solidFill>
                <a:latin typeface="Times New Roman" panose="02020603050405020304" pitchFamily="65" charset="-122"/>
                <a:ea typeface="宋体" panose="02010600030101010101" pitchFamily="2" charset="-122"/>
              </a:rPr>
              <a:t>盐铁判官,凭借比部员外郎出任遂州知州。泸南有边防事务,征调赋税严苛急切,纯礼一概以静</a:t>
            </a:r>
            <a:br/>
            <a:r>
              <a:rPr lang="zh-CN" altLang="en-US" sz="1530" kern="0" dirty="0" smtClean="0">
                <a:solidFill>
                  <a:srgbClr val="000000"/>
                </a:solidFill>
                <a:latin typeface="Times New Roman" panose="02020603050405020304" pitchFamily="65" charset="-122"/>
                <a:ea typeface="宋体" panose="02010600030101010101" pitchFamily="2" charset="-122"/>
              </a:rPr>
              <a:t>应对,分辨其中可以备办的,不从百姓那里征取。百姓在庐舍中画像,把他像神一样加以供奉,</a:t>
            </a:r>
            <a:br/>
            <a:r>
              <a:rPr lang="zh-CN" altLang="en-US" sz="1530" kern="0" dirty="0" smtClean="0">
                <a:solidFill>
                  <a:srgbClr val="000000"/>
                </a:solidFill>
                <a:latin typeface="Times New Roman" panose="02020603050405020304" pitchFamily="65" charset="-122"/>
                <a:ea typeface="宋体" panose="02010600030101010101" pitchFamily="2" charset="-122"/>
              </a:rPr>
              <a:t>命名为“范公庵”。草场失火,百姓疑虑害怕,看守草场的官吏惊恐地等待诛杀。纯礼说:“草</a:t>
            </a:r>
            <a:br/>
            <a:r>
              <a:rPr lang="zh-CN" altLang="en-US" sz="1530" kern="0" dirty="0" smtClean="0">
                <a:solidFill>
                  <a:srgbClr val="000000"/>
                </a:solidFill>
                <a:latin typeface="Times New Roman" panose="02020603050405020304" pitchFamily="65" charset="-122"/>
                <a:ea typeface="宋体" panose="02010600030101010101" pitchFamily="2" charset="-122"/>
              </a:rPr>
              <a:t>湿就会起火,有什么值得奇怪的!”只让他们暗中赔偿。库吏偷丝大多当判死罪,纯礼说:“因</a:t>
            </a:r>
            <a:br/>
            <a:r>
              <a:rPr lang="zh-CN" altLang="en-US" sz="1530" kern="0" dirty="0" smtClean="0">
                <a:solidFill>
                  <a:srgbClr val="000000"/>
                </a:solidFill>
                <a:latin typeface="Times New Roman" panose="02020603050405020304" pitchFamily="65" charset="-122"/>
                <a:ea typeface="宋体" panose="02010600030101010101" pitchFamily="2" charset="-122"/>
              </a:rPr>
              <a:t>为乱糟糟的丝杀了他,我不忍心。”听任他的家人立刻出钱买下丝来赎罪,命令释放受到牵连</a:t>
            </a:r>
            <a:br/>
            <a:r>
              <a:rPr lang="zh-CN" altLang="en-US" sz="1530" kern="0" dirty="0" smtClean="0">
                <a:solidFill>
                  <a:srgbClr val="000000"/>
                </a:solidFill>
                <a:latin typeface="Times New Roman" panose="02020603050405020304" pitchFamily="65" charset="-122"/>
                <a:ea typeface="宋体" panose="02010600030101010101" pitchFamily="2" charset="-122"/>
              </a:rPr>
              <a:t>的人。授职户部郎中、京西转运副使。徽宗即位,(纯礼)凭借龙图阁直学士的身份担任开封</a:t>
            </a:r>
            <a:br/>
            <a:r>
              <a:rPr lang="zh-CN" altLang="en-US" sz="1530" kern="0" dirty="0" smtClean="0">
                <a:solidFill>
                  <a:srgbClr val="000000"/>
                </a:solidFill>
                <a:latin typeface="Times New Roman" panose="02020603050405020304" pitchFamily="65" charset="-122"/>
                <a:ea typeface="宋体" panose="02010600030101010101" pitchFamily="2" charset="-122"/>
              </a:rPr>
              <a:t>知府。前任知府治政苛刻严酷,纯礼说:“宽松与严苛相辅相成,这是圣人的教导。正尽力去除</a:t>
            </a:r>
            <a:br/>
            <a:r>
              <a:rPr lang="zh-CN" altLang="en-US" sz="1530" kern="0" dirty="0" smtClean="0">
                <a:solidFill>
                  <a:srgbClr val="000000"/>
                </a:solidFill>
                <a:latin typeface="Times New Roman" panose="02020603050405020304" pitchFamily="65" charset="-122"/>
                <a:ea typeface="宋体" panose="02010600030101010101" pitchFamily="2" charset="-122"/>
              </a:rPr>
              <a:t>先前的苛严,尚且担心做得不够,哪有宽松成为祸患的呢。”因此一概以宽松的态度来处理政</a:t>
            </a:r>
            <a:br/>
            <a:r>
              <a:rPr lang="zh-CN" altLang="en-US" sz="1530" kern="0" dirty="0" smtClean="0">
                <a:solidFill>
                  <a:srgbClr val="000000"/>
                </a:solidFill>
                <a:latin typeface="Times New Roman" panose="02020603050405020304" pitchFamily="65" charset="-122"/>
                <a:ea typeface="宋体" panose="02010600030101010101" pitchFamily="2" charset="-122"/>
              </a:rPr>
              <a:t>事。皇帝直接下诰命令审讯享泽村百姓谋反一事,纯礼审问事情的缘由,(原来是)这个人到戏</a:t>
            </a:r>
            <a:br/>
            <a:r>
              <a:rPr lang="zh-CN" altLang="en-US" sz="1530" kern="0" dirty="0" smtClean="0">
                <a:solidFill>
                  <a:srgbClr val="000000"/>
                </a:solidFill>
                <a:latin typeface="Times New Roman" panose="02020603050405020304" pitchFamily="65" charset="-122"/>
                <a:ea typeface="宋体" panose="02010600030101010101" pitchFamily="2" charset="-122"/>
              </a:rPr>
              <a:t>场看戏,回来的路上见到工匠做桶,就把桶戴在头上说:“和刘先主相比怎样?”于是被桶匠抓</a:t>
            </a:r>
            <a:br/>
            <a:r>
              <a:rPr lang="zh-CN" altLang="en-US" sz="1530" kern="0" dirty="0" smtClean="0">
                <a:solidFill>
                  <a:srgbClr val="000000"/>
                </a:solidFill>
                <a:latin typeface="Times New Roman" panose="02020603050405020304" pitchFamily="65" charset="-122"/>
                <a:ea typeface="宋体" panose="02010600030101010101" pitchFamily="2" charset="-122"/>
              </a:rPr>
              <a:t>住。纯礼第二天上朝应对,徽宗问怎么处理这件事,纯礼回答说:“愚人粗鲁无知,如果以叛逆</a:t>
            </a:r>
            <a:endParaRPr lang="zh-CN" altLang="en-US"/>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定罪,恐怕会辜负陛下爱惜生灵的仁德。按不应做此事的罪名杖责他,就够了。”皇帝说:</a:t>
            </a:r>
            <a:br/>
            <a:r>
              <a:rPr lang="zh-CN" altLang="en-US" sz="1530" kern="0" dirty="0" smtClean="0">
                <a:solidFill>
                  <a:srgbClr val="000000"/>
                </a:solidFill>
                <a:latin typeface="Times New Roman" panose="02020603050405020304" pitchFamily="65" charset="-122"/>
                <a:ea typeface="宋体" panose="02010600030101010101" pitchFamily="2" charset="-122"/>
              </a:rPr>
              <a:t>“(这样做)凭什么告诫后人呢?”纯礼回答:“正是要外面的人知道陛下不滥施刑罚,足以作为</a:t>
            </a:r>
            <a:br/>
            <a:r>
              <a:rPr lang="zh-CN" altLang="en-US" sz="1530" kern="0" dirty="0" smtClean="0">
                <a:solidFill>
                  <a:srgbClr val="000000"/>
                </a:solidFill>
                <a:latin typeface="Times New Roman" panose="02020603050405020304" pitchFamily="65" charset="-122"/>
                <a:ea typeface="宋体" panose="02010600030101010101" pitchFamily="2" charset="-122"/>
              </a:rPr>
              <a:t>典范了。”徽宗听从了他的话。纯礼沉稳坚毅刚强正直,曾布畏惧他,挑拨驸马都尉王诜说:</a:t>
            </a:r>
            <a:br/>
            <a:r>
              <a:rPr lang="zh-CN" altLang="en-US" sz="1530" kern="0" dirty="0" smtClean="0">
                <a:solidFill>
                  <a:srgbClr val="000000"/>
                </a:solidFill>
                <a:latin typeface="Times New Roman" panose="02020603050405020304" pitchFamily="65" charset="-122"/>
                <a:ea typeface="宋体" panose="02010600030101010101" pitchFamily="2" charset="-122"/>
              </a:rPr>
              <a:t>“皇上想要升任你为承旨,范右丞不同意。”王诜发怒。恰逢王诜招待辽国使者,纯礼主持宴</a:t>
            </a:r>
            <a:br/>
            <a:r>
              <a:rPr lang="zh-CN" altLang="en-US" sz="1530" kern="0" dirty="0" smtClean="0">
                <a:solidFill>
                  <a:srgbClr val="000000"/>
                </a:solidFill>
                <a:latin typeface="Times New Roman" panose="02020603050405020304" pitchFamily="65" charset="-122"/>
                <a:ea typeface="宋体" panose="02010600030101010101" pitchFamily="2" charset="-122"/>
              </a:rPr>
              <a:t>会,王诜诬告他动不动就直称皇上名字,纯礼被罢免为端明殿学士、颍昌府知府、提举崇福</a:t>
            </a:r>
            <a:br/>
            <a:r>
              <a:rPr lang="zh-CN" altLang="en-US" sz="1530" kern="0" dirty="0" smtClean="0">
                <a:solidFill>
                  <a:srgbClr val="000000"/>
                </a:solidFill>
                <a:latin typeface="Times New Roman" panose="02020603050405020304" pitchFamily="65" charset="-122"/>
                <a:ea typeface="宋体" panose="02010600030101010101" pitchFamily="2" charset="-122"/>
              </a:rPr>
              <a:t>宫。崇宁五年,复任左朝议大夫,提举鸿庆宫。去世时享年七十六岁。</a:t>
            </a:r>
            <a:endParaRPr lang="zh-CN" altLang="en-US"/>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五、(2017课标全国Ⅱ,10—13)阅读下面的文言文,完成后面题目。(19分)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赵憙字伯阳,南阳宛人也。少有节操。从兄为人所杀,无子,憙年十五,常思报之。乃挟兵结客,</a:t>
            </a:r>
            <a:br/>
            <a:r>
              <a:rPr lang="zh-CN" altLang="en-US" sz="1530" kern="0" dirty="0" smtClean="0">
                <a:solidFill>
                  <a:srgbClr val="000000"/>
                </a:solidFill>
                <a:latin typeface="Times New Roman" panose="02020603050405020304" pitchFamily="65" charset="-122"/>
                <a:ea typeface="宋体" panose="02010600030101010101" pitchFamily="2" charset="-122"/>
              </a:rPr>
              <a:t>后遂往复仇。而仇家皆疾病,无相距者。憙以因疾报杀,非仁者心,且释之而去。顾谓仇曰:</a:t>
            </a:r>
            <a:br/>
            <a:r>
              <a:rPr lang="zh-CN" altLang="en-US" sz="1530" kern="0" dirty="0" smtClean="0">
                <a:solidFill>
                  <a:srgbClr val="000000"/>
                </a:solidFill>
                <a:latin typeface="Times New Roman" panose="02020603050405020304" pitchFamily="65" charset="-122"/>
                <a:ea typeface="宋体" panose="02010600030101010101" pitchFamily="2" charset="-122"/>
              </a:rPr>
              <a:t>“尔曹若健,远相避也。”</a:t>
            </a:r>
            <a:r>
              <a:rPr lang="zh-CN" altLang="en-US" sz="1530" u="sng" kern="0" dirty="0" smtClean="0">
                <a:solidFill>
                  <a:srgbClr val="000000"/>
                </a:solidFill>
                <a:latin typeface="Times New Roman" panose="02020603050405020304" pitchFamily="65" charset="-122"/>
                <a:ea typeface="宋体" panose="02010600030101010101" pitchFamily="2" charset="-122"/>
              </a:rPr>
              <a:t>更始即位舞阴大姓李氏拥城不下更始遣柱天将军李宝降之不肯云</a:t>
            </a:r>
            <a:br/>
            <a:r>
              <a:rPr lang="zh-CN" altLang="en-US" sz="1530" u="sng" kern="0" dirty="0" smtClean="0">
                <a:solidFill>
                  <a:srgbClr val="000000"/>
                </a:solidFill>
                <a:latin typeface="Times New Roman" panose="02020603050405020304" pitchFamily="65" charset="-122"/>
                <a:ea typeface="宋体" panose="02010600030101010101" pitchFamily="2" charset="-122"/>
              </a:rPr>
              <a:t>闻宛之赵氏有孤孙憙信义著名愿得降之</a:t>
            </a:r>
            <a:r>
              <a:rPr lang="zh-CN" altLang="en-US" sz="1530" kern="0" dirty="0" smtClean="0">
                <a:solidFill>
                  <a:srgbClr val="000000"/>
                </a:solidFill>
                <a:latin typeface="Times New Roman" panose="02020603050405020304" pitchFamily="65" charset="-122"/>
                <a:ea typeface="宋体" panose="02010600030101010101" pitchFamily="2" charset="-122"/>
              </a:rPr>
              <a:t>更始乃征憙。憙年未二十,既引见,即除为郎中,行偏将</a:t>
            </a:r>
            <a:br/>
            <a:r>
              <a:rPr lang="zh-CN" altLang="en-US" sz="1530" kern="0" dirty="0" smtClean="0">
                <a:solidFill>
                  <a:srgbClr val="000000"/>
                </a:solidFill>
                <a:latin typeface="Times New Roman" panose="02020603050405020304" pitchFamily="65" charset="-122"/>
                <a:ea typeface="宋体" panose="02010600030101010101" pitchFamily="2" charset="-122"/>
              </a:rPr>
              <a:t>军事,使诣舞阴,而李氏遂降。光武破寻、邑,憙被创,有战劳,还拜中郎将,封勇功侯。邓奉反于</a:t>
            </a:r>
            <a:br/>
            <a:r>
              <a:rPr lang="zh-CN" altLang="en-US" sz="1530" kern="0" dirty="0" smtClean="0">
                <a:solidFill>
                  <a:srgbClr val="000000"/>
                </a:solidFill>
                <a:latin typeface="Times New Roman" panose="02020603050405020304" pitchFamily="65" charset="-122"/>
                <a:ea typeface="宋体" panose="02010600030101010101" pitchFamily="2" charset="-122"/>
              </a:rPr>
              <a:t>南阳,憙素与奉善,数遗书切责之,而谗者因言憙与奉合谋,帝以为疑。及奉败,帝得憙书,乃惊曰:</a:t>
            </a:r>
            <a:br/>
            <a:r>
              <a:rPr lang="zh-CN" altLang="en-US" sz="1530" kern="0" dirty="0" smtClean="0">
                <a:solidFill>
                  <a:srgbClr val="000000"/>
                </a:solidFill>
                <a:latin typeface="Times New Roman" panose="02020603050405020304" pitchFamily="65" charset="-122"/>
                <a:ea typeface="宋体" panose="02010600030101010101" pitchFamily="2" charset="-122"/>
              </a:rPr>
              <a:t>“赵憙真长者也。”后拜怀令。大姓李子春先为琅邪相,豪猾并兼,为人所患。憙</a:t>
            </a:r>
            <a:r>
              <a:rPr lang="zh-CN" altLang="en-US" sz="1530" u="sng" kern="0" dirty="0" smtClean="0">
                <a:solidFill>
                  <a:srgbClr val="000000"/>
                </a:solidFill>
                <a:latin typeface="Times New Roman" panose="02020603050405020304" pitchFamily="65" charset="-122"/>
                <a:ea typeface="宋体" panose="02010600030101010101" pitchFamily="2" charset="-122"/>
              </a:rPr>
              <a:t>下车</a:t>
            </a:r>
            <a:r>
              <a:rPr lang="zh-CN" altLang="en-US" sz="1530" kern="0" dirty="0" smtClean="0">
                <a:solidFill>
                  <a:srgbClr val="000000"/>
                </a:solidFill>
                <a:latin typeface="Times New Roman" panose="02020603050405020304" pitchFamily="65" charset="-122"/>
                <a:ea typeface="宋体" panose="02010600030101010101" pitchFamily="2" charset="-122"/>
              </a:rPr>
              <a:t>,闻其二</a:t>
            </a:r>
            <a:br/>
            <a:r>
              <a:rPr lang="zh-CN" altLang="en-US" sz="1530" kern="0" dirty="0" smtClean="0">
                <a:solidFill>
                  <a:srgbClr val="000000"/>
                </a:solidFill>
                <a:latin typeface="Times New Roman" panose="02020603050405020304" pitchFamily="65" charset="-122"/>
                <a:ea typeface="宋体" panose="02010600030101010101" pitchFamily="2" charset="-122"/>
              </a:rPr>
              <a:t>孙杀人事未发觉,即穷诘其奸,</a:t>
            </a:r>
            <a:r>
              <a:rPr lang="zh-CN" altLang="en-US" sz="1530" u="sng" kern="0" dirty="0" smtClean="0">
                <a:solidFill>
                  <a:srgbClr val="000000"/>
                </a:solidFill>
                <a:latin typeface="Times New Roman" panose="02020603050405020304" pitchFamily="65" charset="-122"/>
                <a:ea typeface="宋体" panose="02010600030101010101" pitchFamily="2" charset="-122"/>
              </a:rPr>
              <a:t>收考</a:t>
            </a:r>
            <a:r>
              <a:rPr lang="zh-CN" altLang="en-US" sz="1530" kern="0" dirty="0" smtClean="0">
                <a:solidFill>
                  <a:srgbClr val="000000"/>
                </a:solidFill>
                <a:latin typeface="Times New Roman" panose="02020603050405020304" pitchFamily="65" charset="-122"/>
                <a:ea typeface="宋体" panose="02010600030101010101" pitchFamily="2" charset="-122"/>
              </a:rPr>
              <a:t>子春,二孙自杀。京师为请者数十,终不听。时赵王良疾病</a:t>
            </a:r>
            <a:br/>
            <a:r>
              <a:rPr lang="zh-CN" altLang="en-US" sz="1530" kern="0" dirty="0" smtClean="0">
                <a:solidFill>
                  <a:srgbClr val="000000"/>
                </a:solidFill>
                <a:latin typeface="Times New Roman" panose="02020603050405020304" pitchFamily="65" charset="-122"/>
                <a:ea typeface="宋体" panose="02010600030101010101" pitchFamily="2" charset="-122"/>
              </a:rPr>
              <a:t>将终,</a:t>
            </a:r>
            <a:r>
              <a:rPr lang="zh-CN" altLang="en-US" sz="1530" u="sng" kern="0" dirty="0" smtClean="0">
                <a:solidFill>
                  <a:srgbClr val="000000"/>
                </a:solidFill>
                <a:latin typeface="Times New Roman" panose="02020603050405020304" pitchFamily="65" charset="-122"/>
                <a:ea typeface="宋体" panose="02010600030101010101" pitchFamily="2" charset="-122"/>
              </a:rPr>
              <a:t>车驾</a:t>
            </a:r>
            <a:r>
              <a:rPr lang="zh-CN" altLang="en-US" sz="1530" kern="0" dirty="0" smtClean="0">
                <a:solidFill>
                  <a:srgbClr val="000000"/>
                </a:solidFill>
                <a:latin typeface="Times New Roman" panose="02020603050405020304" pitchFamily="65" charset="-122"/>
                <a:ea typeface="宋体" panose="02010600030101010101" pitchFamily="2" charset="-122"/>
              </a:rPr>
              <a:t>亲临王,问所欲言。王曰:“素与李子春厚,今犯罪,怀令赵憙欲杀之,愿乞其命。”</a:t>
            </a:r>
            <a:r>
              <a:rPr lang="zh-CN" altLang="en-US" sz="1530" u="sng" kern="0" dirty="0" smtClean="0">
                <a:solidFill>
                  <a:srgbClr val="000000"/>
                </a:solidFill>
                <a:latin typeface="Times New Roman" panose="02020603050405020304" pitchFamily="65" charset="-122"/>
                <a:ea typeface="宋体" panose="02010600030101010101" pitchFamily="2" charset="-122"/>
              </a:rPr>
              <a:t>帝</a:t>
            </a:r>
            <a:br/>
            <a:r>
              <a:rPr lang="zh-CN" altLang="en-US" sz="1530" u="sng" kern="0" dirty="0" smtClean="0">
                <a:solidFill>
                  <a:srgbClr val="000000"/>
                </a:solidFill>
                <a:latin typeface="Times New Roman" panose="02020603050405020304" pitchFamily="65" charset="-122"/>
                <a:ea typeface="宋体" panose="02010600030101010101" pitchFamily="2" charset="-122"/>
              </a:rPr>
              <a:t>曰:“吏奉法,律不可枉也,更道它所欲。”王无复言。</a:t>
            </a:r>
            <a:r>
              <a:rPr lang="zh-CN" altLang="en-US" sz="1530" kern="0" dirty="0" smtClean="0">
                <a:solidFill>
                  <a:srgbClr val="000000"/>
                </a:solidFill>
                <a:latin typeface="Times New Roman" panose="02020603050405020304" pitchFamily="65" charset="-122"/>
                <a:ea typeface="宋体" panose="02010600030101010101" pitchFamily="2" charset="-122"/>
              </a:rPr>
              <a:t>其年,迁憙平原太守。时平原多盗贼,憙</a:t>
            </a:r>
            <a:br/>
            <a:r>
              <a:rPr lang="zh-CN" altLang="en-US" sz="1530" kern="0" dirty="0" smtClean="0">
                <a:solidFill>
                  <a:srgbClr val="000000"/>
                </a:solidFill>
                <a:latin typeface="Times New Roman" panose="02020603050405020304" pitchFamily="65" charset="-122"/>
                <a:ea typeface="宋体" panose="02010600030101010101" pitchFamily="2" charset="-122"/>
              </a:rPr>
              <a:t>与诸郡讨捕,斩其渠帅,余党当坐者数千人。憙上言:“恶恶止其身,可一切徙</a:t>
            </a:r>
            <a:r>
              <a:rPr lang="zh-CN" altLang="en-US" sz="1530" u="sng" kern="0" dirty="0" smtClean="0">
                <a:solidFill>
                  <a:srgbClr val="000000"/>
                </a:solidFill>
                <a:latin typeface="Times New Roman" panose="02020603050405020304" pitchFamily="65" charset="-122"/>
                <a:ea typeface="宋体" panose="02010600030101010101" pitchFamily="2" charset="-122"/>
              </a:rPr>
              <a:t>京师</a:t>
            </a:r>
            <a:r>
              <a:rPr lang="zh-CN" altLang="en-US" sz="1530" kern="0" dirty="0" smtClean="0">
                <a:solidFill>
                  <a:srgbClr val="000000"/>
                </a:solidFill>
                <a:latin typeface="Times New Roman" panose="02020603050405020304" pitchFamily="65" charset="-122"/>
                <a:ea typeface="宋体" panose="02010600030101010101" pitchFamily="2" charset="-122"/>
              </a:rPr>
              <a:t>近郡。”帝</a:t>
            </a:r>
            <a:br/>
            <a:r>
              <a:rPr lang="zh-CN" altLang="en-US" sz="1530" kern="0" dirty="0" smtClean="0">
                <a:solidFill>
                  <a:srgbClr val="000000"/>
                </a:solidFill>
                <a:latin typeface="Times New Roman" panose="02020603050405020304" pitchFamily="65" charset="-122"/>
                <a:ea typeface="宋体" panose="02010600030101010101" pitchFamily="2" charset="-122"/>
              </a:rPr>
              <a:t>从之,乃悉移置颍川、陈留。于是擢举义行,诛锄奸恶。</a:t>
            </a:r>
            <a:r>
              <a:rPr lang="zh-CN" altLang="en-US" sz="1530" u="sng" kern="0" dirty="0" smtClean="0">
                <a:solidFill>
                  <a:srgbClr val="000000"/>
                </a:solidFill>
                <a:latin typeface="Times New Roman" panose="02020603050405020304" pitchFamily="65" charset="-122"/>
                <a:ea typeface="宋体" panose="02010600030101010101" pitchFamily="2" charset="-122"/>
              </a:rPr>
              <a:t>后青州大蝗,侵入平原界辄死,岁屡有</a:t>
            </a:r>
            <a:br/>
            <a:r>
              <a:rPr lang="zh-CN" altLang="en-US" sz="1530" u="sng" kern="0" dirty="0" smtClean="0">
                <a:solidFill>
                  <a:srgbClr val="000000"/>
                </a:solidFill>
                <a:latin typeface="Times New Roman" panose="02020603050405020304" pitchFamily="65" charset="-122"/>
                <a:ea typeface="宋体" panose="02010600030101010101" pitchFamily="2" charset="-122"/>
              </a:rPr>
              <a:t>年,百姓歌之。</a:t>
            </a:r>
            <a:r>
              <a:rPr lang="zh-CN" altLang="en-US" sz="1530" kern="0" dirty="0" smtClean="0">
                <a:solidFill>
                  <a:srgbClr val="000000"/>
                </a:solidFill>
                <a:latin typeface="Times New Roman" panose="02020603050405020304" pitchFamily="65" charset="-122"/>
                <a:ea typeface="宋体" panose="02010600030101010101" pitchFamily="2" charset="-122"/>
              </a:rPr>
              <a:t>二十七年,拜太尉,赐爵关内侯。时南单于称臣,乌桓、鲜卑并来入朝,帝令憙典</a:t>
            </a:r>
            <a:endParaRPr lang="zh-CN" altLang="en-US"/>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边事,思为久长规。建初五年,憙疾病,帝亲幸视。及薨,车驾往临吊。时年八十四。谥曰正</a:t>
            </a:r>
            <a:br/>
            <a:r>
              <a:rPr lang="zh-CN" altLang="en-US" sz="1530" kern="0" dirty="0" smtClean="0">
                <a:solidFill>
                  <a:srgbClr val="000000"/>
                </a:solidFill>
                <a:latin typeface="Times New Roman" panose="02020603050405020304" pitchFamily="65" charset="-122"/>
                <a:ea typeface="宋体" panose="02010600030101010101" pitchFamily="2" charset="-122"/>
              </a:rPr>
              <a:t>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(节选自《后汉书·赵憙传》)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A.更始即位/舞阴大姓李氏拥城不下/更始遣柱天将军李宝降之/不肯/云/闻宛之赵氏有孤孙憙/</a:t>
            </a:r>
            <a:br/>
            <a:r>
              <a:rPr lang="zh-CN" altLang="en-US" sz="1530" kern="0" dirty="0" smtClean="0">
                <a:solidFill>
                  <a:srgbClr val="000000"/>
                </a:solidFill>
                <a:latin typeface="Times New Roman" panose="02020603050405020304" pitchFamily="65" charset="-122"/>
                <a:ea typeface="宋体" panose="02010600030101010101" pitchFamily="2" charset="-122"/>
              </a:rPr>
              <a:t>信义著名/愿得降之/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B.更始即位/舞阴大姓李氏拥城不下/更始遣柱天将军李宝降之/不肯云/闻宛之赵氏有孤孙憙/</a:t>
            </a:r>
            <a:br/>
            <a:r>
              <a:rPr lang="zh-CN" altLang="en-US" sz="1530" kern="0" dirty="0" smtClean="0">
                <a:solidFill>
                  <a:srgbClr val="000000"/>
                </a:solidFill>
                <a:latin typeface="Times New Roman" panose="02020603050405020304" pitchFamily="65" charset="-122"/>
                <a:ea typeface="宋体" panose="02010600030101010101" pitchFamily="2" charset="-122"/>
              </a:rPr>
              <a:t>信义著名/愿得降之/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C.更始即位/舞阴大姓李氏拥城不下/更始遣柱天将军李宝降之/不肯云/闻宛之赵氏有孤/孙憙</a:t>
            </a:r>
            <a:br/>
            <a:r>
              <a:rPr lang="zh-CN" altLang="en-US" sz="1530" kern="0" dirty="0" smtClean="0">
                <a:solidFill>
                  <a:srgbClr val="000000"/>
                </a:solidFill>
                <a:latin typeface="Times New Roman" panose="02020603050405020304" pitchFamily="65" charset="-122"/>
                <a:ea typeface="宋体" panose="02010600030101010101" pitchFamily="2" charset="-122"/>
              </a:rPr>
              <a:t>信义著名/愿得降之/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D.更始即位/舞阴大姓李氏拥城不下/更始遣柱天将军李宝降之/不肯/云/闻宛之赵氏有孤/孙憙</a:t>
            </a:r>
            <a:br/>
            <a:r>
              <a:rPr lang="zh-CN" altLang="en-US" sz="1530" kern="0" dirty="0" smtClean="0">
                <a:solidFill>
                  <a:srgbClr val="000000"/>
                </a:solidFill>
                <a:latin typeface="Times New Roman" panose="02020603050405020304" pitchFamily="65" charset="-122"/>
                <a:ea typeface="宋体" panose="02010600030101010101" pitchFamily="2" charset="-122"/>
              </a:rPr>
              <a:t>信义著名/愿得降之/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2.下列对文中加点词语的相关内容的解说,不正确的一项是(3分)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A.下车,古代可以代指新任官吏就职,后来又常用“下车伊始”表示官吏初到任所。</a:t>
            </a:r>
            <a:endParaRPr lang="zh-CN" altLang="en-US"/>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5211"/>
            <a:chOff x="539750" y="1080000"/>
            <a:chExt cx="8127250" cy="5265211"/>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B.收考,指先行将嫌犯拘捕关进监狱,然后再作考察,进行犯罪事实的取证工作。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C.车驾,原指帝王所乘的车,有时因不能直接称呼帝王,于是又可用作帝王的代称。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D.京师,古代指国家的都城,《三国演义》中就经常提到“京师”,现代泛指首都。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A.赵憙耿直磊落,为人光明正大。他自小有节操,从兄被害,为给从兄报仇,他有备而往,但知道</a:t>
              </a:r>
              <a:br/>
              <a:r>
                <a:rPr lang="zh-CN" altLang="en-US" sz="1530" kern="0" dirty="0" smtClean="0">
                  <a:solidFill>
                    <a:srgbClr val="000000"/>
                  </a:solidFill>
                  <a:latin typeface="Times New Roman" panose="02020603050405020304" pitchFamily="65" charset="-122"/>
                  <a:ea typeface="宋体" panose="02010600030101010101" pitchFamily="2" charset="-122"/>
                </a:rPr>
                <a:t>仇家患病后,不愿乘人之困,因而暂时放过仇家。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B.赵憙忠于朝廷,除恶得到支持。他虽与邓奉友善,但屡次谴责邓谋反,最终受到皇上赞赏。担</a:t>
              </a:r>
              <a:br/>
              <a:r>
                <a:rPr lang="zh-CN" altLang="en-US" sz="1530" kern="0" dirty="0" smtClean="0">
                  <a:solidFill>
                    <a:srgbClr val="000000"/>
                  </a:solidFill>
                  <a:latin typeface="Times New Roman" panose="02020603050405020304" pitchFamily="65" charset="-122"/>
                  <a:ea typeface="宋体" panose="02010600030101010101" pitchFamily="2" charset="-122"/>
                </a:rPr>
                <a:t>任怀令时,坚持诛杀李子春,皇上也拒绝了赵王求情。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C.赵憙制止祸患,大力推崇义行。他担任平原太守时,诛杀盗贼首领,但对待余党却能区别处</a:t>
              </a:r>
              <a:br/>
              <a:r>
                <a:rPr lang="zh-CN" altLang="en-US" sz="1530" kern="0" dirty="0" smtClean="0">
                  <a:solidFill>
                    <a:srgbClr val="000000"/>
                  </a:solidFill>
                  <a:latin typeface="Times New Roman" panose="02020603050405020304" pitchFamily="65" charset="-122"/>
                  <a:ea typeface="宋体" panose="02010600030101010101" pitchFamily="2" charset="-122"/>
                </a:rPr>
                <a:t>理,只是将他们迁往异地,并教导他们应该弃恶从善。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D.赵憙忠于职守,身后深享哀荣。他官拜太尉时,南单于称臣,乌桓等来朝,于是受命对边事作</a:t>
              </a:r>
              <a:br/>
              <a:r>
                <a:rPr lang="zh-CN" altLang="en-US" sz="1530" kern="0" dirty="0" smtClean="0">
                  <a:solidFill>
                    <a:srgbClr val="000000"/>
                  </a:solidFill>
                  <a:latin typeface="Times New Roman" panose="02020603050405020304" pitchFamily="65" charset="-122"/>
                  <a:ea typeface="宋体" panose="02010600030101010101" pitchFamily="2" charset="-122"/>
                </a:rPr>
                <a:t>长久规划。他患病去世期间,皇上亲自前往慰问吊唁。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(1)帝曰:“吏奉法,律不可枉也,更道它所欲。”王无复言。</a:t>
              </a:r>
              <a:endParaRPr lang="zh-CN" altLang="en-US"/>
            </a:p>
          </p:txBody>
        </p:sp>
        <p:sp>
          <p:nvSpPr>
            <p:cNvPr id="3" name="TextBox 2"/>
            <p:cNvSpPr txBox="1"/>
            <p:nvPr/>
          </p:nvSpPr>
          <p:spPr>
            <a:xfrm>
              <a:off x="539750" y="599203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(2)后青州大蝗,侵入平原界辄死,岁屡有年,百姓歌之。</a:t>
              </a:r>
              <a:endParaRPr lang="zh-CN" altLang="en-US" dirty="0"/>
            </a:p>
          </p:txBody>
        </p:sp>
      </p:gr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本题考查文言断句的能力。四个选项的前三处断句均一致,从第四处开始不同。</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结合画波浪线部分的大意,舞阴大姓李氏不肯投降,皇帝派人去招降,他仍不肯投降,故应断为</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“不肯”;“云”在此处意为“说”,“云”字以后为不肯投降的理由,故其前后均需断开。在</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“闻宛之赵氏有孤孙憙”中,“孤孙”表示辈分(南阳赵氏家族单传的孙子),“憙”是人名,</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“孤孙憙”一起做该句的宾语。如果将“孙憙”作为人名(姓孙名憙)单独拉出来,做“信义</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著名”的主语,就篡改文意了。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 </a:t>
            </a:r>
            <a:r>
              <a:rPr lang="zh-CN" altLang="en-US" sz="1530" kern="0" dirty="0" smtClean="0">
                <a:solidFill>
                  <a:srgbClr val="000000"/>
                </a:solidFill>
                <a:latin typeface="Times New Roman" panose="02020603050405020304" pitchFamily="65" charset="-122"/>
                <a:ea typeface="宋体" panose="02010600030101010101" pitchFamily="2" charset="-122"/>
              </a:rPr>
              <a:t>   断句的标志词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①时间、地点词;②朝代、国别词;③人称、字号词;④关联词;⑤“说”词(云、道、谓、曰</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等);⑥虚词(含语气词);⑦表特殊句式的词(“为</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所”表被动,“</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者</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也”表判断,等</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本题考查了解并掌握古代文化常识的能力。B.“考”的意思是“拷问,刑讯(逼</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供)”,而非“考察,取证”。A项的“下车”和D项的“京师”在高中必修教材《张衡传》中</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出现过,如“衡下车,治威严,整法度”“游于三辅,因入京师”。C项“车驾”除了指帝王所乘</a:t>
            </a:r>
            <a:endParaRPr lang="zh-CN" altLang="en-US"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的车外,也可指普通“马车”。</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知识拓展 </a:t>
            </a:r>
            <a:r>
              <a:rPr lang="zh-CN" altLang="en-US" sz="1530" kern="0" dirty="0" smtClean="0">
                <a:solidFill>
                  <a:srgbClr val="000000"/>
                </a:solidFill>
                <a:latin typeface="Times New Roman" panose="02020603050405020304" pitchFamily="65" charset="-122"/>
                <a:ea typeface="宋体" panose="02010600030101010101" pitchFamily="2" charset="-122"/>
              </a:rPr>
              <a:t>   官职调动方面的文化常识</a:t>
            </a:r>
            <a:endParaRPr lang="zh-CN" altLang="en-US" dirty="0"/>
          </a:p>
        </p:txBody>
      </p:sp>
      <p:sp>
        <p:nvSpPr>
          <p:cNvPr id="3" name="TextBox 3"/>
          <p:cNvSpPr txBox="1"/>
          <p:nvPr/>
        </p:nvSpPr>
        <p:spPr>
          <a:xfrm>
            <a:off x="540000" y="3883536"/>
            <a:ext cx="8127000" cy="241646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本题考查归纳内容要点,概括中心意思的能力。C项有两处错误:一是赵憙仅仅是</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建议皇帝将其他盗贼迁移到京城附近,皇帝采纳了他的建议,并下令将这些人迁移到颍川、陈</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留,故“将他们迁往异地”的主语应是皇帝,而非赵憙;二是选项中的“教导他们应该弃恶从</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善”属无中生有。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(1)皇上说:“官吏奉行法典,律令是不可违犯的,再说说其他要求。”赵王没有再说</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(2)后来青州出现蝗灾,蝗虫进入平原地界就死去,连年丰收,百姓歌颂。</a:t>
            </a:r>
            <a:endParaRPr lang="zh-CN" altLang="en-US" dirty="0"/>
          </a:p>
        </p:txBody>
      </p:sp>
      <p:graphicFrame>
        <p:nvGraphicFramePr>
          <p:cNvPr id="4" name="表格 4"/>
          <p:cNvGraphicFramePr>
            <a:graphicFrameLocks noGrp="1"/>
          </p:cNvGraphicFramePr>
          <p:nvPr/>
        </p:nvGraphicFramePr>
        <p:xfrm>
          <a:off x="540000" y="1787616"/>
          <a:ext cx="7740000" cy="2095920"/>
        </p:xfrm>
        <a:graphic>
          <a:graphicData uri="http://schemas.openxmlformats.org/drawingml/2006/table">
            <a:tbl>
              <a:tblPr/>
              <a:tblGrid>
                <a:gridCol w="3870000"/>
                <a:gridCol w="3870000"/>
              </a:tblGrid>
              <a:tr h="37332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授官</a:t>
                      </a:r>
                      <a:endParaRPr lang="zh-CN" altLang="en-US" sz="99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拜、除、封、授、辟。</a:t>
                      </a:r>
                      <a:endParaRPr lang="zh-CN" altLang="en-US" sz="990" kern="0" dirty="0" smtClean="0">
                        <a:solidFill>
                          <a:srgbClr val="000000"/>
                        </a:solidFill>
                        <a:latin typeface="Times New Roman" panose="02020603050405020304" pitchFamily="65" charset="-122"/>
                        <a:ea typeface="宋体" panose="02010600030101010101" pitchFamily="2" charset="-122"/>
                      </a:endParaRPr>
                    </a:p>
                  </a:txBody>
                  <a:tcPr marL="45720" marR="45720"/>
                </a:tc>
              </a:tr>
              <a:tr h="60264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罢辞</a:t>
                      </a:r>
                      <a:endParaRPr lang="zh-CN" altLang="en-US" sz="99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罢官:罢、黜、免、夺、废。辞官:告老、致仕、归田、乞骸骨、乞</a:t>
                      </a:r>
                      <a:br>
                        <a:rPr dirty="0"/>
                      </a:br>
                      <a:r>
                        <a:rPr lang="zh-CN" altLang="en-US" sz="990" kern="0" dirty="0" smtClean="0">
                          <a:solidFill>
                            <a:srgbClr val="000000"/>
                          </a:solidFill>
                          <a:latin typeface="Times New Roman" panose="02020603050405020304" pitchFamily="65" charset="-122"/>
                          <a:ea typeface="宋体" panose="02010600030101010101" pitchFamily="2" charset="-122"/>
                        </a:rPr>
                        <a:t>身。</a:t>
                      </a:r>
                      <a:endParaRPr lang="zh-CN" altLang="en-US" sz="990" kern="0" dirty="0" smtClean="0">
                        <a:solidFill>
                          <a:srgbClr val="000000"/>
                        </a:solidFill>
                        <a:latin typeface="Times New Roman" panose="02020603050405020304" pitchFamily="65" charset="-122"/>
                        <a:ea typeface="宋体" panose="02010600030101010101" pitchFamily="2" charset="-122"/>
                      </a:endParaRPr>
                    </a:p>
                  </a:txBody>
                  <a:tcPr marL="45720" marR="45720"/>
                </a:tc>
              </a:tr>
              <a:tr h="37332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升降</a:t>
                      </a:r>
                      <a:endParaRPr lang="zh-CN" altLang="en-US" sz="99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升官:升、迁、拔、擢、陟。降官:贬、谪、左迁。</a:t>
                      </a:r>
                      <a:endParaRPr lang="zh-CN" altLang="en-US" sz="990" kern="0" dirty="0" smtClean="0">
                        <a:solidFill>
                          <a:srgbClr val="000000"/>
                        </a:solidFill>
                        <a:latin typeface="Times New Roman" panose="02020603050405020304" pitchFamily="65" charset="-122"/>
                        <a:ea typeface="宋体" panose="02010600030101010101" pitchFamily="2" charset="-122"/>
                      </a:endParaRPr>
                    </a:p>
                  </a:txBody>
                  <a:tcPr marL="45720" marR="45720"/>
                </a:tc>
              </a:tr>
              <a:tr h="37332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兼代</a:t>
                      </a:r>
                      <a:endParaRPr lang="zh-CN" altLang="en-US" sz="99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兼任:行、带、领。代理:摄、权、假、署。</a:t>
                      </a:r>
                      <a:endParaRPr lang="zh-CN" altLang="en-US" sz="990" kern="0" dirty="0" smtClean="0">
                        <a:solidFill>
                          <a:srgbClr val="000000"/>
                        </a:solidFill>
                        <a:latin typeface="Times New Roman" panose="02020603050405020304" pitchFamily="65" charset="-122"/>
                        <a:ea typeface="宋体" panose="02010600030101010101" pitchFamily="2" charset="-122"/>
                      </a:endParaRPr>
                    </a:p>
                  </a:txBody>
                  <a:tcPr marL="45720" marR="45720"/>
                </a:tc>
              </a:tr>
              <a:tr h="37332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调动</a:t>
                      </a:r>
                      <a:endParaRPr lang="zh-CN" altLang="en-US" sz="99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改、转、徙。</a:t>
                      </a:r>
                      <a:endParaRPr lang="zh-CN" altLang="en-US" sz="990" kern="0" dirty="0" smtClean="0">
                        <a:solidFill>
                          <a:srgbClr val="000000"/>
                        </a:solidFill>
                        <a:latin typeface="Times New Roman" panose="02020603050405020304" pitchFamily="65" charset="-122"/>
                        <a:ea typeface="宋体" panose="02010600030101010101" pitchFamily="2" charset="-122"/>
                      </a:endParaRPr>
                    </a:p>
                  </a:txBody>
                  <a:tcPr marL="45720" marR="45720"/>
                </a:tc>
              </a:tr>
            </a:tbl>
          </a:graphicData>
        </a:graphic>
      </p:graphicFrame>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本题考查理解并翻译文言句子的能力。翻译时注意抓住关键词。(1)“奉”译为“奉</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行”,“枉”译为“违犯”,“道”译为“说”。(2)“大蝗”是名词作动词,译为“发生蝗</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灾”;“辄”译为“就”;“歌”译为“歌颂”。</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[参考译文]</a:t>
            </a:r>
            <a:endParaRPr lang="zh-CN" altLang="en-US" b="1"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赵憙字伯阳,南阳宛县人。年轻时就有节操。堂兄被人杀害,又没有儿子,赵憙当时(只有)十五</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岁,常想着为哥哥报仇。于是准备兵器,结交门客,后来终于去复仇。但是仇人都患病了,没有</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能够和他相抗的人。赵憙认为趁其生病来报仇杀人,不符合仁者心意,就释放他们离开了。回</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头对仇家说:“你们将来如果健康了,要远远地避开(我)啊。”更始帝即位,舞阴(地名)的大户</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人家李氏坐拥城池而不投降,更始帝派遣柱天将军李宝去招降他们,李氏仍不肯降,说:“听说</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宛人赵氏有孤孙赵憙,以信义闻名天下,愿意向他投降。”更始帝就征召赵憙。赵憙不到二十</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岁,引见之后,更始帝随即任命赵憙为郎中,行使偏将军的职务,让他到舞阴,李氏终于投降了。</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光武帝攻破寻、邑两地后,赵憙遭受创伤,有战功,回来后被任命为中郎将,被封为勇功侯。邓</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奉在南阳造反,赵憙一向与邓奉关系很好,多次写信严厉责备邓奉,而那些谗毁的人趁机说赵憙</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和邓奉联合谋反,皇帝对此有疑心。等到邓奉兵败,皇帝得到了赵憙给邓奉写的书信,就大吃一</a:t>
            </a:r>
            <a:endParaRPr lang="zh-CN" altLang="en-US"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惊地说:“赵憙真是忠厚的长者啊。”后来任命赵憙为怀县县令。大姓人家李子春先前做过</a:t>
            </a:r>
            <a:br/>
            <a:r>
              <a:rPr lang="zh-CN" altLang="en-US" sz="1530" kern="0" dirty="0" smtClean="0">
                <a:solidFill>
                  <a:srgbClr val="000000"/>
                </a:solidFill>
                <a:latin typeface="Times New Roman" panose="02020603050405020304" pitchFamily="65" charset="-122"/>
                <a:ea typeface="宋体" panose="02010600030101010101" pitchFamily="2" charset="-122"/>
              </a:rPr>
              <a:t>琅邪相,强横狡猾,兼并土地,当地人很是忌惮他。赵憙任职伊始,听说他的两个孙子杀了人的</a:t>
            </a:r>
            <a:br/>
            <a:r>
              <a:rPr lang="zh-CN" altLang="en-US" sz="1530" kern="0" dirty="0" smtClean="0">
                <a:solidFill>
                  <a:srgbClr val="000000"/>
                </a:solidFill>
                <a:latin typeface="Times New Roman" panose="02020603050405020304" pitchFamily="65" charset="-122"/>
                <a:ea typeface="宋体" panose="02010600030101010101" pitchFamily="2" charset="-122"/>
              </a:rPr>
              <a:t>事没有被查出来,就不断地追问他犯禁的事情,并把李子春收捕拷问,他的两个孙子都自杀了。</a:t>
            </a:r>
            <a:br/>
            <a:r>
              <a:rPr lang="zh-CN" altLang="en-US" sz="1530" kern="0" dirty="0" smtClean="0">
                <a:solidFill>
                  <a:srgbClr val="000000"/>
                </a:solidFill>
                <a:latin typeface="Times New Roman" panose="02020603050405020304" pitchFamily="65" charset="-122"/>
                <a:ea typeface="宋体" panose="02010600030101010101" pitchFamily="2" charset="-122"/>
              </a:rPr>
              <a:t>京城里有数十人为他求情,最终赵憙都没有理会。当时赵王刘良生重病快死了,皇帝亲自来到</a:t>
            </a:r>
            <a:br/>
            <a:r>
              <a:rPr lang="zh-CN" altLang="en-US" sz="1530" kern="0" dirty="0" smtClean="0">
                <a:solidFill>
                  <a:srgbClr val="000000"/>
                </a:solidFill>
                <a:latin typeface="Times New Roman" panose="02020603050405020304" pitchFamily="65" charset="-122"/>
                <a:ea typeface="宋体" panose="02010600030101010101" pitchFamily="2" charset="-122"/>
              </a:rPr>
              <a:t>赵王身边,问他还有什么话要说。赵王说:“我和李子春一向关系很好,现在他犯了罪,怀县县</a:t>
            </a:r>
            <a:br/>
            <a:r>
              <a:rPr lang="zh-CN" altLang="en-US" sz="1530" kern="0" dirty="0" smtClean="0">
                <a:solidFill>
                  <a:srgbClr val="000000"/>
                </a:solidFill>
                <a:latin typeface="Times New Roman" panose="02020603050405020304" pitchFamily="65" charset="-122"/>
                <a:ea typeface="宋体" panose="02010600030101010101" pitchFamily="2" charset="-122"/>
              </a:rPr>
              <a:t>令赵憙要杀了他,希望能饶他一命。”皇上说:“官吏奉行法典,律令是不可违犯的,再说说其</a:t>
            </a:r>
            <a:br/>
            <a:r>
              <a:rPr lang="zh-CN" altLang="en-US" sz="1530" kern="0" dirty="0" smtClean="0">
                <a:solidFill>
                  <a:srgbClr val="000000"/>
                </a:solidFill>
                <a:latin typeface="Times New Roman" panose="02020603050405020304" pitchFamily="65" charset="-122"/>
                <a:ea typeface="宋体" panose="02010600030101010101" pitchFamily="2" charset="-122"/>
              </a:rPr>
              <a:t>他要求。”赵王没有再说话。这年,赵憙升任平原太守。当时平原有很多盗贼,赵憙与其他各</a:t>
            </a:r>
            <a:br/>
            <a:r>
              <a:rPr lang="zh-CN" altLang="en-US" sz="1530" kern="0" dirty="0" smtClean="0">
                <a:solidFill>
                  <a:srgbClr val="000000"/>
                </a:solidFill>
                <a:latin typeface="Times New Roman" panose="02020603050405020304" pitchFamily="65" charset="-122"/>
                <a:ea typeface="宋体" panose="02010600030101010101" pitchFamily="2" charset="-122"/>
              </a:rPr>
              <a:t>郡一起追捕他们,杀了他们的首领,其余同党应判罪的有好几千人。赵憙上书说:“恶人做了坏</a:t>
            </a:r>
            <a:br/>
            <a:r>
              <a:rPr lang="zh-CN" altLang="en-US" sz="1530" kern="0" dirty="0" smtClean="0">
                <a:solidFill>
                  <a:srgbClr val="000000"/>
                </a:solidFill>
                <a:latin typeface="Times New Roman" panose="02020603050405020304" pitchFamily="65" charset="-122"/>
                <a:ea typeface="宋体" panose="02010600030101010101" pitchFamily="2" charset="-122"/>
              </a:rPr>
              <a:t>事只要控制住他们就行了,可以(把余党)都迁移到京城附近的郡里。”皇帝听从了他的建议,</a:t>
            </a:r>
            <a:br/>
            <a:r>
              <a:rPr lang="zh-CN" altLang="en-US" sz="1530" kern="0" dirty="0" smtClean="0">
                <a:solidFill>
                  <a:srgbClr val="000000"/>
                </a:solidFill>
                <a:latin typeface="Times New Roman" panose="02020603050405020304" pitchFamily="65" charset="-122"/>
                <a:ea typeface="宋体" panose="02010600030101010101" pitchFamily="2" charset="-122"/>
              </a:rPr>
              <a:t>就把他们都转移安置到颍川、陈留。自此,赵憙提拔推荐有义行的人,除掉奸邪恶人。后来青</a:t>
            </a:r>
            <a:br/>
            <a:r>
              <a:rPr lang="zh-CN" altLang="en-US" sz="1530" kern="0" dirty="0" smtClean="0">
                <a:solidFill>
                  <a:srgbClr val="000000"/>
                </a:solidFill>
                <a:latin typeface="Times New Roman" panose="02020603050405020304" pitchFamily="65" charset="-122"/>
                <a:ea typeface="宋体" panose="02010600030101010101" pitchFamily="2" charset="-122"/>
              </a:rPr>
              <a:t>州出现蝗灾,蝗虫进入平原地界就死去,(平原境内)连年丰收,百姓歌颂赵憙。建武二十七年,授</a:t>
            </a:r>
            <a:br/>
            <a:r>
              <a:rPr lang="zh-CN" altLang="en-US" sz="1530" kern="0" dirty="0" smtClean="0">
                <a:solidFill>
                  <a:srgbClr val="000000"/>
                </a:solidFill>
                <a:latin typeface="Times New Roman" panose="02020603050405020304" pitchFamily="65" charset="-122"/>
                <a:ea typeface="宋体" panose="02010600030101010101" pitchFamily="2" charset="-122"/>
              </a:rPr>
              <a:t>予赵憙太尉之职,赐爵为关内侯。当时南单于俯首称臣,乌桓、鲜卑都来入朝修好,皇帝命令赵</a:t>
            </a:r>
            <a:br/>
            <a:r>
              <a:rPr lang="zh-CN" altLang="en-US" sz="1530" kern="0" dirty="0" smtClean="0">
                <a:solidFill>
                  <a:srgbClr val="000000"/>
                </a:solidFill>
                <a:latin typeface="Times New Roman" panose="02020603050405020304" pitchFamily="65" charset="-122"/>
                <a:ea typeface="宋体" panose="02010600030101010101" pitchFamily="2" charset="-122"/>
              </a:rPr>
              <a:t>憙主持边塞事务,考虑做长久规划。建初五年,赵憙病重,皇帝亲临探视。等到赵憙病逝之后,</a:t>
            </a:r>
            <a:br/>
            <a:r>
              <a:rPr lang="zh-CN" altLang="en-US" sz="1530" kern="0" dirty="0" smtClean="0">
                <a:solidFill>
                  <a:srgbClr val="000000"/>
                </a:solidFill>
                <a:latin typeface="Times New Roman" panose="02020603050405020304" pitchFamily="65" charset="-122"/>
                <a:ea typeface="宋体" panose="02010600030101010101" pitchFamily="2" charset="-122"/>
              </a:rPr>
              <a:t>皇帝亲自前往吊唁。享年八十四岁,谥号正侯。</a:t>
            </a: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eaLnBrk="0" latinLnBrk="1" hangingPunct="0">
              <a:lnSpc>
                <a:spcPct val="150000"/>
              </a:lnSpc>
            </a:pPr>
            <a:r>
              <a:rPr lang="zh-CN" altLang="en-US" sz="1530" b="1" kern="0" dirty="0" smtClean="0">
                <a:solidFill>
                  <a:srgbClr val="000000"/>
                </a:solidFill>
                <a:latin typeface="Times New Roman" panose="02020603050405020304" pitchFamily="65" charset="-122"/>
                <a:ea typeface="宋体" panose="02010600030101010101" pitchFamily="2" charset="-122"/>
              </a:rPr>
              <a:t>[参考译文]</a:t>
            </a:r>
            <a:endParaRPr lang="zh-CN" altLang="en-US" sz="1600" b="1"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贾</a:t>
            </a:r>
            <a:r>
              <a:rPr lang="zh-CN" altLang="en-US" sz="1530" kern="0" dirty="0" smtClean="0">
                <a:solidFill>
                  <a:srgbClr val="000000"/>
                </a:solidFill>
                <a:latin typeface="Times New Roman" panose="02020603050405020304" pitchFamily="65" charset="-122"/>
                <a:ea typeface="宋体" panose="02010600030101010101" pitchFamily="2" charset="-122"/>
              </a:rPr>
              <a:t>生名谊,是洛阳人。十八岁时,因为博通诗书会写文章而在郡中闻名。吴廷尉做河南太守时,</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听说他才能优异,就召请他到自己的门下,非常宠幸喜爱(他)。孝文皇帝刚刚即位时,听说河南</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太守吴公的政绩是天下第一,以前还和李斯是同乡,并曾经向李斯学习,就调任他做廷尉。廷尉</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于是(向文帝推荐贾生,)说贾生年纪很轻,但对诸子百家的典籍非常精通。孝文帝征召贾生为</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博士。当时贾生年仅二十多岁,是博士中最年轻的。每当诏令交下来讨论时,各位老先生都不</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能说什么,贾生却一一对答,每个人都感到他说出了他们想说的话。博士们于是认为(自己的)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才能比不上贾生。孝文帝很喜欢他,越级提拔,一年之内贾生就做到了太中大夫。贾生认为从</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汉朝建立到孝文帝有二十多年了,天下和平融洽,就应该改定历法,改变车马服饰的颜色,制定</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法令制度,确立官职名称,振兴礼乐,于是详细起草准备上述各项仪式法度的草案,色彩崇尚黄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色,官印字数采用五,确定官职名称,全都改变了秦朝的旧制。孝文帝刚刚即位,谦虚礼让,没来</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得及实行。各项法令修改审定,让列侯都住到自己的封国去,这些主张都是由贾生提出来的。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因此天子提议想让贾生任公卿的职位。绛、灌、东阳侯、冯敬等人都忌恨他,于是说贾谊坏</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话道:“洛阳之人,年轻学浅,一味想独揽大权,使事情变得复杂混乱。”因此天子后来也疏远</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了他,不采用他的建议,便让贾生做长沙王太傅。贾生已经辞别京城前往长沙,等到渡过湘江</a:t>
            </a:r>
            <a:endParaRPr lang="zh-CN" alt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六、(2017课标全国Ⅲ,10—13)阅读下面的文言文,完成后面题目。(19分)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许将字冲元,福州闽人。举进士第一。神宗召对,除集贤校理、同知礼院,编修中书条例。</a:t>
            </a:r>
            <a:r>
              <a:rPr lang="zh-CN" altLang="en-US" sz="1530" u="sng" kern="0" dirty="0" smtClean="0">
                <a:solidFill>
                  <a:srgbClr val="000000"/>
                </a:solidFill>
                <a:latin typeface="Times New Roman" panose="02020603050405020304" pitchFamily="65" charset="-122"/>
                <a:ea typeface="宋体" panose="02010600030101010101" pitchFamily="2" charset="-122"/>
              </a:rPr>
              <a:t>初选</a:t>
            </a:r>
            <a:br/>
            <a:r>
              <a:rPr lang="zh-CN" altLang="en-US" sz="1530" u="sng" kern="0" dirty="0" smtClean="0">
                <a:solidFill>
                  <a:srgbClr val="000000"/>
                </a:solidFill>
                <a:latin typeface="Times New Roman" panose="02020603050405020304" pitchFamily="65" charset="-122"/>
                <a:ea typeface="宋体" panose="02010600030101010101" pitchFamily="2" charset="-122"/>
              </a:rPr>
              <a:t>人调拟先南曹次考功综核无法吏得缘文为奸选者又不得诉长吏将奏罢南曹辟公舍以待来诉</a:t>
            </a:r>
            <a:br/>
            <a:r>
              <a:rPr lang="zh-CN" altLang="en-US" sz="1530" u="sng" kern="0" dirty="0" smtClean="0">
                <a:solidFill>
                  <a:srgbClr val="000000"/>
                </a:solidFill>
                <a:latin typeface="Times New Roman" panose="02020603050405020304" pitchFamily="65" charset="-122"/>
                <a:ea typeface="宋体" panose="02010600030101010101" pitchFamily="2" charset="-122"/>
              </a:rPr>
              <a:t>者士无留难</a:t>
            </a:r>
            <a:r>
              <a:rPr lang="zh-CN" altLang="en-US" sz="1530" kern="0" dirty="0" smtClean="0">
                <a:solidFill>
                  <a:srgbClr val="000000"/>
                </a:solidFill>
                <a:latin typeface="Times New Roman" panose="02020603050405020304" pitchFamily="65" charset="-122"/>
                <a:ea typeface="宋体" panose="02010600030101010101" pitchFamily="2" charset="-122"/>
              </a:rPr>
              <a:t>契丹以兵二十万压代州境,遣使请代地,岁聘之使不敢行,以命将。将入对曰:“臣</a:t>
            </a:r>
            <a:br/>
            <a:r>
              <a:rPr lang="zh-CN" altLang="en-US" sz="1530" kern="0" dirty="0" smtClean="0">
                <a:solidFill>
                  <a:srgbClr val="000000"/>
                </a:solidFill>
                <a:latin typeface="Times New Roman" panose="02020603050405020304" pitchFamily="65" charset="-122"/>
                <a:ea typeface="宋体" panose="02010600030101010101" pitchFamily="2" charset="-122"/>
              </a:rPr>
              <a:t>备位侍从,朝廷大议不容不知。万一北人言及代州事,不有以折之,则伤国体。”遂命将诣枢密</a:t>
            </a:r>
            <a:br/>
            <a:r>
              <a:rPr lang="zh-CN" altLang="en-US" sz="1530" kern="0" dirty="0" smtClean="0">
                <a:solidFill>
                  <a:srgbClr val="000000"/>
                </a:solidFill>
                <a:latin typeface="Times New Roman" panose="02020603050405020304" pitchFamily="65" charset="-122"/>
                <a:ea typeface="宋体" panose="02010600030101010101" pitchFamily="2" charset="-122"/>
              </a:rPr>
              <a:t>院阅文书。及至北境,居人跨屋栋聚观,曰:“看南朝</a:t>
            </a:r>
            <a:r>
              <a:rPr lang="zh-CN" altLang="en-US" sz="1530" u="sng" kern="0" dirty="0" smtClean="0">
                <a:solidFill>
                  <a:srgbClr val="000000"/>
                </a:solidFill>
                <a:latin typeface="Times New Roman" panose="02020603050405020304" pitchFamily="65" charset="-122"/>
                <a:ea typeface="宋体" panose="02010600030101010101" pitchFamily="2" charset="-122"/>
              </a:rPr>
              <a:t>状元</a:t>
            </a:r>
            <a:r>
              <a:rPr lang="zh-CN" altLang="en-US" sz="1530" kern="0" dirty="0" smtClean="0">
                <a:solidFill>
                  <a:srgbClr val="000000"/>
                </a:solidFill>
                <a:latin typeface="Times New Roman" panose="02020603050405020304" pitchFamily="65" charset="-122"/>
                <a:ea typeface="宋体" panose="02010600030101010101" pitchFamily="2" charset="-122"/>
              </a:rPr>
              <a:t>。”及肄射,将先破的。契丹使萧禧</a:t>
            </a:r>
            <a:br/>
            <a:r>
              <a:rPr lang="zh-CN" altLang="en-US" sz="1530" kern="0" dirty="0" smtClean="0">
                <a:solidFill>
                  <a:srgbClr val="000000"/>
                </a:solidFill>
                <a:latin typeface="Times New Roman" panose="02020603050405020304" pitchFamily="65" charset="-122"/>
                <a:ea typeface="宋体" panose="02010600030101010101" pitchFamily="2" charset="-122"/>
              </a:rPr>
              <a:t>馆客,禧果以代州为问,将随问随答。禧又曰:“界渠未定,顾和好体重,吾且往大国分画矣。”</a:t>
            </a:r>
            <a:br/>
            <a:r>
              <a:rPr lang="zh-CN" altLang="en-US" sz="1530" u="sng" kern="0" dirty="0" smtClean="0">
                <a:solidFill>
                  <a:srgbClr val="000000"/>
                </a:solidFill>
                <a:latin typeface="Times New Roman" panose="02020603050405020304" pitchFamily="65" charset="-122"/>
                <a:ea typeface="宋体" panose="02010600030101010101" pitchFamily="2" charset="-122"/>
              </a:rPr>
              <a:t>将曰:“此事,申饬边臣岂不可,何以使为?”禧惭不能对。</a:t>
            </a:r>
            <a:r>
              <a:rPr lang="zh-CN" altLang="en-US" sz="1530" kern="0" dirty="0" smtClean="0">
                <a:solidFill>
                  <a:srgbClr val="000000"/>
                </a:solidFill>
                <a:latin typeface="Times New Roman" panose="02020603050405020304" pitchFamily="65" charset="-122"/>
                <a:ea typeface="宋体" panose="02010600030101010101" pitchFamily="2" charset="-122"/>
              </a:rPr>
              <a:t>归报,神宗善之。明年,知秦州,又改</a:t>
            </a:r>
            <a:br/>
            <a:r>
              <a:rPr lang="zh-CN" altLang="en-US" sz="1530" kern="0" dirty="0" smtClean="0">
                <a:solidFill>
                  <a:srgbClr val="000000"/>
                </a:solidFill>
                <a:latin typeface="Times New Roman" panose="02020603050405020304" pitchFamily="65" charset="-122"/>
                <a:ea typeface="宋体" panose="02010600030101010101" pitchFamily="2" charset="-122"/>
              </a:rPr>
              <a:t>郓州。</a:t>
            </a:r>
            <a:r>
              <a:rPr lang="zh-CN" altLang="en-US" sz="1530" u="sng" kern="0" dirty="0" smtClean="0">
                <a:solidFill>
                  <a:srgbClr val="000000"/>
                </a:solidFill>
                <a:latin typeface="Times New Roman" panose="02020603050405020304" pitchFamily="65" charset="-122"/>
                <a:ea typeface="宋体" panose="02010600030101010101" pitchFamily="2" charset="-122"/>
              </a:rPr>
              <a:t>上元</a:t>
            </a:r>
            <a:r>
              <a:rPr lang="zh-CN" altLang="en-US" sz="1530" kern="0" dirty="0" smtClean="0">
                <a:solidFill>
                  <a:srgbClr val="000000"/>
                </a:solidFill>
                <a:latin typeface="Times New Roman" panose="02020603050405020304" pitchFamily="65" charset="-122"/>
                <a:ea typeface="宋体" panose="02010600030101010101" pitchFamily="2" charset="-122"/>
              </a:rPr>
              <a:t>张灯,吏籍为盗者系狱,将曰:“是绝其自新之路也。”悉纵遣之,自是民无一人犯</a:t>
            </a:r>
            <a:br/>
            <a:r>
              <a:rPr lang="zh-CN" altLang="en-US" sz="1530" kern="0" dirty="0" smtClean="0">
                <a:solidFill>
                  <a:srgbClr val="000000"/>
                </a:solidFill>
                <a:latin typeface="Times New Roman" panose="02020603050405020304" pitchFamily="65" charset="-122"/>
                <a:ea typeface="宋体" panose="02010600030101010101" pitchFamily="2" charset="-122"/>
              </a:rPr>
              <a:t>法,三圄皆空。父老叹曰:“自王沂公后五十六年,始再见狱空耳。”郓俗士子喜聚肆以谤官</a:t>
            </a:r>
            <a:br/>
            <a:r>
              <a:rPr lang="zh-CN" altLang="en-US" sz="1530" kern="0" dirty="0" smtClean="0">
                <a:solidFill>
                  <a:srgbClr val="000000"/>
                </a:solidFill>
                <a:latin typeface="Times New Roman" panose="02020603050405020304" pitchFamily="65" charset="-122"/>
                <a:ea typeface="宋体" panose="02010600030101010101" pitchFamily="2" charset="-122"/>
              </a:rPr>
              <a:t>政,将虽弗禁,其俗自息。召为兵部侍郎。上疏言:“治兵有制,名虽不同,从而横之,方而圆之,使</a:t>
            </a:r>
            <a:br/>
            <a:r>
              <a:rPr lang="zh-CN" altLang="en-US" sz="1530" kern="0" dirty="0" smtClean="0">
                <a:solidFill>
                  <a:srgbClr val="000000"/>
                </a:solidFill>
                <a:latin typeface="Times New Roman" panose="02020603050405020304" pitchFamily="65" charset="-122"/>
                <a:ea typeface="宋体" panose="02010600030101010101" pitchFamily="2" charset="-122"/>
              </a:rPr>
              <a:t>万众犹一人。”及西方用兵,神宗遣</a:t>
            </a:r>
            <a:r>
              <a:rPr lang="zh-CN" altLang="en-US" sz="1530" u="sng" kern="0" dirty="0" smtClean="0">
                <a:solidFill>
                  <a:srgbClr val="000000"/>
                </a:solidFill>
                <a:latin typeface="Times New Roman" panose="02020603050405020304" pitchFamily="65" charset="-122"/>
                <a:ea typeface="宋体" panose="02010600030101010101" pitchFamily="2" charset="-122"/>
              </a:rPr>
              <a:t>近侍</a:t>
            </a:r>
            <a:r>
              <a:rPr lang="zh-CN" altLang="en-US" sz="1530" kern="0" dirty="0" smtClean="0">
                <a:solidFill>
                  <a:srgbClr val="000000"/>
                </a:solidFill>
                <a:latin typeface="Times New Roman" panose="02020603050405020304" pitchFamily="65" charset="-122"/>
                <a:ea typeface="宋体" panose="02010600030101010101" pitchFamily="2" charset="-122"/>
              </a:rPr>
              <a:t>问兵马之数,将立具上之;明日,访枢臣,不能对也。绍</a:t>
            </a:r>
            <a:br/>
            <a:r>
              <a:rPr lang="zh-CN" altLang="en-US" sz="1530" kern="0" dirty="0" smtClean="0">
                <a:solidFill>
                  <a:srgbClr val="000000"/>
                </a:solidFill>
                <a:latin typeface="Times New Roman" panose="02020603050405020304" pitchFamily="65" charset="-122"/>
                <a:ea typeface="宋体" panose="02010600030101010101" pitchFamily="2" charset="-122"/>
              </a:rPr>
              <a:t>圣初,入为吏部尚书,</a:t>
            </a:r>
            <a:r>
              <a:rPr lang="zh-CN" altLang="en-US" sz="1530" u="sng" kern="0" dirty="0" smtClean="0">
                <a:solidFill>
                  <a:srgbClr val="000000"/>
                </a:solidFill>
                <a:latin typeface="Times New Roman" panose="02020603050405020304" pitchFamily="65" charset="-122"/>
                <a:ea typeface="宋体" panose="02010600030101010101" pitchFamily="2" charset="-122"/>
              </a:rPr>
              <a:t>章惇为相,与蔡卞同肆罗织,贬谪元祐诸臣,奏发司马光墓。</a:t>
            </a:r>
            <a:r>
              <a:rPr lang="zh-CN" altLang="en-US" sz="1530" kern="0" dirty="0" smtClean="0">
                <a:solidFill>
                  <a:srgbClr val="000000"/>
                </a:solidFill>
                <a:latin typeface="Times New Roman" panose="02020603050405020304" pitchFamily="65" charset="-122"/>
                <a:ea typeface="宋体" panose="02010600030101010101" pitchFamily="2" charset="-122"/>
              </a:rPr>
              <a:t>哲宗以问将,对</a:t>
            </a:r>
            <a:br/>
            <a:r>
              <a:rPr lang="zh-CN" altLang="en-US" sz="1530" kern="0" dirty="0" smtClean="0">
                <a:solidFill>
                  <a:srgbClr val="000000"/>
                </a:solidFill>
                <a:latin typeface="Times New Roman" panose="02020603050405020304" pitchFamily="65" charset="-122"/>
                <a:ea typeface="宋体" panose="02010600030101010101" pitchFamily="2" charset="-122"/>
              </a:rPr>
              <a:t>曰:“发人之墓,非盛德事。”知颍昌府,移大名。在大名六年,数</a:t>
            </a:r>
            <a:r>
              <a:rPr lang="zh-CN" altLang="en-US" sz="1530" u="sng" kern="0" dirty="0" smtClean="0">
                <a:solidFill>
                  <a:srgbClr val="000000"/>
                </a:solidFill>
                <a:latin typeface="Times New Roman" panose="02020603050405020304" pitchFamily="65" charset="-122"/>
                <a:ea typeface="宋体" panose="02010600030101010101" pitchFamily="2" charset="-122"/>
              </a:rPr>
              <a:t>告老</a:t>
            </a:r>
            <a:r>
              <a:rPr lang="zh-CN" altLang="en-US" sz="1530" kern="0" dirty="0" smtClean="0">
                <a:solidFill>
                  <a:srgbClr val="000000"/>
                </a:solidFill>
                <a:latin typeface="Times New Roman" panose="02020603050405020304" pitchFamily="65" charset="-122"/>
                <a:ea typeface="宋体" panose="02010600030101010101" pitchFamily="2" charset="-122"/>
              </a:rPr>
              <a:t>,召为佑神观使。政和初,</a:t>
            </a:r>
            <a:endParaRPr lang="zh-CN" altLang="en-US"/>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卒,年七十五。赠开府仪同三司,谥曰文定。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(节选自《宋史·许将传》)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A.初/选人调拟/先南曹/次考功/综核无法/吏得缘文为奸选者/又不得诉长吏/将奏罢南曹/辟公</a:t>
            </a:r>
            <a:br/>
            <a:r>
              <a:rPr lang="zh-CN" altLang="en-US" sz="1530" kern="0" dirty="0" smtClean="0">
                <a:solidFill>
                  <a:srgbClr val="000000"/>
                </a:solidFill>
                <a:latin typeface="Times New Roman" panose="02020603050405020304" pitchFamily="65" charset="-122"/>
                <a:ea typeface="宋体" panose="02010600030101010101" pitchFamily="2" charset="-122"/>
              </a:rPr>
              <a:t>舍以待来诉者/士无留难/</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B.初选人调拟/先南曹/次考功/综核无法/吏得缘文为奸选者/又不得诉长吏/将奏罢南曹/辟公</a:t>
            </a:r>
            <a:br/>
            <a:r>
              <a:rPr lang="zh-CN" altLang="en-US" sz="1530" kern="0" dirty="0" smtClean="0">
                <a:solidFill>
                  <a:srgbClr val="000000"/>
                </a:solidFill>
                <a:latin typeface="Times New Roman" panose="02020603050405020304" pitchFamily="65" charset="-122"/>
                <a:ea typeface="宋体" panose="02010600030101010101" pitchFamily="2" charset="-122"/>
              </a:rPr>
              <a:t>舍以待来诉者/士无留难/</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C.初选人调拟/先南曹/次考功/综核无法/吏得缘文为奸/选者又不得诉长吏/将奏罢南曹/辟公</a:t>
            </a:r>
            <a:br/>
            <a:r>
              <a:rPr lang="zh-CN" altLang="en-US" sz="1530" kern="0" dirty="0" smtClean="0">
                <a:solidFill>
                  <a:srgbClr val="000000"/>
                </a:solidFill>
                <a:latin typeface="Times New Roman" panose="02020603050405020304" pitchFamily="65" charset="-122"/>
                <a:ea typeface="宋体" panose="02010600030101010101" pitchFamily="2" charset="-122"/>
              </a:rPr>
              <a:t>舍以待来诉者/士无留难/</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D.初/选人调拟/先南曹/次考功/综核无法/吏得缘文为奸/选者又不得诉长吏/将奏罢南曹/辟公</a:t>
            </a:r>
            <a:br/>
            <a:r>
              <a:rPr lang="zh-CN" altLang="en-US" sz="1530" kern="0" dirty="0" smtClean="0">
                <a:solidFill>
                  <a:srgbClr val="000000"/>
                </a:solidFill>
                <a:latin typeface="Times New Roman" panose="02020603050405020304" pitchFamily="65" charset="-122"/>
                <a:ea typeface="宋体" panose="02010600030101010101" pitchFamily="2" charset="-122"/>
              </a:rPr>
              <a:t>舍以待来诉者/士无留难/</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2.下列对文中加点词语的相关内容的解说,不正确的一项是(3分)(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A.状元是我国古代科举制度中一种称号,指在最高级别的殿试中获得第一名的人。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B.上元是我国传统节日,即农历正月十五日元宵节,是春节后第一个重要节日。</a:t>
            </a:r>
            <a:endParaRPr lang="zh-CN" altLang="en-US"/>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C.近侍是指接近并随侍帝王左右的人,他们不仅职位很高,对帝王的影响也很大。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D.告老本指古代社会官员因年老辞去职务,有时也是官员因故辞职的一种借口。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A.许将初至北境,尽灭契丹威风。他入仕不久,取代岁聘使前往代州,契丹想要宋朝割让代州,</a:t>
            </a:r>
            <a:br/>
            <a:r>
              <a:rPr lang="zh-CN" altLang="en-US" sz="1530" kern="0" dirty="0" smtClean="0">
                <a:solidFill>
                  <a:srgbClr val="000000"/>
                </a:solidFill>
                <a:latin typeface="Times New Roman" panose="02020603050405020304" pitchFamily="65" charset="-122"/>
                <a:ea typeface="宋体" panose="02010600030101010101" pitchFamily="2" charset="-122"/>
              </a:rPr>
              <a:t>蓄意挑衅。他坚决予以反击,使对方未占得便宜而返回。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B.许将善于治理,境内牢狱皆空。他在郓州任上,因治理得法,当地没有犯法之人。当地士人爱</a:t>
            </a:r>
            <a:br/>
            <a:r>
              <a:rPr lang="zh-CN" altLang="en-US" sz="1530" kern="0" dirty="0" smtClean="0">
                <a:solidFill>
                  <a:srgbClr val="000000"/>
                </a:solidFill>
                <a:latin typeface="Times New Roman" panose="02020603050405020304" pitchFamily="65" charset="-122"/>
                <a:ea typeface="宋体" panose="02010600030101010101" pitchFamily="2" charset="-122"/>
              </a:rPr>
              <a:t>好议论官政,他未加禁止,而是宽松应对,此俗自然止息。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C.许将任职兵部,熟悉兵部事务。他担任兵部侍郎时上疏提出,治兵之道在于灵活用兵,才能做</a:t>
            </a:r>
            <a:br/>
            <a:r>
              <a:rPr lang="zh-CN" altLang="en-US" sz="1530" kern="0" dirty="0" smtClean="0">
                <a:solidFill>
                  <a:srgbClr val="000000"/>
                </a:solidFill>
                <a:latin typeface="Times New Roman" panose="02020603050405020304" pitchFamily="65" charset="-122"/>
                <a:ea typeface="宋体" panose="02010600030101010101" pitchFamily="2" charset="-122"/>
              </a:rPr>
              <a:t>到万众犹如一人。神宗问及兵马之数,他也能作出回答。</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D.许将秉持公正,反对无德之举。其时司马光已去世,却受到朝廷权臣的不公平对待,当皇上征</a:t>
            </a:r>
            <a:br/>
            <a:r>
              <a:rPr lang="zh-CN" altLang="en-US" sz="1530" kern="0" dirty="0" smtClean="0">
                <a:solidFill>
                  <a:srgbClr val="000000"/>
                </a:solidFill>
                <a:latin typeface="Times New Roman" panose="02020603050405020304" pitchFamily="65" charset="-122"/>
                <a:ea typeface="宋体" panose="02010600030101010101" pitchFamily="2" charset="-122"/>
              </a:rPr>
              <a:t>询许将对此事的意见时,他回答说这一做法是不道德的。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(1)将曰:“此事,申饬边臣岂不可,何以使为?”禧惭不能对。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(2)章惇为相,与蔡卞同肆罗织,贬谪元祐诸臣,奏发司马光墓。</a:t>
            </a:r>
            <a:endParaRPr lang="zh-CN" altLang="en-US"/>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本题考查文言断句的能力。先明确句意与选拔人才有关,然后用排除法来做。</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“初”,时间词,其后断开,排除B、C两项。“选者”与首句“选人调拟”呼应,指被选拔的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人。正是因为吏“为奸”,被选拔的人才“不得诉”,故应在“选者”之前断开,排除A项,选D</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本题考查对文化常识的掌握能力。“近侍”有时虽然对帝王影响较大,甚至有不</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小的实权,但历代政权为了防止他们胡作非为,都要限制他们的职位,否则将会影响政权的稳</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本题考查对文章内容的概括和分析能力。由于双方会谈是在相对和缓的氛围中</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进行的,因此“坚决予以反击”的说法于文无据。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(1)许将说:“这件事,指示边地官员办理不就行了,要派使者做什么呢?”萧禧羞惭不</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能回答。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(2)章惇担任宰相,与蔡卞一起恣意罗织诬陷,贬斥元祐旧臣,奏请开挖司马光坟墓。</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本题考查翻译句子的能力。(1)申饬:指示。何以:为什么。使:动词,出使。为:句末语气</a:t>
            </a:r>
            <a:endParaRPr lang="zh-CN" altLang="en-US"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词,表反问,不译。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(2)同肆:两个词,一同,大肆。罗织:虚构罪名,进行诬陷。奏发:奏请开挖。</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[参考译文]</a:t>
            </a:r>
            <a:endParaRPr lang="zh-CN" altLang="en-US" b="1"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许将字冲元,是福州闽县人。考中进士第一名。神宗召他入对,授任集贤校理、同知礼院,编修</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中书条例。当初,选拔调动人才,先要经过南曹,接着是考功,综合考察没有法度,官吏得以改动,</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待选的人不能向上级官吏诉说。许将上奏罢免南曹。设公堂接待前来上诉的人,士人没有被</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无理阻止,故意刁难。契丹以二十万的军队逼近代州边境,派遣使者索要代州的土地,岁聘使不</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敢去,就命许将去。许将入朝对答说:“我在侍从的职位,朝廷的重要决定不能不知道。万一契</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丹谈到代州的事情,没有驳斥他们的理由,就会伤害国家大体。”于是命令许将到枢密院查阅</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文书。等到了契丹境内,当地的人骑在房梁上聚众观看,说:“看看南朝的状元。”等到演示射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箭,许将先射中。契丹派萧禧接待宾客,萧禧果然拿代州来提问,许将随问随答。萧禧又说:</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“界渠没有定下来,只是以和好为重,我将到贵国去进行划分。”许将说:“这件事,指示边地</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官员办理不就行了,要派使者做什么呢?”萧禧羞惭不能回答。回来报告,神宗称赞他。第二</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年,担任秦州知州,又改任郓州知州。元宵节点灯,官吏登记那些偷盗的人,并把他们关入狱中,</a:t>
            </a:r>
            <a:endParaRPr lang="zh-CN" altLang="en-US"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许将说:“这就断绝了他们改过自新的路了。”都把他们释放了,从此百姓没有一个人犯法,监</a:t>
            </a:r>
            <a:br/>
            <a:r>
              <a:rPr lang="zh-CN" altLang="en-US" sz="1530" kern="0" dirty="0" smtClean="0">
                <a:solidFill>
                  <a:srgbClr val="000000"/>
                </a:solidFill>
                <a:latin typeface="Times New Roman" panose="02020603050405020304" pitchFamily="65" charset="-122"/>
                <a:ea typeface="宋体" panose="02010600030101010101" pitchFamily="2" charset="-122"/>
              </a:rPr>
              <a:t>狱都空了。父老乡亲感叹道:“从王沂公之后五十六年,才再看到监狱空了。”郓州习俗,士子</a:t>
            </a:r>
            <a:br/>
            <a:r>
              <a:rPr lang="zh-CN" altLang="en-US" sz="1530" kern="0" dirty="0" smtClean="0">
                <a:solidFill>
                  <a:srgbClr val="000000"/>
                </a:solidFill>
                <a:latin typeface="Times New Roman" panose="02020603050405020304" pitchFamily="65" charset="-122"/>
                <a:ea typeface="宋体" panose="02010600030101010101" pitchFamily="2" charset="-122"/>
              </a:rPr>
              <a:t>喜欢聚集在一起公开批评官方政令,许将虽然没有禁止,这一习气自动消失了。征召担任兵部</a:t>
            </a:r>
            <a:br/>
            <a:r>
              <a:rPr lang="zh-CN" altLang="en-US" sz="1530" kern="0" dirty="0" smtClean="0">
                <a:solidFill>
                  <a:srgbClr val="000000"/>
                </a:solidFill>
                <a:latin typeface="Times New Roman" panose="02020603050405020304" pitchFamily="65" charset="-122"/>
                <a:ea typeface="宋体" panose="02010600030101010101" pitchFamily="2" charset="-122"/>
              </a:rPr>
              <a:t>侍郎。上疏说:“治理军队有规章,名称虽然不同,或纵或横,或方或圆,让万众像一人一样。”</a:t>
            </a:r>
            <a:br/>
            <a:r>
              <a:rPr lang="zh-CN" altLang="en-US" sz="1530" kern="0" dirty="0" smtClean="0">
                <a:solidFill>
                  <a:srgbClr val="000000"/>
                </a:solidFill>
                <a:latin typeface="Times New Roman" panose="02020603050405020304" pitchFamily="65" charset="-122"/>
                <a:ea typeface="宋体" panose="02010600030101010101" pitchFamily="2" charset="-122"/>
              </a:rPr>
              <a:t>等到西方用兵,神宗派侍从向他询问兵马的数量,许将立即详细奏报;第二天,询问枢密大臣,却</a:t>
            </a:r>
            <a:br/>
            <a:r>
              <a:rPr lang="zh-CN" altLang="en-US" sz="1530" kern="0" dirty="0" smtClean="0">
                <a:solidFill>
                  <a:srgbClr val="000000"/>
                </a:solidFill>
                <a:latin typeface="Times New Roman" panose="02020603050405020304" pitchFamily="65" charset="-122"/>
                <a:ea typeface="宋体" panose="02010600030101010101" pitchFamily="2" charset="-122"/>
              </a:rPr>
              <a:t>回答不上来。绍圣初年,入朝任吏部尚书。章惇担任宰相,与蔡卞一起恣意罗织诬陷,贬斥元祐</a:t>
            </a:r>
            <a:br/>
            <a:r>
              <a:rPr lang="zh-CN" altLang="en-US" sz="1530" kern="0" dirty="0" smtClean="0">
                <a:solidFill>
                  <a:srgbClr val="000000"/>
                </a:solidFill>
                <a:latin typeface="Times New Roman" panose="02020603050405020304" pitchFamily="65" charset="-122"/>
                <a:ea typeface="宋体" panose="02010600030101010101" pitchFamily="2" charset="-122"/>
              </a:rPr>
              <a:t>旧臣,奏请开挖司马光坟墓。哲宗拿这件事问许将,许将回答说:“挖别人坟墓,不是高尚品德</a:t>
            </a:r>
            <a:br/>
            <a:r>
              <a:rPr lang="zh-CN" altLang="en-US" sz="1530" kern="0" dirty="0" smtClean="0">
                <a:solidFill>
                  <a:srgbClr val="000000"/>
                </a:solidFill>
                <a:latin typeface="Times New Roman" panose="02020603050405020304" pitchFamily="65" charset="-122"/>
                <a:ea typeface="宋体" panose="02010600030101010101" pitchFamily="2" charset="-122"/>
              </a:rPr>
              <a:t>的人所做的事。”担任颍昌府知府,又调任大名府知府。在大名府六年,多次告老还乡,被召为</a:t>
            </a:r>
            <a:br/>
            <a:r>
              <a:rPr lang="zh-CN" altLang="en-US" sz="1530" kern="0" dirty="0" smtClean="0">
                <a:solidFill>
                  <a:srgbClr val="000000"/>
                </a:solidFill>
                <a:latin typeface="Times New Roman" panose="02020603050405020304" pitchFamily="65" charset="-122"/>
                <a:ea typeface="宋体" panose="02010600030101010101" pitchFamily="2" charset="-122"/>
              </a:rPr>
              <a:t>佑神观使。政和初年,去世,年七十五岁。赠开府仪同三司,谥号文定。</a:t>
            </a:r>
            <a:endParaRPr lang="zh-CN" altLang="en-US"/>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七、(2016课标全国Ⅱ,4—7)阅读下面的文言文,完成后面题目。(19分)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陈登云,字从龙,唐山人。万历五年进士。除鄢陵知县,征授御史。出按辽东,疏陈安攘十策,又</a:t>
            </a:r>
            <a:br/>
            <a:r>
              <a:rPr lang="zh-CN" altLang="en-US" sz="1530" kern="0" dirty="0" smtClean="0">
                <a:solidFill>
                  <a:srgbClr val="000000"/>
                </a:solidFill>
                <a:latin typeface="Times New Roman" panose="02020603050405020304" pitchFamily="65" charset="-122"/>
                <a:ea typeface="宋体" panose="02010600030101010101" pitchFamily="2" charset="-122"/>
              </a:rPr>
              <a:t>请速首功之赏。改巡山西。还朝,会廷臣方争建储。登云谓议不早决,由贵妃家阴沮之。十六</a:t>
            </a:r>
            <a:br/>
            <a:r>
              <a:rPr lang="zh-CN" altLang="en-US" sz="1530" kern="0" dirty="0" smtClean="0">
                <a:solidFill>
                  <a:srgbClr val="000000"/>
                </a:solidFill>
                <a:latin typeface="Times New Roman" panose="02020603050405020304" pitchFamily="65" charset="-122"/>
                <a:ea typeface="宋体" panose="02010600030101010101" pitchFamily="2" charset="-122"/>
              </a:rPr>
              <a:t>年六月遂因灾异抗疏,劾妃父郑承宪,言:“</a:t>
            </a:r>
            <a:r>
              <a:rPr lang="zh-CN" altLang="en-US" sz="1530" u="sng" kern="0" dirty="0" smtClean="0">
                <a:solidFill>
                  <a:srgbClr val="000000"/>
                </a:solidFill>
                <a:latin typeface="Times New Roman" panose="02020603050405020304" pitchFamily="65" charset="-122"/>
                <a:ea typeface="宋体" panose="02010600030101010101" pitchFamily="2" charset="-122"/>
              </a:rPr>
              <a:t>承宪怀祸藏奸窥觊储贰且广结术士之流曩陛下重惩</a:t>
            </a:r>
            <a:br/>
            <a:r>
              <a:rPr lang="zh-CN" altLang="en-US" sz="1530" u="sng" kern="0" dirty="0" smtClean="0">
                <a:solidFill>
                  <a:srgbClr val="000000"/>
                </a:solidFill>
                <a:latin typeface="Times New Roman" panose="02020603050405020304" pitchFamily="65" charset="-122"/>
                <a:ea typeface="宋体" panose="02010600030101010101" pitchFamily="2" charset="-122"/>
              </a:rPr>
              <a:t>科场冒籍承宪妻每扬言事由己发用以恐喝勋贵簧鼓朝绅</a:t>
            </a:r>
            <a:r>
              <a:rPr lang="zh-CN" altLang="en-US" sz="1530" kern="0" dirty="0" smtClean="0">
                <a:solidFill>
                  <a:srgbClr val="000000"/>
                </a:solidFill>
                <a:latin typeface="Times New Roman" panose="02020603050405020304" pitchFamily="65" charset="-122"/>
                <a:ea typeface="宋体" panose="02010600030101010101" pitchFamily="2" charset="-122"/>
              </a:rPr>
              <a:t>不但惠安遭其虐焰,即</a:t>
            </a:r>
            <a:r>
              <a:rPr lang="zh-CN" altLang="en-US" sz="1530" u="sng" kern="0" dirty="0" smtClean="0">
                <a:solidFill>
                  <a:srgbClr val="000000"/>
                </a:solidFill>
                <a:latin typeface="Times New Roman" panose="02020603050405020304" pitchFamily="65" charset="-122"/>
                <a:ea typeface="宋体" panose="02010600030101010101" pitchFamily="2" charset="-122"/>
              </a:rPr>
              <a:t>中宫</a:t>
            </a:r>
            <a:r>
              <a:rPr lang="zh-CN" altLang="en-US" sz="1530" kern="0" dirty="0" smtClean="0">
                <a:solidFill>
                  <a:srgbClr val="000000"/>
                </a:solidFill>
                <a:latin typeface="Times New Roman" panose="02020603050405020304" pitchFamily="65" charset="-122"/>
                <a:ea typeface="宋体" panose="02010600030101010101" pitchFamily="2" charset="-122"/>
              </a:rPr>
              <a:t>与太后家</a:t>
            </a:r>
            <a:br/>
            <a:r>
              <a:rPr lang="zh-CN" altLang="en-US" sz="1530" kern="0" dirty="0" smtClean="0">
                <a:solidFill>
                  <a:srgbClr val="000000"/>
                </a:solidFill>
                <a:latin typeface="Times New Roman" panose="02020603050405020304" pitchFamily="65" charset="-122"/>
                <a:ea typeface="宋体" panose="02010600030101010101" pitchFamily="2" charset="-122"/>
              </a:rPr>
              <a:t>亦谨避其锋矣。</a:t>
            </a:r>
            <a:r>
              <a:rPr lang="zh-CN" altLang="en-US" sz="1530" u="sng" kern="0" dirty="0" smtClean="0">
                <a:solidFill>
                  <a:srgbClr val="000000"/>
                </a:solidFill>
                <a:latin typeface="Times New Roman" panose="02020603050405020304" pitchFamily="65" charset="-122"/>
                <a:ea typeface="宋体" panose="02010600030101010101" pitchFamily="2" charset="-122"/>
              </a:rPr>
              <a:t>陛下</a:t>
            </a:r>
            <a:r>
              <a:rPr lang="zh-CN" altLang="en-US" sz="1530" kern="0" dirty="0" smtClean="0">
                <a:solidFill>
                  <a:srgbClr val="000000"/>
                </a:solidFill>
                <a:latin typeface="Times New Roman" panose="02020603050405020304" pitchFamily="65" charset="-122"/>
                <a:ea typeface="宋体" panose="02010600030101010101" pitchFamily="2" charset="-122"/>
              </a:rPr>
              <a:t>享国久长,自由敬德所致,而承宪每对人言,以为不立东宫之效。干挠盛</a:t>
            </a:r>
            <a:br/>
            <a:r>
              <a:rPr lang="zh-CN" altLang="en-US" sz="1530" kern="0" dirty="0" smtClean="0">
                <a:solidFill>
                  <a:srgbClr val="000000"/>
                </a:solidFill>
                <a:latin typeface="Times New Roman" panose="02020603050405020304" pitchFamily="65" charset="-122"/>
                <a:ea typeface="宋体" panose="02010600030101010101" pitchFamily="2" charset="-122"/>
              </a:rPr>
              <a:t>典,蓄隐邪谋,他日何所不至?”疏入,贵妃、承宪皆怒,同列亦为登云危,帝竟留中不下。久之,</a:t>
            </a:r>
            <a:br/>
            <a:r>
              <a:rPr lang="zh-CN" altLang="en-US" sz="1530" kern="0" dirty="0" smtClean="0">
                <a:solidFill>
                  <a:srgbClr val="000000"/>
                </a:solidFill>
                <a:latin typeface="Times New Roman" panose="02020603050405020304" pitchFamily="65" charset="-122"/>
                <a:ea typeface="宋体" panose="02010600030101010101" pitchFamily="2" charset="-122"/>
              </a:rPr>
              <a:t>疏论</a:t>
            </a:r>
            <a:r>
              <a:rPr lang="zh-CN" altLang="en-US" sz="1530" u="sng" kern="0" dirty="0" smtClean="0">
                <a:solidFill>
                  <a:srgbClr val="000000"/>
                </a:solidFill>
                <a:latin typeface="Times New Roman" panose="02020603050405020304" pitchFamily="65" charset="-122"/>
                <a:ea typeface="宋体" panose="02010600030101010101" pitchFamily="2" charset="-122"/>
              </a:rPr>
              <a:t>吏部</a:t>
            </a:r>
            <a:r>
              <a:rPr lang="zh-CN" altLang="en-US" sz="1530" kern="0" dirty="0" smtClean="0">
                <a:solidFill>
                  <a:srgbClr val="000000"/>
                </a:solidFill>
                <a:latin typeface="Times New Roman" panose="02020603050405020304" pitchFamily="65" charset="-122"/>
                <a:ea typeface="宋体" panose="02010600030101010101" pitchFamily="2" charset="-122"/>
              </a:rPr>
              <a:t>尚书陆光祖,又论贬四川提学副使冯时可,论罢应天巡抚李涞、顺天巡抚王致祥,又论</a:t>
            </a:r>
            <a:br/>
            <a:r>
              <a:rPr lang="zh-CN" altLang="en-US" sz="1530" kern="0" dirty="0" smtClean="0">
                <a:solidFill>
                  <a:srgbClr val="000000"/>
                </a:solidFill>
                <a:latin typeface="Times New Roman" panose="02020603050405020304" pitchFamily="65" charset="-122"/>
                <a:ea typeface="宋体" panose="02010600030101010101" pitchFamily="2" charset="-122"/>
              </a:rPr>
              <a:t>礼部侍郎韩世能、尚书罗万化、南京太仆卿徐用检。朝右皆惮之。时方考选科道,登云因疏</a:t>
            </a:r>
            <a:br/>
            <a:r>
              <a:rPr lang="zh-CN" altLang="en-US" sz="1530" kern="0" dirty="0" smtClean="0">
                <a:solidFill>
                  <a:srgbClr val="000000"/>
                </a:solidFill>
                <a:latin typeface="Times New Roman" panose="02020603050405020304" pitchFamily="65" charset="-122"/>
                <a:ea typeface="宋体" panose="02010600030101010101" pitchFamily="2" charset="-122"/>
              </a:rPr>
              <a:t>言:“近岁言官,壬午以前怵于威,则摧刚为柔;壬午以后昵于情,则化直为佞。</a:t>
            </a:r>
            <a:r>
              <a:rPr lang="zh-CN" altLang="en-US" sz="1530" u="sng" kern="0" dirty="0" smtClean="0">
                <a:solidFill>
                  <a:srgbClr val="000000"/>
                </a:solidFill>
                <a:latin typeface="Times New Roman" panose="02020603050405020304" pitchFamily="65" charset="-122"/>
                <a:ea typeface="宋体" panose="02010600030101010101" pitchFamily="2" charset="-122"/>
              </a:rPr>
              <a:t>其间岂无刚直之</a:t>
            </a:r>
            <a:br/>
            <a:r>
              <a:rPr lang="zh-CN" altLang="en-US" sz="1530" u="sng" kern="0" dirty="0" smtClean="0">
                <a:solidFill>
                  <a:srgbClr val="000000"/>
                </a:solidFill>
                <a:latin typeface="Times New Roman" panose="02020603050405020304" pitchFamily="65" charset="-122"/>
                <a:ea typeface="宋体" panose="02010600030101010101" pitchFamily="2" charset="-122"/>
              </a:rPr>
              <a:t>人,而弗胜龃龉,多不能安其身。</a:t>
            </a:r>
            <a:r>
              <a:rPr lang="zh-CN" altLang="en-US" sz="1530" kern="0" dirty="0" smtClean="0">
                <a:solidFill>
                  <a:srgbClr val="000000"/>
                </a:solidFill>
                <a:latin typeface="Times New Roman" panose="02020603050405020304" pitchFamily="65" charset="-122"/>
                <a:ea typeface="宋体" panose="02010600030101010101" pitchFamily="2" charset="-122"/>
              </a:rPr>
              <a:t>二十年来,以刚直擢京卿者百止一二耳。背公植党,逐嗜乞怜,</a:t>
            </a:r>
            <a:br/>
            <a:r>
              <a:rPr lang="zh-CN" altLang="en-US" sz="1530" kern="0" dirty="0" smtClean="0">
                <a:solidFill>
                  <a:srgbClr val="000000"/>
                </a:solidFill>
                <a:latin typeface="Times New Roman" panose="02020603050405020304" pitchFamily="65" charset="-122"/>
                <a:ea typeface="宋体" panose="02010600030101010101" pitchFamily="2" charset="-122"/>
              </a:rPr>
              <a:t>如所谓‘七豺’‘八狗’者,言路顾居其半。夫台谏为天下持是非,而使人贱辱至此,安望其抗</a:t>
            </a:r>
            <a:br/>
            <a:r>
              <a:rPr lang="zh-CN" altLang="en-US" sz="1530" kern="0" dirty="0" smtClean="0">
                <a:solidFill>
                  <a:srgbClr val="000000"/>
                </a:solidFill>
                <a:latin typeface="Times New Roman" panose="02020603050405020304" pitchFamily="65" charset="-122"/>
                <a:ea typeface="宋体" panose="02010600030101010101" pitchFamily="2" charset="-122"/>
              </a:rPr>
              <a:t>颜直绳,为国家锄大奸、歼巨蠹哉!与其误用而斥之,不若慎于始进。”因条数事以献。出按</a:t>
            </a:r>
            <a:br/>
            <a:r>
              <a:rPr lang="zh-CN" altLang="en-US" sz="1530" kern="0" dirty="0" smtClean="0">
                <a:solidFill>
                  <a:srgbClr val="000000"/>
                </a:solidFill>
                <a:latin typeface="Times New Roman" panose="02020603050405020304" pitchFamily="65" charset="-122"/>
                <a:ea typeface="宋体" panose="02010600030101010101" pitchFamily="2" charset="-122"/>
              </a:rPr>
              <a:t>河南。岁大饥,人相食。</a:t>
            </a:r>
            <a:r>
              <a:rPr lang="zh-CN" altLang="en-US" sz="1530" u="sng" kern="0" dirty="0" smtClean="0">
                <a:solidFill>
                  <a:srgbClr val="000000"/>
                </a:solidFill>
                <a:latin typeface="Times New Roman" panose="02020603050405020304" pitchFamily="65" charset="-122"/>
                <a:ea typeface="宋体" panose="02010600030101010101" pitchFamily="2" charset="-122"/>
              </a:rPr>
              <a:t>副使崔应麟见民啖泽中雁矢,囊示登云,登云即进之于朝。</a:t>
            </a:r>
            <a:r>
              <a:rPr lang="zh-CN" altLang="en-US" sz="1530" kern="0" dirty="0" smtClean="0">
                <a:solidFill>
                  <a:srgbClr val="000000"/>
                </a:solidFill>
                <a:latin typeface="Times New Roman" panose="02020603050405020304" pitchFamily="65" charset="-122"/>
                <a:ea typeface="宋体" panose="02010600030101010101" pitchFamily="2" charset="-122"/>
              </a:rPr>
              <a:t>帝立遣寺丞</a:t>
            </a:r>
            <a:endParaRPr lang="zh-CN" altLang="en-US"/>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锺化民赍帑金振之。登云巡方者三,风裁峻厉。以久次当擢京卿,累寝不下,遂</a:t>
            </a:r>
            <a:r>
              <a:rPr lang="zh-CN" altLang="en-US" sz="1530" u="sng" kern="0" dirty="0" smtClean="0">
                <a:solidFill>
                  <a:srgbClr val="000000"/>
                </a:solidFill>
                <a:latin typeface="Times New Roman" panose="02020603050405020304" pitchFamily="65" charset="-122"/>
                <a:ea typeface="宋体" panose="02010600030101010101" pitchFamily="2" charset="-122"/>
              </a:rPr>
              <a:t>移疾</a:t>
            </a:r>
            <a:r>
              <a:rPr lang="zh-CN" altLang="en-US" sz="1530" kern="0" dirty="0" smtClean="0">
                <a:solidFill>
                  <a:srgbClr val="000000"/>
                </a:solidFill>
                <a:latin typeface="Times New Roman" panose="02020603050405020304" pitchFamily="65" charset="-122"/>
                <a:ea typeface="宋体" panose="02010600030101010101" pitchFamily="2" charset="-122"/>
              </a:rPr>
              <a:t>归。寻卒。</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(节选自《明史·陈登云传》)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A.承宪怀祸藏奸/窥觊储贰且广结术士之流/曩陛下重惩科场/冒籍承宪妻每扬言事由己发/用</a:t>
            </a:r>
            <a:br/>
            <a:r>
              <a:rPr lang="zh-CN" altLang="en-US" sz="1530" kern="0" dirty="0" smtClean="0">
                <a:solidFill>
                  <a:srgbClr val="000000"/>
                </a:solidFill>
                <a:latin typeface="Times New Roman" panose="02020603050405020304" pitchFamily="65" charset="-122"/>
                <a:ea typeface="宋体" panose="02010600030101010101" pitchFamily="2" charset="-122"/>
              </a:rPr>
              <a:t>以恐喝勋贵/簧鼓朝绅/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B.承宪怀祸藏奸/窥觊储贰/且广结术士之流/曩陛下重惩科场冒籍/承宪妻每扬言/事由己发用</a:t>
            </a:r>
            <a:br/>
            <a:r>
              <a:rPr lang="zh-CN" altLang="en-US" sz="1530" kern="0" dirty="0" smtClean="0">
                <a:solidFill>
                  <a:srgbClr val="000000"/>
                </a:solidFill>
                <a:latin typeface="Times New Roman" panose="02020603050405020304" pitchFamily="65" charset="-122"/>
                <a:ea typeface="宋体" panose="02010600030101010101" pitchFamily="2" charset="-122"/>
              </a:rPr>
              <a:t>以恐喝勋贵/簧鼓朝绅/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C.承宪怀祸藏奸/窥觊储贰/且广结术士之流/曩陛下重惩科场冒籍/承宪妻每扬言事由己发/用</a:t>
            </a:r>
            <a:br/>
            <a:r>
              <a:rPr lang="zh-CN" altLang="en-US" sz="1530" kern="0" dirty="0" smtClean="0">
                <a:solidFill>
                  <a:srgbClr val="000000"/>
                </a:solidFill>
                <a:latin typeface="Times New Roman" panose="02020603050405020304" pitchFamily="65" charset="-122"/>
                <a:ea typeface="宋体" panose="02010600030101010101" pitchFamily="2" charset="-122"/>
              </a:rPr>
              <a:t>以恐喝勋贵/簧鼓朝绅/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D.承宪怀祸藏奸/窥觊储贰且广结术士之流/曩陛下重惩科场/冒籍承宪妻每扬言/事由己发用</a:t>
            </a:r>
            <a:br/>
            <a:r>
              <a:rPr lang="zh-CN" altLang="en-US" sz="1530" kern="0" dirty="0" smtClean="0">
                <a:solidFill>
                  <a:srgbClr val="000000"/>
                </a:solidFill>
                <a:latin typeface="Times New Roman" panose="02020603050405020304" pitchFamily="65" charset="-122"/>
                <a:ea typeface="宋体" panose="02010600030101010101" pitchFamily="2" charset="-122"/>
              </a:rPr>
              <a:t>以恐喝勋贵/簧鼓朝绅/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2.下列对文中加点词语的相关内容的解说,不正确的一项是(3分)(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A.中宫是皇后所居之宫,后来又可以借指皇后,这与东宫又可借指太子是同样道理。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B.陛下指宫殿中立有护卫的台阶下,因群臣不可直呼帝王,于是借用为对帝王的尊称。</a:t>
            </a:r>
            <a:endParaRPr lang="zh-CN" altLang="en-US"/>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C.吏部是古代六部之一,掌管文官任免、考核、升降、调动等,长官为吏部尚书。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D.移疾指官员上书称病,实际是官员受到权臣诋毁,不得不请求退职的委婉说法。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A.陈登云不畏权贵,弹劾贵妃之父。他出于对朝廷的忠心,即便对郑承宪这样的国戚,也大胆揭</a:t>
            </a:r>
            <a:br/>
            <a:r>
              <a:rPr lang="zh-CN" altLang="en-US" sz="1530" kern="0" dirty="0" smtClean="0">
                <a:solidFill>
                  <a:srgbClr val="000000"/>
                </a:solidFill>
                <a:latin typeface="Times New Roman" panose="02020603050405020304" pitchFamily="65" charset="-122"/>
                <a:ea typeface="宋体" panose="02010600030101010101" pitchFamily="2" charset="-122"/>
              </a:rPr>
              <a:t>发对方为非作歹,包藏祸心,幸而皇上并未因此发怒。</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B.陈登云敢于直言,检举多名重臣。他在朝既久,发现诸多问题,于是奏告一干大臣,其中有些</a:t>
            </a:r>
            <a:br/>
            <a:r>
              <a:rPr lang="zh-CN" altLang="en-US" sz="1530" kern="0" dirty="0" smtClean="0">
                <a:solidFill>
                  <a:srgbClr val="000000"/>
                </a:solidFill>
                <a:latin typeface="Times New Roman" panose="02020603050405020304" pitchFamily="65" charset="-122"/>
                <a:ea typeface="宋体" panose="02010600030101010101" pitchFamily="2" charset="-122"/>
              </a:rPr>
              <a:t>人因此遭到贬职或罢免,以至朝廷大官们都很畏惧他。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C.陈登云上疏指出,选才慎于始进。他认为二十年来,刚直者很少被提拔进京,在朝者却背公结</a:t>
            </a:r>
            <a:br/>
            <a:r>
              <a:rPr lang="zh-CN" altLang="en-US" sz="1530" kern="0" dirty="0" smtClean="0">
                <a:solidFill>
                  <a:srgbClr val="000000"/>
                </a:solidFill>
                <a:latin typeface="Times New Roman" panose="02020603050405020304" pitchFamily="65" charset="-122"/>
                <a:ea typeface="宋体" panose="02010600030101010101" pitchFamily="2" charset="-122"/>
              </a:rPr>
              <a:t>党,谄媚权贵,与其误用后罢免,不如进用时慎重。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D.陈登云关心百姓,奏请救助灾区。在他巡视河南期间,当地年成歉收,百姓相食,他向朝廷呈</a:t>
            </a:r>
            <a:br/>
            <a:r>
              <a:rPr lang="zh-CN" altLang="en-US" sz="1530" kern="0" dirty="0" smtClean="0">
                <a:solidFill>
                  <a:srgbClr val="000000"/>
                </a:solidFill>
                <a:latin typeface="Times New Roman" panose="02020603050405020304" pitchFamily="65" charset="-122"/>
                <a:ea typeface="宋体" panose="02010600030101010101" pitchFamily="2" charset="-122"/>
              </a:rPr>
              <a:t>告灾情,皇上当即派遣寺丞锺化民筹措钱款赈济灾民。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(1)其间岂无刚直之人,而弗胜龃龉,多不能安其身。</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(2)副使崔应麟见民啖泽中雁矢,囊示登云,登云即进之于朝。</a:t>
            </a:r>
            <a:endParaRPr lang="zh-CN" altLang="en-US"/>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“怀祸藏奸”为并列短语,“窥觊储贰”为动宾短语,其后要断开,排除A、D两</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项;“事由己发”为主谓短语,其后要断开,排除B项。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移疾:犹言“移病”,古代官员上书称病。是为官者要求隐退的委婉语。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“筹措钱款赈济灾民”错,“帑金”是指国库银两。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(1)其中难道没有刚正的人,但禁不住抵触排挤,大多无法安身。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(2)副使崔应麟见到百姓吃湖泽中的雁粪,便装入袋中给陈登云看,登云随即送至朝廷。</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(1)胜:禁得住。龃龉:抵触,排挤。安:安身。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(2)啖:吃。矢:通“屎”,此处指雁粪。囊:名词活用作动词,用袋装。</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[参考译文]</a:t>
            </a:r>
            <a:endParaRPr lang="zh-CN" altLang="en-US" b="1"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陈登云,字从龙,唐山人。万历五年进士。被任命为鄢陵知县,后又被征召授给御史之职。出行</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巡视辽东,给皇上上疏陈明安定边境的十条对策,又请求加速建立首功赏赐的制度。改为巡视</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山西。回到朝廷,正碰上朝廷大臣争论立储的事。陈登云认为议论而不能早作决定,是郑贵妃</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家人暗中破坏的缘故。万历十六年六月因发生灾害,(陈登云)上疏弹劾郑贵妃的父亲郑承宪,</a:t>
            </a: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时,写了一篇赋来悼念屈原。任长沙王太傅三年。一年多以后,贾生被皇帝召见。孝文帝正在</a:t>
            </a:r>
            <a:br/>
            <a:r>
              <a:rPr lang="zh-CN" altLang="en-US" sz="1530" kern="0" dirty="0" smtClean="0">
                <a:solidFill>
                  <a:srgbClr val="000000"/>
                </a:solidFill>
                <a:latin typeface="Times New Roman" panose="02020603050405020304" pitchFamily="65" charset="-122"/>
                <a:ea typeface="宋体" panose="02010600030101010101" pitchFamily="2" charset="-122"/>
              </a:rPr>
              <a:t>接受神的赐福,坐在宣室里接见贾生。孝文帝因为对鬼神的事有所感触,就向贾生询问鬼神的</a:t>
            </a:r>
            <a:br/>
            <a:r>
              <a:rPr lang="zh-CN" altLang="en-US" sz="1530" kern="0" dirty="0" smtClean="0">
                <a:solidFill>
                  <a:srgbClr val="000000"/>
                </a:solidFill>
                <a:latin typeface="Times New Roman" panose="02020603050405020304" pitchFamily="65" charset="-122"/>
                <a:ea typeface="宋体" panose="02010600030101010101" pitchFamily="2" charset="-122"/>
              </a:rPr>
              <a:t>原本。贾生因此详细说明了这里面的道理。一直谈到深夜,孝文帝(听得入神),在座席上不知</a:t>
            </a:r>
            <a:br/>
            <a:r>
              <a:rPr lang="zh-CN" altLang="en-US" sz="1530" kern="0" dirty="0" smtClean="0">
                <a:solidFill>
                  <a:srgbClr val="000000"/>
                </a:solidFill>
                <a:latin typeface="Times New Roman" panose="02020603050405020304" pitchFamily="65" charset="-122"/>
                <a:ea typeface="宋体" panose="02010600030101010101" pitchFamily="2" charset="-122"/>
              </a:rPr>
              <a:t>不觉移近了贾生。接见之后,文帝说:“我很久没有见到贾生了,自以为超过了他,现在才知道</a:t>
            </a:r>
            <a:br/>
            <a:r>
              <a:rPr lang="zh-CN" altLang="en-US" sz="1530" kern="0" dirty="0" smtClean="0">
                <a:solidFill>
                  <a:srgbClr val="000000"/>
                </a:solidFill>
                <a:latin typeface="Times New Roman" panose="02020603050405020304" pitchFamily="65" charset="-122"/>
                <a:ea typeface="宋体" panose="02010600030101010101" pitchFamily="2" charset="-122"/>
              </a:rPr>
              <a:t>还是不如他。”过了不久,任命贾生为梁怀王太傅。梁怀王,是孝文帝的小儿子,很受宠爱,又</a:t>
            </a:r>
            <a:br/>
            <a:r>
              <a:rPr lang="zh-CN" altLang="en-US" sz="1530" kern="0" dirty="0" smtClean="0">
                <a:solidFill>
                  <a:srgbClr val="000000"/>
                </a:solidFill>
                <a:latin typeface="Times New Roman" panose="02020603050405020304" pitchFamily="65" charset="-122"/>
                <a:ea typeface="宋体" panose="02010600030101010101" pitchFamily="2" charset="-122"/>
              </a:rPr>
              <a:t>喜欢读书,所以(孝文帝)让贾生做他的老师。孝文帝又封淮南厉王的四个儿子为列侯。贾生</a:t>
            </a:r>
            <a:br/>
            <a:r>
              <a:rPr lang="zh-CN" altLang="en-US" sz="1530" kern="0" dirty="0" smtClean="0">
                <a:solidFill>
                  <a:srgbClr val="000000"/>
                </a:solidFill>
                <a:latin typeface="Times New Roman" panose="02020603050405020304" pitchFamily="65" charset="-122"/>
                <a:ea typeface="宋体" panose="02010600030101010101" pitchFamily="2" charset="-122"/>
              </a:rPr>
              <a:t>进谏,认为国家的祸患从此兴起了。贾生屡次上奏,说诸侯封地有的接连数郡,不合古代制度,</a:t>
            </a:r>
            <a:br/>
            <a:r>
              <a:rPr lang="zh-CN" altLang="en-US" sz="1530" kern="0" dirty="0" smtClean="0">
                <a:solidFill>
                  <a:srgbClr val="000000"/>
                </a:solidFill>
                <a:latin typeface="Times New Roman" panose="02020603050405020304" pitchFamily="65" charset="-122"/>
                <a:ea typeface="宋体" panose="02010600030101010101" pitchFamily="2" charset="-122"/>
              </a:rPr>
              <a:t>可以逐渐削减其封地。文帝没有听从。过了几年,怀王骑马,从马上掉下来摔死了,没有后代。</a:t>
            </a:r>
            <a:br/>
            <a:r>
              <a:rPr lang="zh-CN" altLang="en-US" sz="1530" kern="0" dirty="0" smtClean="0">
                <a:solidFill>
                  <a:srgbClr val="000000"/>
                </a:solidFill>
                <a:latin typeface="Times New Roman" panose="02020603050405020304" pitchFamily="65" charset="-122"/>
                <a:ea typeface="宋体" panose="02010600030101010101" pitchFamily="2" charset="-122"/>
              </a:rPr>
              <a:t>贾生感伤自己做太傅不称职,哭了一年多,也死了。</a:t>
            </a:r>
            <a:endParaRPr lang="zh-CN" altLang="en-US"/>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说:“郑承宪包藏祸心,觊觎储君之位,并且广泛结交术士一类人,以前陛下重惩科场冒名顶替</a:t>
            </a:r>
            <a:br/>
            <a:r>
              <a:rPr lang="zh-CN" altLang="en-US" sz="1530" kern="0" dirty="0" smtClean="0">
                <a:solidFill>
                  <a:srgbClr val="000000"/>
                </a:solidFill>
                <a:latin typeface="Times New Roman" panose="02020603050405020304" pitchFamily="65" charset="-122"/>
                <a:ea typeface="宋体" panose="02010600030101010101" pitchFamily="2" charset="-122"/>
              </a:rPr>
              <a:t>之人,郑承宪的妻子每每扬言这一事情是她揭发的,来恐吓功臣权贵,蛊惑朝廷大臣。不但惠安</a:t>
            </a:r>
            <a:br/>
            <a:r>
              <a:rPr lang="zh-CN" altLang="en-US" sz="1530" kern="0" dirty="0" smtClean="0">
                <a:solidFill>
                  <a:srgbClr val="000000"/>
                </a:solidFill>
                <a:latin typeface="Times New Roman" panose="02020603050405020304" pitchFamily="65" charset="-122"/>
                <a:ea typeface="宋体" panose="02010600030101010101" pitchFamily="2" charset="-122"/>
              </a:rPr>
              <a:t>遭到他们的算计,即使中宫和太后家也谨慎地避开他们的锋芒。陛下在位时间很久了,这是惠</a:t>
            </a:r>
            <a:br/>
            <a:r>
              <a:rPr lang="zh-CN" altLang="en-US" sz="1530" kern="0" dirty="0" smtClean="0">
                <a:solidFill>
                  <a:srgbClr val="000000"/>
                </a:solidFill>
                <a:latin typeface="Times New Roman" panose="02020603050405020304" pitchFamily="65" charset="-122"/>
                <a:ea typeface="宋体" panose="02010600030101010101" pitchFamily="2" charset="-122"/>
              </a:rPr>
              <a:t>政的结果,而郑承宪每次对人说,认为这是不立太子的结果。干扰盛典,蓄隐邪谋,以后他什么</a:t>
            </a:r>
            <a:br/>
            <a:r>
              <a:rPr lang="zh-CN" altLang="en-US" sz="1530" kern="0" dirty="0" smtClean="0">
                <a:solidFill>
                  <a:srgbClr val="000000"/>
                </a:solidFill>
                <a:latin typeface="Times New Roman" panose="02020603050405020304" pitchFamily="65" charset="-122"/>
                <a:ea typeface="宋体" panose="02010600030101010101" pitchFamily="2" charset="-122"/>
              </a:rPr>
              <a:t>事干不出来呢?”疏上,郑贵妃、郑承宪都很愤怒,同仁也认为陈登云的处境很危险,但皇上竟</a:t>
            </a:r>
            <a:br/>
            <a:r>
              <a:rPr lang="zh-CN" altLang="en-US" sz="1530" kern="0" dirty="0" smtClean="0">
                <a:solidFill>
                  <a:srgbClr val="000000"/>
                </a:solidFill>
                <a:latin typeface="Times New Roman" panose="02020603050405020304" pitchFamily="65" charset="-122"/>
                <a:ea typeface="宋体" panose="02010600030101010101" pitchFamily="2" charset="-122"/>
              </a:rPr>
              <a:t>把奏疏留下了。过了一段时间,他上疏弹劾吏部尚书陆光祖,又弹劾贬谪四川提学副使冯时可,</a:t>
            </a:r>
            <a:br/>
            <a:r>
              <a:rPr lang="zh-CN" altLang="en-US" sz="1530" kern="0" dirty="0" smtClean="0">
                <a:solidFill>
                  <a:srgbClr val="000000"/>
                </a:solidFill>
                <a:latin typeface="Times New Roman" panose="02020603050405020304" pitchFamily="65" charset="-122"/>
                <a:ea typeface="宋体" panose="02010600030101010101" pitchFamily="2" charset="-122"/>
              </a:rPr>
              <a:t>弹劾罢免应天巡抚李涞、顺天巡抚王致祥,又弹劾礼部侍郎韩世能、尚书罗万化、南京太仆</a:t>
            </a:r>
            <a:br/>
            <a:r>
              <a:rPr lang="zh-CN" altLang="en-US" sz="1530" kern="0" dirty="0" smtClean="0">
                <a:solidFill>
                  <a:srgbClr val="000000"/>
                </a:solidFill>
                <a:latin typeface="Times New Roman" panose="02020603050405020304" pitchFamily="65" charset="-122"/>
                <a:ea typeface="宋体" panose="02010600030101010101" pitchFamily="2" charset="-122"/>
              </a:rPr>
              <a:t>卿徐用检。朝廷大臣都害怕他。这时正值科举考试,陈登云于是上疏说:“近年来的御史大夫,</a:t>
            </a:r>
            <a:br/>
            <a:r>
              <a:rPr lang="zh-CN" altLang="en-US" sz="1530" kern="0" dirty="0" smtClean="0">
                <a:solidFill>
                  <a:srgbClr val="000000"/>
                </a:solidFill>
                <a:latin typeface="Times New Roman" panose="02020603050405020304" pitchFamily="65" charset="-122"/>
                <a:ea typeface="宋体" panose="02010600030101010101" pitchFamily="2" charset="-122"/>
              </a:rPr>
              <a:t>壬午年以前的害怕淫威,那么刚直的人变为柔弱的了;壬午年以后的拘于人情,那么正直的人变</a:t>
            </a:r>
            <a:br/>
            <a:r>
              <a:rPr lang="zh-CN" altLang="en-US" sz="1530" kern="0" dirty="0" smtClean="0">
                <a:solidFill>
                  <a:srgbClr val="000000"/>
                </a:solidFill>
                <a:latin typeface="Times New Roman" panose="02020603050405020304" pitchFamily="65" charset="-122"/>
                <a:ea typeface="宋体" panose="02010600030101010101" pitchFamily="2" charset="-122"/>
              </a:rPr>
              <a:t>成奸佞的了。其中难道没有刚正的人,但禁不住抵触排挤,大多无法安身。二十年来,因为刚强</a:t>
            </a:r>
            <a:br/>
            <a:r>
              <a:rPr lang="zh-CN" altLang="en-US" sz="1530" kern="0" dirty="0" smtClean="0">
                <a:solidFill>
                  <a:srgbClr val="000000"/>
                </a:solidFill>
                <a:latin typeface="Times New Roman" panose="02020603050405020304" pitchFamily="65" charset="-122"/>
                <a:ea typeface="宋体" panose="02010600030101010101" pitchFamily="2" charset="-122"/>
              </a:rPr>
              <a:t>正直被提拔任京官的只有百分之一二罢了。背着皇上,扶植党羽,投其所好,摇尾乞怜,像所谓</a:t>
            </a:r>
            <a:br/>
            <a:r>
              <a:rPr lang="zh-CN" altLang="en-US" sz="1530" kern="0" dirty="0" smtClean="0">
                <a:solidFill>
                  <a:srgbClr val="000000"/>
                </a:solidFill>
                <a:latin typeface="Times New Roman" panose="02020603050405020304" pitchFamily="65" charset="-122"/>
                <a:ea typeface="宋体" panose="02010600030101010101" pitchFamily="2" charset="-122"/>
              </a:rPr>
              <a:t>的‘七豺’‘八狗’,谏官却占了一半。御史是为天下评判是非的,却让人践踏侮辱到这个地</a:t>
            </a:r>
            <a:br/>
            <a:r>
              <a:rPr lang="zh-CN" altLang="en-US" sz="1530" kern="0" dirty="0" smtClean="0">
                <a:solidFill>
                  <a:srgbClr val="000000"/>
                </a:solidFill>
                <a:latin typeface="Times New Roman" panose="02020603050405020304" pitchFamily="65" charset="-122"/>
                <a:ea typeface="宋体" panose="02010600030101010101" pitchFamily="2" charset="-122"/>
              </a:rPr>
              <a:t>步,怎能希望他不顾皇上颜面,依法执行,为国除掉大奸人、消灭大蛀虫呢!与其错误地任用而</a:t>
            </a:r>
            <a:br/>
            <a:r>
              <a:rPr lang="zh-CN" altLang="en-US" sz="1530" kern="0" dirty="0" smtClean="0">
                <a:solidFill>
                  <a:srgbClr val="000000"/>
                </a:solidFill>
                <a:latin typeface="Times New Roman" panose="02020603050405020304" pitchFamily="65" charset="-122"/>
                <a:ea typeface="宋体" panose="02010600030101010101" pitchFamily="2" charset="-122"/>
              </a:rPr>
              <a:t>又贬斥他们,不如在开始选拔人时谨慎地考察。”因而分条陈述数件事来献给皇上。出行巡</a:t>
            </a:r>
            <a:endParaRPr lang="zh-CN" altLang="en-US"/>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视河南。那年发生大饥荒,出现了人吃人的惨事。副使崔应麟见到百姓吃湖泽中的雁粪,便装</a:t>
            </a:r>
            <a:br/>
            <a:r>
              <a:rPr lang="zh-CN" altLang="en-US" sz="1530" kern="0" dirty="0" smtClean="0">
                <a:solidFill>
                  <a:srgbClr val="000000"/>
                </a:solidFill>
                <a:latin typeface="Times New Roman" panose="02020603050405020304" pitchFamily="65" charset="-122"/>
                <a:ea typeface="宋体" panose="02010600030101010101" pitchFamily="2" charset="-122"/>
              </a:rPr>
              <a:t>入袋中给陈登云看,陈登云随即送至朝廷。皇上立即派遣寺丞锺化民分发库银赈济百姓。陈</a:t>
            </a:r>
            <a:br/>
            <a:r>
              <a:rPr lang="zh-CN" altLang="en-US" sz="1530" kern="0" dirty="0" smtClean="0">
                <a:solidFill>
                  <a:srgbClr val="000000"/>
                </a:solidFill>
                <a:latin typeface="Times New Roman" panose="02020603050405020304" pitchFamily="65" charset="-122"/>
                <a:ea typeface="宋体" panose="02010600030101010101" pitchFamily="2" charset="-122"/>
              </a:rPr>
              <a:t>登云三次巡视地方,风格雷厉风行。因长期驻守地方,按规定应当擢升为京官,屡次被搁置不下</a:t>
            </a:r>
            <a:br/>
            <a:r>
              <a:rPr lang="zh-CN" altLang="en-US" sz="1530" kern="0" dirty="0" smtClean="0">
                <a:solidFill>
                  <a:srgbClr val="000000"/>
                </a:solidFill>
                <a:latin typeface="Times New Roman" panose="02020603050405020304" pitchFamily="65" charset="-122"/>
                <a:ea typeface="宋体" panose="02010600030101010101" pitchFamily="2" charset="-122"/>
              </a:rPr>
              <a:t>发,于是他就称病回家。不久就死了。</a:t>
            </a:r>
            <a:endParaRPr lang="zh-CN" altLang="en-US"/>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八、(2016课标全国Ⅲ,4—7)阅读下面的文言文,完成后面题目。(19分)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傅珪,字邦瑞,清苑人。成化二十三年进士。改庶吉士。弘治中,授编修,寻兼司经局校书。与</a:t>
            </a:r>
            <a:br/>
            <a:r>
              <a:rPr lang="zh-CN" altLang="en-US" sz="1530" kern="0" dirty="0" smtClean="0">
                <a:solidFill>
                  <a:srgbClr val="000000"/>
                </a:solidFill>
                <a:latin typeface="Times New Roman" panose="02020603050405020304" pitchFamily="65" charset="-122"/>
                <a:ea typeface="宋体" panose="02010600030101010101" pitchFamily="2" charset="-122"/>
              </a:rPr>
              <a:t>修《大明会典》成,迁左中允。武宗立,以东宫恩,进左谕德,充讲官,纂修《孝宗实录》。时词</a:t>
            </a:r>
            <a:br/>
            <a:r>
              <a:rPr lang="zh-CN" altLang="en-US" sz="1530" kern="0" dirty="0" smtClean="0">
                <a:solidFill>
                  <a:srgbClr val="000000"/>
                </a:solidFill>
                <a:latin typeface="Times New Roman" panose="02020603050405020304" pitchFamily="65" charset="-122"/>
                <a:ea typeface="宋体" panose="02010600030101010101" pitchFamily="2" charset="-122"/>
              </a:rPr>
              <a:t>臣不附刘瑾,瑾恶之。</a:t>
            </a:r>
            <a:r>
              <a:rPr lang="zh-CN" altLang="en-US" sz="1530" u="sng" kern="0" dirty="0" smtClean="0">
                <a:solidFill>
                  <a:srgbClr val="000000"/>
                </a:solidFill>
                <a:latin typeface="Times New Roman" panose="02020603050405020304" pitchFamily="65" charset="-122"/>
                <a:ea typeface="宋体" panose="02010600030101010101" pitchFamily="2" charset="-122"/>
              </a:rPr>
              <a:t>谓《会典》成于刘健等多所糜费镌与修者官降珪修撰俄以《实录》成</a:t>
            </a:r>
            <a:br/>
            <a:r>
              <a:rPr lang="zh-CN" altLang="en-US" sz="1530" u="sng" kern="0" dirty="0" smtClean="0">
                <a:solidFill>
                  <a:srgbClr val="000000"/>
                </a:solidFill>
                <a:latin typeface="Times New Roman" panose="02020603050405020304" pitchFamily="65" charset="-122"/>
                <a:ea typeface="宋体" panose="02010600030101010101" pitchFamily="2" charset="-122"/>
              </a:rPr>
              <a:t>进左中允再迁翰林学士历吏部左右侍郎</a:t>
            </a:r>
            <a:r>
              <a:rPr lang="zh-CN" altLang="en-US" sz="1530" kern="0" dirty="0" smtClean="0">
                <a:solidFill>
                  <a:srgbClr val="000000"/>
                </a:solidFill>
                <a:latin typeface="Times New Roman" panose="02020603050405020304" pitchFamily="65" charset="-122"/>
                <a:ea typeface="宋体" panose="02010600030101010101" pitchFamily="2" charset="-122"/>
              </a:rPr>
              <a:t>正德六年代费宏为</a:t>
            </a:r>
            <a:r>
              <a:rPr lang="zh-CN" altLang="en-US" sz="1530" u="sng" kern="0" dirty="0" smtClean="0">
                <a:solidFill>
                  <a:srgbClr val="000000"/>
                </a:solidFill>
                <a:latin typeface="Times New Roman" panose="02020603050405020304" pitchFamily="65" charset="-122"/>
                <a:ea typeface="宋体" panose="02010600030101010101" pitchFamily="2" charset="-122"/>
              </a:rPr>
              <a:t>礼部</a:t>
            </a:r>
            <a:r>
              <a:rPr lang="zh-CN" altLang="en-US" sz="1530" kern="0" dirty="0" smtClean="0">
                <a:solidFill>
                  <a:srgbClr val="000000"/>
                </a:solidFill>
                <a:latin typeface="Times New Roman" panose="02020603050405020304" pitchFamily="65" charset="-122"/>
                <a:ea typeface="宋体" panose="02010600030101010101" pitchFamily="2" charset="-122"/>
              </a:rPr>
              <a:t>尚书。礼部事视他部为简,自</a:t>
            </a:r>
            <a:br/>
            <a:r>
              <a:rPr lang="zh-CN" altLang="en-US" sz="1530" kern="0" dirty="0" smtClean="0">
                <a:solidFill>
                  <a:srgbClr val="000000"/>
                </a:solidFill>
                <a:latin typeface="Times New Roman" panose="02020603050405020304" pitchFamily="65" charset="-122"/>
                <a:ea typeface="宋体" panose="02010600030101010101" pitchFamily="2" charset="-122"/>
              </a:rPr>
              <a:t>珪数有执争,章奏遂多。帝好佛,自称大庆法王。番僧乞田百顷为法王下院,中旨下部,称大庆</a:t>
            </a:r>
            <a:br/>
            <a:r>
              <a:rPr lang="zh-CN" altLang="en-US" sz="1530" kern="0" dirty="0" smtClean="0">
                <a:solidFill>
                  <a:srgbClr val="000000"/>
                </a:solidFill>
                <a:latin typeface="Times New Roman" panose="02020603050405020304" pitchFamily="65" charset="-122"/>
                <a:ea typeface="宋体" panose="02010600030101010101" pitchFamily="2" charset="-122"/>
              </a:rPr>
              <a:t>法王与圣旨并。珪佯不知,执奏:“孰为大庆法王,敢与至尊并书,大不敬。”诏勿问,田亦竟</a:t>
            </a:r>
            <a:br/>
            <a:r>
              <a:rPr lang="zh-CN" altLang="en-US" sz="1530" kern="0" dirty="0" smtClean="0">
                <a:solidFill>
                  <a:srgbClr val="000000"/>
                </a:solidFill>
                <a:latin typeface="Times New Roman" panose="02020603050405020304" pitchFamily="65" charset="-122"/>
                <a:ea typeface="宋体" panose="02010600030101010101" pitchFamily="2" charset="-122"/>
              </a:rPr>
              <a:t>止。珪居闲类木讷者。及当大事,毅然执持,人不能夺,卒以此忤权幸去。</a:t>
            </a:r>
            <a:r>
              <a:rPr lang="zh-CN" altLang="en-US" sz="1530" u="sng" kern="0" dirty="0" smtClean="0">
                <a:solidFill>
                  <a:srgbClr val="000000"/>
                </a:solidFill>
                <a:latin typeface="Times New Roman" panose="02020603050405020304" pitchFamily="65" charset="-122"/>
                <a:ea typeface="宋体" panose="02010600030101010101" pitchFamily="2" charset="-122"/>
              </a:rPr>
              <a:t>教坊司</a:t>
            </a:r>
            <a:r>
              <a:rPr lang="zh-CN" altLang="en-US" sz="1530" kern="0" dirty="0" smtClean="0">
                <a:solidFill>
                  <a:srgbClr val="000000"/>
                </a:solidFill>
                <a:latin typeface="Times New Roman" panose="02020603050405020304" pitchFamily="65" charset="-122"/>
                <a:ea typeface="宋体" panose="02010600030101010101" pitchFamily="2" charset="-122"/>
              </a:rPr>
              <a:t>臧贤请易牙</a:t>
            </a:r>
            <a:br/>
            <a:r>
              <a:rPr lang="zh-CN" altLang="en-US" sz="1530" kern="0" dirty="0" smtClean="0">
                <a:solidFill>
                  <a:srgbClr val="000000"/>
                </a:solidFill>
                <a:latin typeface="Times New Roman" panose="02020603050405020304" pitchFamily="65" charset="-122"/>
                <a:ea typeface="宋体" panose="02010600030101010101" pitchFamily="2" charset="-122"/>
              </a:rPr>
              <a:t>牌,制如朝士,又请改铸方印,珪格不行。贤日夜腾谤于诸阉间,冀去珪。御史张羽奏云南灾,珪</a:t>
            </a:r>
            <a:br/>
            <a:r>
              <a:rPr lang="zh-CN" altLang="en-US" sz="1530" kern="0" dirty="0" smtClean="0">
                <a:solidFill>
                  <a:srgbClr val="000000"/>
                </a:solidFill>
                <a:latin typeface="Times New Roman" panose="02020603050405020304" pitchFamily="65" charset="-122"/>
                <a:ea typeface="宋体" panose="02010600030101010101" pitchFamily="2" charset="-122"/>
              </a:rPr>
              <a:t>因极言四方灾变可畏。八年五月,复奏四月灾,因言:“春秋二百四十二年,灾变六十九事。今</a:t>
            </a:r>
            <a:br/>
            <a:r>
              <a:rPr lang="zh-CN" altLang="en-US" sz="1530" kern="0" dirty="0" smtClean="0">
                <a:solidFill>
                  <a:srgbClr val="000000"/>
                </a:solidFill>
                <a:latin typeface="Times New Roman" panose="02020603050405020304" pitchFamily="65" charset="-122"/>
                <a:ea typeface="宋体" panose="02010600030101010101" pitchFamily="2" charset="-122"/>
              </a:rPr>
              <a:t>自去秋来,地震天鸣,雹降星殒,龙虎出见,地裂山崩,凡四十有二,而水旱不与焉,灾未有若是甚</a:t>
            </a:r>
            <a:br/>
            <a:r>
              <a:rPr lang="zh-CN" altLang="en-US" sz="1530" kern="0" dirty="0" smtClean="0">
                <a:solidFill>
                  <a:srgbClr val="000000"/>
                </a:solidFill>
                <a:latin typeface="Times New Roman" panose="02020603050405020304" pitchFamily="65" charset="-122"/>
                <a:ea typeface="宋体" panose="02010600030101010101" pitchFamily="2" charset="-122"/>
              </a:rPr>
              <a:t>者。”</a:t>
            </a:r>
            <a:r>
              <a:rPr lang="zh-CN" altLang="en-US" sz="1530" u="sng" kern="0" dirty="0" smtClean="0">
                <a:solidFill>
                  <a:srgbClr val="000000"/>
                </a:solidFill>
                <a:latin typeface="Times New Roman" panose="02020603050405020304" pitchFamily="65" charset="-122"/>
                <a:ea typeface="宋体" panose="02010600030101010101" pitchFamily="2" charset="-122"/>
              </a:rPr>
              <a:t>极陈时弊十事,语多斥权幸,权幸益深嫉之。</a:t>
            </a:r>
            <a:r>
              <a:rPr lang="zh-CN" altLang="en-US" sz="1530" kern="0" dirty="0" smtClean="0">
                <a:solidFill>
                  <a:srgbClr val="000000"/>
                </a:solidFill>
                <a:latin typeface="Times New Roman" panose="02020603050405020304" pitchFamily="65" charset="-122"/>
                <a:ea typeface="宋体" panose="02010600030101010101" pitchFamily="2" charset="-122"/>
              </a:rPr>
              <a:t>会户部尚书孙交亦以守正见忤,遂矫旨令二</a:t>
            </a:r>
            <a:br/>
            <a:r>
              <a:rPr lang="zh-CN" altLang="en-US" sz="1530" kern="0" dirty="0" smtClean="0">
                <a:solidFill>
                  <a:srgbClr val="000000"/>
                </a:solidFill>
                <a:latin typeface="Times New Roman" panose="02020603050405020304" pitchFamily="65" charset="-122"/>
                <a:ea typeface="宋体" panose="02010600030101010101" pitchFamily="2" charset="-122"/>
              </a:rPr>
              <a:t>人</a:t>
            </a:r>
            <a:r>
              <a:rPr lang="zh-CN" altLang="en-US" sz="1530" u="sng" kern="0" dirty="0" smtClean="0">
                <a:solidFill>
                  <a:srgbClr val="000000"/>
                </a:solidFill>
                <a:latin typeface="Times New Roman" panose="02020603050405020304" pitchFamily="65" charset="-122"/>
                <a:ea typeface="宋体" panose="02010600030101010101" pitchFamily="2" charset="-122"/>
              </a:rPr>
              <a:t>致仕</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两京</a:t>
            </a:r>
            <a:r>
              <a:rPr lang="zh-CN" altLang="en-US" sz="1530" kern="0" dirty="0" smtClean="0">
                <a:solidFill>
                  <a:srgbClr val="000000"/>
                </a:solidFill>
                <a:latin typeface="Times New Roman" panose="02020603050405020304" pitchFamily="65" charset="-122"/>
                <a:ea typeface="宋体" panose="02010600030101010101" pitchFamily="2" charset="-122"/>
              </a:rPr>
              <a:t>言官交章请留,不听。珪归三年,御史卢雍称珪在位有古大臣风,家无储蓄,日给</a:t>
            </a:r>
            <a:br/>
            <a:r>
              <a:rPr lang="zh-CN" altLang="en-US" sz="1530" kern="0" dirty="0" smtClean="0">
                <a:solidFill>
                  <a:srgbClr val="000000"/>
                </a:solidFill>
                <a:latin typeface="Times New Roman" panose="02020603050405020304" pitchFamily="65" charset="-122"/>
                <a:ea typeface="宋体" panose="02010600030101010101" pitchFamily="2" charset="-122"/>
              </a:rPr>
              <a:t>为累,乞颁月廪、岁隶,以示优礼。</a:t>
            </a:r>
            <a:r>
              <a:rPr lang="zh-CN" altLang="en-US" sz="1530" u="sng" kern="0" dirty="0" smtClean="0">
                <a:solidFill>
                  <a:srgbClr val="000000"/>
                </a:solidFill>
                <a:latin typeface="Times New Roman" panose="02020603050405020304" pitchFamily="65" charset="-122"/>
                <a:ea typeface="宋体" panose="02010600030101010101" pitchFamily="2" charset="-122"/>
              </a:rPr>
              <a:t>又谓珪刚直忠谠,当起用。吏部请如雍言,不报。</a:t>
            </a:r>
            <a:r>
              <a:rPr lang="zh-CN" altLang="en-US" sz="1530" kern="0" dirty="0" smtClean="0">
                <a:solidFill>
                  <a:srgbClr val="000000"/>
                </a:solidFill>
                <a:latin typeface="Times New Roman" panose="02020603050405020304" pitchFamily="65" charset="-122"/>
                <a:ea typeface="宋体" panose="02010600030101010101" pitchFamily="2" charset="-122"/>
              </a:rPr>
              <a:t>而珪适卒,</a:t>
            </a:r>
            <a:endParaRPr lang="zh-CN" altLang="en-US"/>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年五十七。嘉靖元年录先朝守正大臣,追赠太子少保,谥文毅。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(节选自《明史·傅珪传》)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A.谓《会典》成于刘健等/多所糜费/镌与修者/官降珪修撰/俄以《实录》成/进左中允/再迁翰</a:t>
            </a:r>
            <a:br/>
            <a:r>
              <a:rPr lang="zh-CN" altLang="en-US" sz="1530" kern="0" dirty="0" smtClean="0">
                <a:solidFill>
                  <a:srgbClr val="000000"/>
                </a:solidFill>
                <a:latin typeface="Times New Roman" panose="02020603050405020304" pitchFamily="65" charset="-122"/>
                <a:ea typeface="宋体" panose="02010600030101010101" pitchFamily="2" charset="-122"/>
              </a:rPr>
              <a:t>林学士/历吏部左/右侍郎/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B.谓《会典》成于刘健等/多所糜费/镌与修者官/降珪修撰/俄以《实录》成/进左中允/再迁翰</a:t>
            </a:r>
            <a:br/>
            <a:r>
              <a:rPr lang="zh-CN" altLang="en-US" sz="1530" kern="0" dirty="0" smtClean="0">
                <a:solidFill>
                  <a:srgbClr val="000000"/>
                </a:solidFill>
                <a:latin typeface="Times New Roman" panose="02020603050405020304" pitchFamily="65" charset="-122"/>
                <a:ea typeface="宋体" panose="02010600030101010101" pitchFamily="2" charset="-122"/>
              </a:rPr>
              <a:t>林学士/历吏部左/右侍郎/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C.谓《会典》成于刘健等/多所糜费/镌与修者官/降珪修撰/俄以《实录》成进/左中允再迁翰</a:t>
            </a:r>
            <a:br/>
            <a:r>
              <a:rPr lang="zh-CN" altLang="en-US" sz="1530" kern="0" dirty="0" smtClean="0">
                <a:solidFill>
                  <a:srgbClr val="000000"/>
                </a:solidFill>
                <a:latin typeface="Times New Roman" panose="02020603050405020304" pitchFamily="65" charset="-122"/>
                <a:ea typeface="宋体" panose="02010600030101010101" pitchFamily="2" charset="-122"/>
              </a:rPr>
              <a:t>林学士/历吏部左/右侍郎/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D.谓《会典》成于刘健等/多所糜费/镌与修者/官降珪修撰/俄以《实录》成进/左中允再迁翰</a:t>
            </a:r>
            <a:br/>
            <a:r>
              <a:rPr lang="zh-CN" altLang="en-US" sz="1530" kern="0" dirty="0" smtClean="0">
                <a:solidFill>
                  <a:srgbClr val="000000"/>
                </a:solidFill>
                <a:latin typeface="Times New Roman" panose="02020603050405020304" pitchFamily="65" charset="-122"/>
                <a:ea typeface="宋体" panose="02010600030101010101" pitchFamily="2" charset="-122"/>
              </a:rPr>
              <a:t>林学士/历吏部左/右侍郎/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2.下列对文中加点词语的相关内容的解说,不正确的一项是(3分)(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A.礼部为六部之一,掌管礼仪、祭祀、土地、户籍等职事,部长官称为礼部尚书。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B.教坊司是管理宫廷音乐的官署,专管雅乐以外的音乐、歌舞的教习等演出事务。</a:t>
            </a:r>
            <a:endParaRPr lang="zh-CN" altLang="en-US"/>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C.致仕本义是将享受的禄位交还给君王,表示官员辞去官职或到规定年龄而离职。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D.历史上的“两京”有多种所指,文中则指明代永乐年间迁都以后的南北两处京城。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A.傅珪进入仕途,参与纂修文献。弘治年间,他兼任司经局校书,参与编修《大明会典》得以升</a:t>
            </a:r>
            <a:br/>
            <a:r>
              <a:rPr lang="zh-CN" altLang="en-US" sz="1530" kern="0" dirty="0" smtClean="0">
                <a:solidFill>
                  <a:srgbClr val="000000"/>
                </a:solidFill>
                <a:latin typeface="Times New Roman" panose="02020603050405020304" pitchFamily="65" charset="-122"/>
                <a:ea typeface="宋体" panose="02010600030101010101" pitchFamily="2" charset="-122"/>
              </a:rPr>
              <a:t>职;武宗继位,他进位左谕德,充讲官,修撰《孝宗实录》。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B.傅珪任职礼部,劝谏讲究策略。他担任礼部尚书时,由于屡有争端,上奏增多;番僧因帝好佛</a:t>
            </a:r>
            <a:br/>
            <a:r>
              <a:rPr lang="zh-CN" altLang="en-US" sz="1530" kern="0" dirty="0" smtClean="0">
                <a:solidFill>
                  <a:srgbClr val="000000"/>
                </a:solidFill>
                <a:latin typeface="Times New Roman" panose="02020603050405020304" pitchFamily="65" charset="-122"/>
                <a:ea typeface="宋体" panose="02010600030101010101" pitchFamily="2" charset="-122"/>
              </a:rPr>
              <a:t>求地百顷,他佯作不知皇上自称大庆法王,不理会给地的事。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C.傅珪守正不阿,反遭诬蔑报复。每遇大事,他都能坚持己见,不肯随意改易,因而触怒许多人;</a:t>
            </a:r>
            <a:br/>
            <a:r>
              <a:rPr lang="zh-CN" altLang="en-US" sz="1530" kern="0" dirty="0" smtClean="0">
                <a:solidFill>
                  <a:srgbClr val="000000"/>
                </a:solidFill>
                <a:latin typeface="Times New Roman" panose="02020603050405020304" pitchFamily="65" charset="-122"/>
                <a:ea typeface="宋体" panose="02010600030101010101" pitchFamily="2" charset="-122"/>
              </a:rPr>
              <a:t>后因得罪权贵被迫退休,虽有言官请留,他仍坚持离职。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D.傅珪为官清廉,死后受到好评。御史卢雍称赞他在位时有古代大臣风范,归乡后家无积蓄,艰</a:t>
            </a:r>
            <a:br/>
            <a:r>
              <a:rPr lang="zh-CN" altLang="en-US" sz="1530" kern="0" dirty="0" smtClean="0">
                <a:solidFill>
                  <a:srgbClr val="000000"/>
                </a:solidFill>
                <a:latin typeface="Times New Roman" panose="02020603050405020304" pitchFamily="65" charset="-122"/>
                <a:ea typeface="宋体" panose="02010600030101010101" pitchFamily="2" charset="-122"/>
              </a:rPr>
              <a:t>难度日;嘉靖元年,他被列为先朝守正大臣,追谥为文毅。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(1)极陈时弊十事,语多斥权幸,权幸益深嫉之。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(2)又谓珪刚直忠谠,当起用。吏部请如雍言,不报。</a:t>
            </a:r>
            <a:endParaRPr lang="zh-CN" altLang="en-US"/>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“镌”意为“削职”,其宾语为“官”,“镌与修者官”不能断开,排除A、D两</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项。“进”是古代官职升迁用语,“左中允”是官职名,“进左中允”不能断开,排除C项。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“土地、户籍”是户部掌管的职事。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“他仍坚持离职”错,文中说权幸“矫旨令二人致仕”“两京言官交章请留,不</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听”,说明造成傅珪离职的原因,一是权幸的逼迫,二是皇上不采纳言官的请求,而非傅珪的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“坚持”。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(1)极力奏陈其时社会弊病十件事,话语多指斥受宠的权贵,权贵愈加痛恨他。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(2)又认为傅珪刚正忠实,敢于直言,应当起用。吏部按照卢雍的话上奏,没有回复。</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(1)抓住句中三个动词“陈”“斥”“嫉”,即可译出大意。“权幸”为名词,译为“受</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宠的权贵”;“嫉”译为“痛恨”。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(2)“刚直忠谠”是并列结构,“谠”可推断为“直言”;“请如雍言”是“如雍言请”的倒</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装,吏部上请的对象是“皇上”,可推知“不报”是“皇上没有回复”之意</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eaLnBrk="0" latinLnBrk="1" hangingPunct="0">
              <a:lnSpc>
                <a:spcPct val="150000"/>
              </a:lnSpc>
            </a:pPr>
            <a:r>
              <a:rPr lang="zh-CN" altLang="en-US" sz="1530" b="1" kern="0" dirty="0" smtClean="0">
                <a:solidFill>
                  <a:srgbClr val="000000"/>
                </a:solidFill>
                <a:latin typeface="Times New Roman" panose="02020603050405020304" pitchFamily="65" charset="-122"/>
                <a:ea typeface="宋体" panose="02010600030101010101" pitchFamily="2" charset="-122"/>
              </a:rPr>
              <a:t>[参考译文]</a:t>
            </a:r>
            <a:endParaRPr lang="zh-CN" altLang="en-US" sz="1600" b="1"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傅</a:t>
            </a:r>
            <a:r>
              <a:rPr lang="zh-CN" altLang="en-US" sz="1530" kern="0" dirty="0" smtClean="0">
                <a:solidFill>
                  <a:srgbClr val="000000"/>
                </a:solidFill>
                <a:latin typeface="Times New Roman" panose="02020603050405020304" pitchFamily="65" charset="-122"/>
                <a:ea typeface="宋体" panose="02010600030101010101" pitchFamily="2" charset="-122"/>
              </a:rPr>
              <a:t>珪,字邦瑞,清苑人。成化二十三年进士。改庶吉士。弘治年间,授官编修,不久兼任司经局</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校书。参与编修《大明会典》完成,晋升左中允。武宗即位,因在东宫时的恩德,晋升左谕德,</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充任讲官,纂修《孝宗实录》。当时文学侍从之臣不附会刘瑾,刘瑾嫉恨他们。说《大明会</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典》成于刘健等人,靡费很多,降参与修纂者的官,傅珪降为修撰。不久因《孝宗实录》完成,</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晋升左中允,再次晋升至翰林学士,历任吏部左、右侍郎。正德六年,代替费宏担任礼部尚书。</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礼部事务比其他部少,自傅珪几次执意谏争,章奏于是增多。皇帝喜好佛,自称“大庆法王”。</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番僧请求田产一百顷作为法王下院,宫中直接下旨礼部,称大庆法王与圣旨并书。傅珪假装不</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知道,持奏说:“谁是大庆法王?胆敢和至尊一起署名,大不敬。”皇帝诏令不追究,求田的事也</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最终罢止。傅珪平时像木讷的人。等到面对大事,毅然坚持,别人不能夺其志,最终因此触怒受</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宠的权贵而离职。教坊司臧贤请求更换牙牌,依照朝士所用的牙牌的形制制作,又请求改铸方</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印,傅珪阻止不施行。臧贤就日夜在宦官中毁谤他,希望使他辞职。御史张羽上奏云南受灾,傅</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珪于是极力论说四方灾变可怕。八年五月,又上报四月受灾,于是说:“春秋二百四十二年,记</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载灾变六十九件事。现在从去年秋天以来,地震天鸣,冰雹降落,星宿陨坠,龙虎出现,地裂山崩,</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共四十二件事,而水灾旱灾没有计算在内,灾害没有比现在更厉害的了。”极力奏陈其时社会</a:t>
            </a:r>
            <a:endParaRPr lang="zh-CN" altLang="en-US" dirty="0"/>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弊病十件事,话语多指斥受宠的权贵,权贵愈加痛恨他。恰逢户部尚书孙交也因正直被权贵抵</a:t>
            </a:r>
            <a:br/>
            <a:r>
              <a:rPr lang="zh-CN" altLang="en-US" sz="1530" kern="0" dirty="0" smtClean="0">
                <a:solidFill>
                  <a:srgbClr val="000000"/>
                </a:solidFill>
                <a:latin typeface="Times New Roman" panose="02020603050405020304" pitchFamily="65" charset="-122"/>
                <a:ea typeface="宋体" panose="02010600030101010101" pitchFamily="2" charset="-122"/>
              </a:rPr>
              <a:t>触,权贵于是假传圣旨命令二人辞职。两京谏官纷纷上章请求让他们留任,皇上不听从。傅珪</a:t>
            </a:r>
            <a:br/>
            <a:r>
              <a:rPr lang="zh-CN" altLang="en-US" sz="1530" kern="0" dirty="0" smtClean="0">
                <a:solidFill>
                  <a:srgbClr val="000000"/>
                </a:solidFill>
                <a:latin typeface="Times New Roman" panose="02020603050405020304" pitchFamily="65" charset="-122"/>
                <a:ea typeface="宋体" panose="02010600030101010101" pitchFamily="2" charset="-122"/>
              </a:rPr>
              <a:t>归乡三年,御史卢雍称赞傅珪在位有古代大臣风范,家无储蓄,每天的供给都很困难,请求颁发</a:t>
            </a:r>
            <a:br/>
            <a:r>
              <a:rPr lang="zh-CN" altLang="en-US" sz="1530" kern="0" dirty="0" smtClean="0">
                <a:solidFill>
                  <a:srgbClr val="000000"/>
                </a:solidFill>
                <a:latin typeface="Times New Roman" panose="02020603050405020304" pitchFamily="65" charset="-122"/>
                <a:ea typeface="宋体" panose="02010600030101010101" pitchFamily="2" charset="-122"/>
              </a:rPr>
              <a:t>月廪、岁隶,以体现优礼。又认为傅珪刚正忠实,敢于直言,应当起用。吏部按照卢雍的话上</a:t>
            </a:r>
            <a:br/>
            <a:r>
              <a:rPr lang="zh-CN" altLang="en-US" sz="1530" kern="0" dirty="0" smtClean="0">
                <a:solidFill>
                  <a:srgbClr val="000000"/>
                </a:solidFill>
                <a:latin typeface="Times New Roman" panose="02020603050405020304" pitchFamily="65" charset="-122"/>
                <a:ea typeface="宋体" panose="02010600030101010101" pitchFamily="2" charset="-122"/>
              </a:rPr>
              <a:t>奏,皇上没有回复。而傅珪正在此时去世,时年五十七岁。嘉靖元年,收录先朝守正大臣,追赠</a:t>
            </a:r>
            <a:br/>
            <a:r>
              <a:rPr lang="zh-CN" altLang="en-US" sz="1530" kern="0" dirty="0" smtClean="0">
                <a:solidFill>
                  <a:srgbClr val="000000"/>
                </a:solidFill>
                <a:latin typeface="Times New Roman" panose="02020603050405020304" pitchFamily="65" charset="-122"/>
                <a:ea typeface="宋体" panose="02010600030101010101" pitchFamily="2" charset="-122"/>
              </a:rPr>
              <a:t>太子少保,谥号文毅。</a:t>
            </a:r>
            <a:endParaRPr lang="zh-CN" altLang="en-US"/>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九、(2015课标全国Ⅱ,4—7)阅读下面的文言文,完成后面题目。(19分)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来护儿,</a:t>
            </a:r>
            <a:r>
              <a:rPr lang="zh-CN" altLang="en-US" sz="1530" u="sng" kern="0" dirty="0" smtClean="0">
                <a:solidFill>
                  <a:srgbClr val="000000"/>
                </a:solidFill>
                <a:latin typeface="Times New Roman" panose="02020603050405020304" pitchFamily="65" charset="-122"/>
                <a:ea typeface="宋体" panose="02010600030101010101" pitchFamily="2" charset="-122"/>
              </a:rPr>
              <a:t>字</a:t>
            </a:r>
            <a:r>
              <a:rPr lang="zh-CN" altLang="en-US" sz="1530" kern="0" dirty="0" smtClean="0">
                <a:solidFill>
                  <a:srgbClr val="000000"/>
                </a:solidFill>
                <a:latin typeface="Times New Roman" panose="02020603050405020304" pitchFamily="65" charset="-122"/>
                <a:ea typeface="宋体" panose="02010600030101010101" pitchFamily="2" charset="-122"/>
              </a:rPr>
              <a:t>崇善,未识而孤,养于世母吴氏。吴氏提携鞠养,甚有慈训。幼而卓荦,初读《诗》,舍</a:t>
            </a:r>
            <a:br/>
            <a:r>
              <a:rPr lang="zh-CN" altLang="en-US" sz="1530" kern="0" dirty="0" smtClean="0">
                <a:solidFill>
                  <a:srgbClr val="000000"/>
                </a:solidFill>
                <a:latin typeface="Times New Roman" panose="02020603050405020304" pitchFamily="65" charset="-122"/>
                <a:ea typeface="宋体" panose="02010600030101010101" pitchFamily="2" charset="-122"/>
              </a:rPr>
              <a:t>书叹曰:“大丈夫在世,会为国灭贼以取功名!”群辈惊其言而壮其志。及长,雄略秀出,志气英</a:t>
            </a:r>
            <a:br/>
            <a:r>
              <a:rPr lang="zh-CN" altLang="en-US" sz="1530" kern="0" dirty="0" smtClean="0">
                <a:solidFill>
                  <a:srgbClr val="000000"/>
                </a:solidFill>
                <a:latin typeface="Times New Roman" panose="02020603050405020304" pitchFamily="65" charset="-122"/>
                <a:ea typeface="宋体" panose="02010600030101010101" pitchFamily="2" charset="-122"/>
              </a:rPr>
              <a:t>远。</a:t>
            </a:r>
            <a:r>
              <a:rPr lang="zh-CN" altLang="en-US" sz="1530" u="sng" kern="0" dirty="0" smtClean="0">
                <a:solidFill>
                  <a:srgbClr val="000000"/>
                </a:solidFill>
                <a:latin typeface="Times New Roman" panose="02020603050405020304" pitchFamily="65" charset="-122"/>
                <a:ea typeface="宋体" panose="02010600030101010101" pitchFamily="2" charset="-122"/>
              </a:rPr>
              <a:t>会周师定淮南所住白土村地居疆埸数见军旅护儿常慨然有立功名之志及开皇初宇文忻</a:t>
            </a:r>
            <a:br/>
            <a:r>
              <a:rPr lang="zh-CN" altLang="en-US" sz="1530" u="sng" kern="0" dirty="0" smtClean="0">
                <a:solidFill>
                  <a:srgbClr val="000000"/>
                </a:solidFill>
                <a:latin typeface="Times New Roman" panose="02020603050405020304" pitchFamily="65" charset="-122"/>
                <a:ea typeface="宋体" panose="02010600030101010101" pitchFamily="2" charset="-122"/>
              </a:rPr>
              <a:t>等镇广陵平陈之役护儿有功焉</a:t>
            </a:r>
            <a:r>
              <a:rPr lang="zh-CN" altLang="en-US" sz="1530" kern="0" dirty="0" smtClean="0">
                <a:solidFill>
                  <a:srgbClr val="000000"/>
                </a:solidFill>
                <a:latin typeface="Times New Roman" panose="02020603050405020304" pitchFamily="65" charset="-122"/>
                <a:ea typeface="宋体" panose="02010600030101010101" pitchFamily="2" charset="-122"/>
              </a:rPr>
              <a:t>进位上开府,赏物一千段。仁寿初,迁瀛州刺史,以善政闻,频见</a:t>
            </a:r>
            <a:br/>
            <a:r>
              <a:rPr lang="zh-CN" altLang="en-US" sz="1530" kern="0" dirty="0" smtClean="0">
                <a:solidFill>
                  <a:srgbClr val="000000"/>
                </a:solidFill>
                <a:latin typeface="Times New Roman" panose="02020603050405020304" pitchFamily="65" charset="-122"/>
                <a:ea typeface="宋体" panose="02010600030101010101" pitchFamily="2" charset="-122"/>
              </a:rPr>
              <a:t>劳勉。</a:t>
            </a:r>
            <a:r>
              <a:rPr lang="zh-CN" altLang="en-US" sz="1530" u="sng" kern="0" dirty="0" smtClean="0">
                <a:solidFill>
                  <a:srgbClr val="000000"/>
                </a:solidFill>
                <a:latin typeface="Times New Roman" panose="02020603050405020304" pitchFamily="65" charset="-122"/>
                <a:ea typeface="宋体" panose="02010600030101010101" pitchFamily="2" charset="-122"/>
              </a:rPr>
              <a:t>炀帝嗣位</a:t>
            </a:r>
            <a:r>
              <a:rPr lang="zh-CN" altLang="en-US" sz="1530" kern="0" dirty="0" smtClean="0">
                <a:solidFill>
                  <a:srgbClr val="000000"/>
                </a:solidFill>
                <a:latin typeface="Times New Roman" panose="02020603050405020304" pitchFamily="65" charset="-122"/>
                <a:ea typeface="宋体" panose="02010600030101010101" pitchFamily="2" charset="-122"/>
              </a:rPr>
              <a:t>,被追入朝,百姓攀恋,累日不能出境,</a:t>
            </a:r>
            <a:r>
              <a:rPr lang="zh-CN" altLang="en-US" sz="1530" u="sng" kern="0" dirty="0" smtClean="0">
                <a:solidFill>
                  <a:srgbClr val="000000"/>
                </a:solidFill>
                <a:latin typeface="Times New Roman" panose="02020603050405020304" pitchFamily="65" charset="-122"/>
                <a:ea typeface="宋体" panose="02010600030101010101" pitchFamily="2" charset="-122"/>
              </a:rPr>
              <a:t>诣阙</a:t>
            </a:r>
            <a:r>
              <a:rPr lang="zh-CN" altLang="en-US" sz="1530" kern="0" dirty="0" smtClean="0">
                <a:solidFill>
                  <a:srgbClr val="000000"/>
                </a:solidFill>
                <a:latin typeface="Times New Roman" panose="02020603050405020304" pitchFamily="65" charset="-122"/>
                <a:ea typeface="宋体" panose="02010600030101010101" pitchFamily="2" charset="-122"/>
              </a:rPr>
              <a:t>上书致请者,前后数百人。帝谓曰:</a:t>
            </a:r>
            <a:br/>
            <a:r>
              <a:rPr lang="zh-CN" altLang="en-US" sz="1530" kern="0" dirty="0" smtClean="0">
                <a:solidFill>
                  <a:srgbClr val="000000"/>
                </a:solidFill>
                <a:latin typeface="Times New Roman" panose="02020603050405020304" pitchFamily="65" charset="-122"/>
                <a:ea typeface="宋体" panose="02010600030101010101" pitchFamily="2" charset="-122"/>
              </a:rPr>
              <a:t>“昔国步未康,卿为名将,今天下无事,又为良二千石,可谓兼美矣。”大业六年,车驾幸江都,谓</a:t>
            </a:r>
            <a:br/>
            <a:r>
              <a:rPr lang="zh-CN" altLang="en-US" sz="1530" kern="0" dirty="0" smtClean="0">
                <a:solidFill>
                  <a:srgbClr val="000000"/>
                </a:solidFill>
                <a:latin typeface="Times New Roman" panose="02020603050405020304" pitchFamily="65" charset="-122"/>
                <a:ea typeface="宋体" panose="02010600030101010101" pitchFamily="2" charset="-122"/>
              </a:rPr>
              <a:t>护儿曰:“衣锦昼游,古人所重,卿今是也。”乃赐物二千段,并牛酒,令谒先人墓,宴乡里父老。</a:t>
            </a:r>
            <a:br/>
            <a:r>
              <a:rPr lang="zh-CN" altLang="en-US" sz="1530" kern="0" dirty="0" smtClean="0">
                <a:solidFill>
                  <a:srgbClr val="000000"/>
                </a:solidFill>
                <a:latin typeface="Times New Roman" panose="02020603050405020304" pitchFamily="65" charset="-122"/>
                <a:ea typeface="宋体" panose="02010600030101010101" pitchFamily="2" charset="-122"/>
              </a:rPr>
              <a:t>仍令三品已上并集其宅,酣饮尽日,朝野荣之。十二年,驾幸江都,护儿谏曰:“</a:t>
            </a:r>
            <a:r>
              <a:rPr lang="zh-CN" altLang="en-US" sz="1530" u="sng" kern="0" dirty="0" smtClean="0">
                <a:solidFill>
                  <a:srgbClr val="000000"/>
                </a:solidFill>
                <a:latin typeface="Times New Roman" panose="02020603050405020304" pitchFamily="65" charset="-122"/>
                <a:ea typeface="宋体" panose="02010600030101010101" pitchFamily="2" charset="-122"/>
              </a:rPr>
              <a:t>陛下兴军旅,百姓</a:t>
            </a:r>
            <a:br/>
            <a:r>
              <a:rPr lang="zh-CN" altLang="en-US" sz="1530" u="sng" kern="0" dirty="0" smtClean="0">
                <a:solidFill>
                  <a:srgbClr val="000000"/>
                </a:solidFill>
                <a:latin typeface="Times New Roman" panose="02020603050405020304" pitchFamily="65" charset="-122"/>
                <a:ea typeface="宋体" panose="02010600030101010101" pitchFamily="2" charset="-122"/>
              </a:rPr>
              <a:t>易咨怨。车驾游幸,深恐非宜。</a:t>
            </a:r>
            <a:r>
              <a:rPr lang="zh-CN" altLang="en-US" sz="1530" kern="0" dirty="0" smtClean="0">
                <a:solidFill>
                  <a:srgbClr val="000000"/>
                </a:solidFill>
                <a:latin typeface="Times New Roman" panose="02020603050405020304" pitchFamily="65" charset="-122"/>
                <a:ea typeface="宋体" panose="02010600030101010101" pitchFamily="2" charset="-122"/>
              </a:rPr>
              <a:t>伏愿驻驾洛阳,与时休息。陛下今幸江都,是臣衣锦之地,臣荷</a:t>
            </a:r>
            <a:br/>
            <a:r>
              <a:rPr lang="zh-CN" altLang="en-US" sz="1530" kern="0" dirty="0" smtClean="0">
                <a:solidFill>
                  <a:srgbClr val="000000"/>
                </a:solidFill>
                <a:latin typeface="Times New Roman" panose="02020603050405020304" pitchFamily="65" charset="-122"/>
                <a:ea typeface="宋体" panose="02010600030101010101" pitchFamily="2" charset="-122"/>
              </a:rPr>
              <a:t>恩深重,不敢专为身谋。”帝闻之,厉色而起,数日不得见。后怒解,方被引入,谓曰:“公意乃尔,</a:t>
            </a:r>
            <a:br/>
            <a:r>
              <a:rPr lang="zh-CN" altLang="en-US" sz="1530" kern="0" dirty="0" smtClean="0">
                <a:solidFill>
                  <a:srgbClr val="000000"/>
                </a:solidFill>
                <a:latin typeface="Times New Roman" panose="02020603050405020304" pitchFamily="65" charset="-122"/>
                <a:ea typeface="宋体" panose="02010600030101010101" pitchFamily="2" charset="-122"/>
              </a:rPr>
              <a:t>朕复何望!”护儿因不敢言。及宇文化及构逆,深忌之。是日旦将朝,见执。护儿曰:“陛下今</a:t>
            </a:r>
            <a:br/>
            <a:r>
              <a:rPr lang="zh-CN" altLang="en-US" sz="1530" kern="0" dirty="0" smtClean="0">
                <a:solidFill>
                  <a:srgbClr val="000000"/>
                </a:solidFill>
                <a:latin typeface="Times New Roman" panose="02020603050405020304" pitchFamily="65" charset="-122"/>
                <a:ea typeface="宋体" panose="02010600030101010101" pitchFamily="2" charset="-122"/>
              </a:rPr>
              <a:t>何在?”左右曰:“今被执矣。”护儿叹曰:“吾备位大臣,荷国重任,</a:t>
            </a:r>
            <a:r>
              <a:rPr lang="zh-CN" altLang="en-US" sz="1530" u="sng" kern="0" dirty="0" smtClean="0">
                <a:solidFill>
                  <a:srgbClr val="000000"/>
                </a:solidFill>
                <a:latin typeface="Times New Roman" panose="02020603050405020304" pitchFamily="65" charset="-122"/>
                <a:ea typeface="宋体" panose="02010600030101010101" pitchFamily="2" charset="-122"/>
              </a:rPr>
              <a:t>不能肃清凶逆,遂令王室至</a:t>
            </a:r>
            <a:br/>
            <a:r>
              <a:rPr lang="zh-CN" altLang="en-US" sz="1530" u="sng" kern="0" dirty="0" smtClean="0">
                <a:solidFill>
                  <a:srgbClr val="000000"/>
                </a:solidFill>
                <a:latin typeface="Times New Roman" panose="02020603050405020304" pitchFamily="65" charset="-122"/>
                <a:ea typeface="宋体" panose="02010600030101010101" pitchFamily="2" charset="-122"/>
              </a:rPr>
              <a:t>此,抱恨泉壤,知复何言!</a:t>
            </a:r>
            <a:r>
              <a:rPr lang="zh-CN" altLang="en-US" sz="1530" kern="0" dirty="0" smtClean="0">
                <a:solidFill>
                  <a:srgbClr val="000000"/>
                </a:solidFill>
                <a:latin typeface="Times New Roman" panose="02020603050405020304" pitchFamily="65" charset="-122"/>
                <a:ea typeface="宋体" panose="02010600030101010101" pitchFamily="2" charset="-122"/>
              </a:rPr>
              <a:t>”乃遇害。护儿重然诺,敦交契,廉于财利,不事产业。至于行军用兵,</a:t>
            </a:r>
            <a:endParaRPr lang="zh-CN" altLang="en-US"/>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特多谋算,每览兵法,曰:“此亦岂异人意也!”善抚士卒,部分严明,故咸得其死力。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(节选自《北史·来护儿传》)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A.会周师定淮南所/住白土村/地居疆埸/数见军旅护儿/常慨然有立功名之志/及开皇初/宇文忻</a:t>
            </a:r>
            <a:br/>
            <a:r>
              <a:rPr lang="zh-CN" altLang="en-US" sz="1530" kern="0" dirty="0" smtClean="0">
                <a:solidFill>
                  <a:srgbClr val="000000"/>
                </a:solidFill>
                <a:latin typeface="Times New Roman" panose="02020603050405020304" pitchFamily="65" charset="-122"/>
                <a:ea typeface="宋体" panose="02010600030101010101" pitchFamily="2" charset="-122"/>
              </a:rPr>
              <a:t>等镇广陵/平陈之役/护儿有功焉/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B.会周师定淮南所/住白土村/地居疆埸/数见军旅/护儿常慨然有立功名之志/及开皇初/宇文忻</a:t>
            </a:r>
            <a:br/>
            <a:r>
              <a:rPr lang="zh-CN" altLang="en-US" sz="1530" kern="0" dirty="0" smtClean="0">
                <a:solidFill>
                  <a:srgbClr val="000000"/>
                </a:solidFill>
                <a:latin typeface="Times New Roman" panose="02020603050405020304" pitchFamily="65" charset="-122"/>
                <a:ea typeface="宋体" panose="02010600030101010101" pitchFamily="2" charset="-122"/>
              </a:rPr>
              <a:t>等镇广陵/平陈之役/护儿有功焉/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C.会周师定淮南/所住白土村/地居疆埸/数见军旅护儿/常慨然有立功名之志/及开皇初/宇文忻</a:t>
            </a:r>
            <a:br/>
            <a:r>
              <a:rPr lang="zh-CN" altLang="en-US" sz="1530" kern="0" dirty="0" smtClean="0">
                <a:solidFill>
                  <a:srgbClr val="000000"/>
                </a:solidFill>
                <a:latin typeface="Times New Roman" panose="02020603050405020304" pitchFamily="65" charset="-122"/>
                <a:ea typeface="宋体" panose="02010600030101010101" pitchFamily="2" charset="-122"/>
              </a:rPr>
              <a:t>等镇广陵/平陈之役/护儿有功焉/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D.会周师定淮南/所住白土村/地居疆埸/数见军旅/护儿常慨然有立功名之志/及开皇初/宇文忻</a:t>
            </a:r>
            <a:br/>
            <a:r>
              <a:rPr lang="zh-CN" altLang="en-US" sz="1530" kern="0" dirty="0" smtClean="0">
                <a:solidFill>
                  <a:srgbClr val="000000"/>
                </a:solidFill>
                <a:latin typeface="Times New Roman" panose="02020603050405020304" pitchFamily="65" charset="-122"/>
                <a:ea typeface="宋体" panose="02010600030101010101" pitchFamily="2" charset="-122"/>
              </a:rPr>
              <a:t>等镇广陵/平陈之役/护儿有功焉/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2.下列对文中加点词语的相关内容的解说,不正确的一项是(3分)(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A.古代男子有名有字,名是出生后不久父亲起的,字是二十岁举行冠礼后才起的。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B.谥号是古代帝王、大臣等死后,据其生平事迹评定的称号,如武帝、哀帝、炀帝。</a:t>
            </a:r>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二、(2018课标全国Ⅰ,10—13)阅读下面的文言文,完成后面题目。(19分)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鲁芝字世英,扶风郿人也。世有名德,为西州豪族。父为郭氾所害,芝襁褓流离,年十七,乃移居</a:t>
            </a:r>
            <a:br/>
            <a:r>
              <a:rPr lang="zh-CN" altLang="en-US" sz="1530" kern="0" dirty="0" smtClean="0">
                <a:solidFill>
                  <a:srgbClr val="000000"/>
                </a:solidFill>
                <a:latin typeface="Times New Roman" panose="02020603050405020304" pitchFamily="65" charset="-122"/>
                <a:ea typeface="宋体" panose="02010600030101010101" pitchFamily="2" charset="-122"/>
              </a:rPr>
              <a:t>雍,耽思</a:t>
            </a:r>
            <a:r>
              <a:rPr lang="zh-CN" altLang="en-US" sz="1530" u="sng" kern="0" dirty="0" smtClean="0">
                <a:solidFill>
                  <a:srgbClr val="000000"/>
                </a:solidFill>
                <a:latin typeface="Times New Roman" panose="02020603050405020304" pitchFamily="65" charset="-122"/>
                <a:ea typeface="宋体" panose="02010600030101010101" pitchFamily="2" charset="-122"/>
              </a:rPr>
              <a:t>坟籍</a:t>
            </a:r>
            <a:r>
              <a:rPr lang="zh-CN" altLang="en-US" sz="1530" kern="0" dirty="0" smtClean="0">
                <a:solidFill>
                  <a:srgbClr val="000000"/>
                </a:solidFill>
                <a:latin typeface="Times New Roman" panose="02020603050405020304" pitchFamily="65" charset="-122"/>
                <a:ea typeface="宋体" panose="02010600030101010101" pitchFamily="2" charset="-122"/>
              </a:rPr>
              <a:t>。郡举上计吏,州辟别驾。魏车骑将军郭淮为雍州刺史,深敬重之。举孝廉,除郎</a:t>
            </a:r>
            <a:br/>
            <a:r>
              <a:rPr lang="zh-CN" altLang="en-US" sz="1530" kern="0" dirty="0" smtClean="0">
                <a:solidFill>
                  <a:srgbClr val="000000"/>
                </a:solidFill>
                <a:latin typeface="Times New Roman" panose="02020603050405020304" pitchFamily="65" charset="-122"/>
                <a:ea typeface="宋体" panose="02010600030101010101" pitchFamily="2" charset="-122"/>
              </a:rPr>
              <a:t>中。后拜骑都尉、参军事、行安南太守,迁尚书郎。曹真出督关右,又参大司马军事。真薨,宣</a:t>
            </a:r>
            <a:br/>
            <a:r>
              <a:rPr lang="zh-CN" altLang="en-US" sz="1530" kern="0" dirty="0" smtClean="0">
                <a:solidFill>
                  <a:srgbClr val="000000"/>
                </a:solidFill>
                <a:latin typeface="Times New Roman" panose="02020603050405020304" pitchFamily="65" charset="-122"/>
                <a:ea typeface="宋体" panose="02010600030101010101" pitchFamily="2" charset="-122"/>
              </a:rPr>
              <a:t>帝代焉,乃引芝参骠骑军事,转天水太守。郡邻于蜀,数被侵掠,户口减削,寇盗充斥,芝倾心镇卫,</a:t>
            </a:r>
            <a:br/>
            <a:r>
              <a:rPr lang="zh-CN" altLang="en-US" sz="1530" kern="0" dirty="0" smtClean="0">
                <a:solidFill>
                  <a:srgbClr val="000000"/>
                </a:solidFill>
                <a:latin typeface="Times New Roman" panose="02020603050405020304" pitchFamily="65" charset="-122"/>
                <a:ea typeface="宋体" panose="02010600030101010101" pitchFamily="2" charset="-122"/>
              </a:rPr>
              <a:t>更造城市,数年间旧境悉复。迁广平太守。天水夷夏慕德,老幼</a:t>
            </a:r>
            <a:r>
              <a:rPr lang="zh-CN" altLang="en-US" sz="1530" u="sng" kern="0" dirty="0" smtClean="0">
                <a:solidFill>
                  <a:srgbClr val="000000"/>
                </a:solidFill>
                <a:latin typeface="Times New Roman" panose="02020603050405020304" pitchFamily="65" charset="-122"/>
                <a:ea typeface="宋体" panose="02010600030101010101" pitchFamily="2" charset="-122"/>
              </a:rPr>
              <a:t>赴阙</a:t>
            </a:r>
            <a:r>
              <a:rPr lang="zh-CN" altLang="en-US" sz="1530" kern="0" dirty="0" smtClean="0">
                <a:solidFill>
                  <a:srgbClr val="000000"/>
                </a:solidFill>
                <a:latin typeface="Times New Roman" panose="02020603050405020304" pitchFamily="65" charset="-122"/>
                <a:ea typeface="宋体" panose="02010600030101010101" pitchFamily="2" charset="-122"/>
              </a:rPr>
              <a:t>献书,乞留芝。魏明帝许</a:t>
            </a:r>
            <a:br/>
            <a:r>
              <a:rPr lang="zh-CN" altLang="en-US" sz="1530" kern="0" dirty="0" smtClean="0">
                <a:solidFill>
                  <a:srgbClr val="000000"/>
                </a:solidFill>
                <a:latin typeface="Times New Roman" panose="02020603050405020304" pitchFamily="65" charset="-122"/>
                <a:ea typeface="宋体" panose="02010600030101010101" pitchFamily="2" charset="-122"/>
              </a:rPr>
              <a:t>焉。曹爽辅政,引为司马。芝屡有谠言嘉谋,爽弗能纳。及宣帝起兵诛爽,芝率余众犯门斩关,</a:t>
            </a:r>
            <a:br/>
            <a:r>
              <a:rPr lang="zh-CN" altLang="en-US" sz="1530" kern="0" dirty="0" smtClean="0">
                <a:solidFill>
                  <a:srgbClr val="000000"/>
                </a:solidFill>
                <a:latin typeface="Times New Roman" panose="02020603050405020304" pitchFamily="65" charset="-122"/>
                <a:ea typeface="宋体" panose="02010600030101010101" pitchFamily="2" charset="-122"/>
              </a:rPr>
              <a:t>驰出赴爽,劝爽曰:“公居伊周之位,一旦以罪见黜,虽欲牵黄犬,复可得乎!若挟天子保许昌,杖</a:t>
            </a:r>
            <a:br/>
            <a:r>
              <a:rPr lang="zh-CN" altLang="en-US" sz="1530" kern="0" dirty="0" smtClean="0">
                <a:solidFill>
                  <a:srgbClr val="000000"/>
                </a:solidFill>
                <a:latin typeface="Times New Roman" panose="02020603050405020304" pitchFamily="65" charset="-122"/>
                <a:ea typeface="宋体" panose="02010600030101010101" pitchFamily="2" charset="-122"/>
              </a:rPr>
              <a:t>大威以羽檄征四方兵,孰敢不从!舍此而去,欲就东市,岂不痛哉!”</a:t>
            </a:r>
            <a:r>
              <a:rPr lang="zh-CN" altLang="en-US" sz="1530" u="sng" kern="0" dirty="0" smtClean="0">
                <a:solidFill>
                  <a:srgbClr val="000000"/>
                </a:solidFill>
                <a:latin typeface="Times New Roman" panose="02020603050405020304" pitchFamily="65" charset="-122"/>
                <a:ea typeface="宋体" panose="02010600030101010101" pitchFamily="2" charset="-122"/>
              </a:rPr>
              <a:t>爽懦惑不能用遂委身受戮芝</a:t>
            </a:r>
            <a:br/>
            <a:r>
              <a:rPr lang="zh-CN" altLang="en-US" sz="1530" u="sng" kern="0" dirty="0" smtClean="0">
                <a:solidFill>
                  <a:srgbClr val="000000"/>
                </a:solidFill>
                <a:latin typeface="Times New Roman" panose="02020603050405020304" pitchFamily="65" charset="-122"/>
                <a:ea typeface="宋体" panose="02010600030101010101" pitchFamily="2" charset="-122"/>
              </a:rPr>
              <a:t>坐爽下狱当死而口不讼直志不苟免宣帝嘉之赦而不诛俄而起为并州刺史诸葛诞以寿春叛,魏</a:t>
            </a:r>
            <a:br/>
            <a:r>
              <a:rPr lang="zh-CN" altLang="en-US" sz="1530" u="sng" kern="0" dirty="0" smtClean="0">
                <a:solidFill>
                  <a:srgbClr val="000000"/>
                </a:solidFill>
                <a:latin typeface="Times New Roman" panose="02020603050405020304" pitchFamily="65" charset="-122"/>
                <a:ea typeface="宋体" panose="02010600030101010101" pitchFamily="2" charset="-122"/>
              </a:rPr>
              <a:t>帝出征,芝率荆州文武以为先驱。</a:t>
            </a:r>
            <a:r>
              <a:rPr lang="zh-CN" altLang="en-US" sz="1530" kern="0" dirty="0" smtClean="0">
                <a:solidFill>
                  <a:srgbClr val="000000"/>
                </a:solidFill>
                <a:latin typeface="Times New Roman" panose="02020603050405020304" pitchFamily="65" charset="-122"/>
                <a:ea typeface="宋体" panose="02010600030101010101" pitchFamily="2" charset="-122"/>
              </a:rPr>
              <a:t>诞平,迁大尚书,掌刑理。武帝</a:t>
            </a:r>
            <a:r>
              <a:rPr lang="zh-CN" altLang="en-US" sz="1530" u="sng" kern="0" dirty="0" smtClean="0">
                <a:solidFill>
                  <a:srgbClr val="000000"/>
                </a:solidFill>
                <a:latin typeface="Times New Roman" panose="02020603050405020304" pitchFamily="65" charset="-122"/>
                <a:ea typeface="宋体" panose="02010600030101010101" pitchFamily="2" charset="-122"/>
              </a:rPr>
              <a:t>践阼</a:t>
            </a:r>
            <a:r>
              <a:rPr lang="zh-CN" altLang="en-US" sz="1530" kern="0" dirty="0" smtClean="0">
                <a:solidFill>
                  <a:srgbClr val="000000"/>
                </a:solidFill>
                <a:latin typeface="Times New Roman" panose="02020603050405020304" pitchFamily="65" charset="-122"/>
                <a:ea typeface="宋体" panose="02010600030101010101" pitchFamily="2" charset="-122"/>
              </a:rPr>
              <a:t>,转镇东将军,升爵为侯。</a:t>
            </a:r>
            <a:br/>
            <a:r>
              <a:rPr lang="zh-CN" altLang="en-US" sz="1530" u="sng" kern="0" dirty="0" smtClean="0">
                <a:solidFill>
                  <a:srgbClr val="000000"/>
                </a:solidFill>
                <a:latin typeface="Times New Roman" panose="02020603050405020304" pitchFamily="65" charset="-122"/>
                <a:ea typeface="宋体" panose="02010600030101010101" pitchFamily="2" charset="-122"/>
              </a:rPr>
              <a:t>帝以芝清忠履正,素无居宅,使军兵为作屋五十间。</a:t>
            </a:r>
            <a:r>
              <a:rPr lang="zh-CN" altLang="en-US" sz="1530" kern="0" dirty="0" smtClean="0">
                <a:solidFill>
                  <a:srgbClr val="000000"/>
                </a:solidFill>
                <a:latin typeface="Times New Roman" panose="02020603050405020304" pitchFamily="65" charset="-122"/>
                <a:ea typeface="宋体" panose="02010600030101010101" pitchFamily="2" charset="-122"/>
              </a:rPr>
              <a:t>芝以年及悬车,告老</a:t>
            </a:r>
            <a:r>
              <a:rPr lang="zh-CN" altLang="en-US" sz="1530" u="sng" kern="0" dirty="0" smtClean="0">
                <a:solidFill>
                  <a:srgbClr val="000000"/>
                </a:solidFill>
                <a:latin typeface="Times New Roman" panose="02020603050405020304" pitchFamily="65" charset="-122"/>
                <a:ea typeface="宋体" panose="02010600030101010101" pitchFamily="2" charset="-122"/>
              </a:rPr>
              <a:t>逊位</a:t>
            </a:r>
            <a:r>
              <a:rPr lang="zh-CN" altLang="en-US" sz="1530" kern="0" dirty="0" smtClean="0">
                <a:solidFill>
                  <a:srgbClr val="000000"/>
                </a:solidFill>
                <a:latin typeface="Times New Roman" panose="02020603050405020304" pitchFamily="65" charset="-122"/>
                <a:ea typeface="宋体" panose="02010600030101010101" pitchFamily="2" charset="-122"/>
              </a:rPr>
              <a:t>,章表十余上,于是</a:t>
            </a:r>
            <a:br/>
            <a:r>
              <a:rPr lang="zh-CN" altLang="en-US" sz="1530" kern="0" dirty="0" smtClean="0">
                <a:solidFill>
                  <a:srgbClr val="000000"/>
                </a:solidFill>
                <a:latin typeface="Times New Roman" panose="02020603050405020304" pitchFamily="65" charset="-122"/>
                <a:ea typeface="宋体" panose="02010600030101010101" pitchFamily="2" charset="-122"/>
              </a:rPr>
              <a:t>征为光禄大夫,位特进,给吏卒,门施行马。羊祜为车骑将军,乃以位让芝,曰:“光禄大夫鲁芝洁</a:t>
            </a:r>
            <a:br/>
            <a:r>
              <a:rPr lang="zh-CN" altLang="en-US" sz="1530" kern="0" dirty="0" smtClean="0">
                <a:solidFill>
                  <a:srgbClr val="000000"/>
                </a:solidFill>
                <a:latin typeface="Times New Roman" panose="02020603050405020304" pitchFamily="65" charset="-122"/>
                <a:ea typeface="宋体" panose="02010600030101010101" pitchFamily="2" charset="-122"/>
              </a:rPr>
              <a:t>身寡欲,和而不同,服事华发,以礼终始,未蒙此选,臣更越之,何以塞天下之望!”上不从。其为</a:t>
            </a:r>
            <a:endParaRPr lang="zh-CN" altLang="en-US"/>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C.嗣位指继承君位,我国封建王朝通常实行长子继承制,君位由最年长的儿子继承。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D.阙是宫门两侧的高台,又可借指宫廷;“诣阙”既可指赴朝廷,又可指赴京都。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A.来护儿少有大志,成年后秀拔于群。他自幼而孤,得到吴氏教诲,立下为国杀敌、求取功名的</a:t>
            </a:r>
            <a:br/>
            <a:r>
              <a:rPr lang="zh-CN" altLang="en-US" sz="1530" kern="0" dirty="0" smtClean="0">
                <a:solidFill>
                  <a:srgbClr val="000000"/>
                </a:solidFill>
                <a:latin typeface="Times New Roman" panose="02020603050405020304" pitchFamily="65" charset="-122"/>
                <a:ea typeface="宋体" panose="02010600030101010101" pitchFamily="2" charset="-122"/>
              </a:rPr>
              <a:t>志向;长大以后,更是雄略超群,志气英发。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B.来护儿推行善政,深受百姓拥戴。在瀛州刺史任上,他声名远闻,屡受嘉奖;炀帝时,百姓舍不</a:t>
            </a:r>
            <a:br/>
            <a:r>
              <a:rPr lang="zh-CN" altLang="en-US" sz="1530" kern="0" dirty="0" smtClean="0">
                <a:solidFill>
                  <a:srgbClr val="000000"/>
                </a:solidFill>
                <a:latin typeface="Times New Roman" panose="02020603050405020304" pitchFamily="65" charset="-122"/>
                <a:ea typeface="宋体" panose="02010600030101010101" pitchFamily="2" charset="-122"/>
              </a:rPr>
              <a:t>得他回朝廷任职,上书请愿者达数百人。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C.来护儿直言劝谏,后被奸人杀害。他谏请炀帝停驾洛阳,不再远游江都,引发炀帝大怒,以致</a:t>
            </a:r>
            <a:br/>
            <a:r>
              <a:rPr lang="zh-CN" altLang="en-US" sz="1530" kern="0" dirty="0" smtClean="0">
                <a:solidFill>
                  <a:srgbClr val="000000"/>
                </a:solidFill>
                <a:latin typeface="Times New Roman" panose="02020603050405020304" pitchFamily="65" charset="-122"/>
                <a:ea typeface="宋体" panose="02010600030101010101" pitchFamily="2" charset="-122"/>
              </a:rPr>
              <a:t>宇文化及杀害他时,炀帝也没有设法保护。</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D.来护儿廉于财利,用兵极有谋略。他信守承诺,注重友情,轻视钱财,不置产业;善待士卒,处事</a:t>
            </a:r>
            <a:br/>
            <a:r>
              <a:rPr lang="zh-CN" altLang="en-US" sz="1530" kern="0" dirty="0" smtClean="0">
                <a:solidFill>
                  <a:srgbClr val="000000"/>
                </a:solidFill>
                <a:latin typeface="Times New Roman" panose="02020603050405020304" pitchFamily="65" charset="-122"/>
                <a:ea typeface="宋体" panose="02010600030101010101" pitchFamily="2" charset="-122"/>
              </a:rPr>
              <a:t>严明,谋略多合兵法,部属争相尽力。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(1)陛下兴军旅,百姓易咨怨。车驾游幸,深恐非宜。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(2)不能肃清凶逆,遂令王室至此,抱恨泉壤,知复何言!</a:t>
            </a:r>
            <a:endParaRPr lang="zh-CN" altLang="en-US"/>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据文意,开头应断为“会周师定淮南”,且下句“所住白土村”为“所”字结构,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不宜拆分,据此排除A、B;中间句断为“数见军旅护儿”讲不通,且“护儿”应为“常慨然有</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立功名之志”的主语,据此排除C。</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“长子”以及“最年长的儿子”不正确,均应为“嫡长子”。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“以致宇文化及杀害他时,炀帝也没有设法保护”不正确,无因果关系,且当时炀</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帝也已经被抓起来了,不可能保护来护儿。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(1)陛下兴起战事,易于引起百姓叹息怨恨。如今又要外出巡游,我很担心不合适。(译</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出大意给2分;“军旅”“咨怨”“游幸”三处,每译对一处给1分)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(2)不能清除凶恶悖逆之人,终致朝廷落到如此地步,我只能抱憾于黄泉之下,还能再说什么呢!</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(译出大意给2分;“凶逆”“王室”“泉壤”三处,每译对一处给1分)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(1)军旅:战事。咨怨:叹息怨恨。游幸:皇帝外出巡游。</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(2)凶逆:指凶恶悖逆之人。王室:朝廷。泉壤:黄泉之下,地下</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eaLnBrk="0" latinLnBrk="1" hangingPunct="0">
              <a:lnSpc>
                <a:spcPct val="150000"/>
              </a:lnSpc>
            </a:pPr>
            <a:r>
              <a:rPr lang="zh-CN" altLang="en-US" sz="1530" b="1" kern="0" dirty="0" smtClean="0">
                <a:solidFill>
                  <a:srgbClr val="000000"/>
                </a:solidFill>
                <a:latin typeface="Times New Roman" panose="02020603050405020304" pitchFamily="65" charset="-122"/>
                <a:ea typeface="宋体" panose="02010600030101010101" pitchFamily="2" charset="-122"/>
              </a:rPr>
              <a:t>[参考译文]</a:t>
            </a:r>
            <a:endParaRPr lang="zh-CN" altLang="en-US" sz="1600" b="1"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来</a:t>
            </a:r>
            <a:r>
              <a:rPr lang="zh-CN" altLang="en-US" sz="1530" kern="0" dirty="0" smtClean="0">
                <a:solidFill>
                  <a:srgbClr val="000000"/>
                </a:solidFill>
                <a:latin typeface="Times New Roman" panose="02020603050405020304" pitchFamily="65" charset="-122"/>
                <a:ea typeface="宋体" panose="02010600030101010101" pitchFamily="2" charset="-122"/>
              </a:rPr>
              <a:t>护儿,字崇善,还未记事的时候就成了孤儿,由伯母吴氏抚养。吴氏照顾抚养,多有慈爱的训</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导。来护儿自幼卓越出众,刚开始读《诗》,就丢下书感叹道:“大丈夫活在世上,应当为国家</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消灭贼兵来博取功名!”众人对他的话感到惊奇,认为他志向豪壮。等到他长大成人,雄才大</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略超乎常人,志气英伟高远。适逢北周的军队平定淮南,来护儿所住的白土村处于边境地区,经</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常能见到军队,来护儿常常感慨,有建立功名的志向。到了隋文帝开皇初年,宇文忻等人镇守广</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陵。在平定陈国之战中,来护儿立有战功,晋官位上开府,赏赐物品一千段。仁寿初年,来护儿</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被改任为瀛州刺史,因善于治政而闻名,频频受到慰劳和勉励。炀帝继位,来护儿被召入朝,百</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姓留恋挽留他,许多天都不能出境,赴京上书请求将来护儿留下来的,前后有几百人。炀帝对他</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说:“当初国家没安定的时候,你是有名的将领,如今天下安定了,你又成为很好的刺史,可以说</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是双美兼而有之了。”大业六年,炀帝巡游江都,对来护儿说:“穿着华丽的衣服在白天巡游,</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是古人看重的,你如今就该是这样。”就赏赐给来护儿物品两千段,还有牛、酒,让他去拜谒先</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人之墓,宴请乡里的父老乡亲。还令三品以上的官员都聚集到他的宅院中,畅饮一整日,朝野人</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士都为来护儿感到荣耀。大业十二年,炀帝又要巡游江都,来护儿劝谏说:“陛下兴起战事,易</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于引起百姓叹息怨恨。如今又要外出巡游,我很担心不合适。希望陛下驻圣驾于洛阳,根据时</a:t>
            </a:r>
            <a:endParaRPr lang="zh-CN" altLang="en-US" dirty="0"/>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节休养生息。陛下如今巡游江都,那里是臣衣锦还乡之地,臣深受恩宠,不敢只为自己打算。”</a:t>
            </a:r>
            <a:br/>
            <a:r>
              <a:rPr lang="zh-CN" altLang="en-US" sz="1530" kern="0" dirty="0" smtClean="0">
                <a:solidFill>
                  <a:srgbClr val="000000"/>
                </a:solidFill>
                <a:latin typeface="Times New Roman" panose="02020603050405020304" pitchFamily="65" charset="-122"/>
                <a:ea typeface="宋体" panose="02010600030101010101" pitchFamily="2" charset="-122"/>
              </a:rPr>
              <a:t>炀帝听后,神色严厉地站了起来,好多天不召见他。后来,炀帝怒气消解,来护儿才被召见,(炀</a:t>
            </a:r>
            <a:br/>
            <a:r>
              <a:rPr lang="zh-CN" altLang="en-US" sz="1530" kern="0" dirty="0" smtClean="0">
                <a:solidFill>
                  <a:srgbClr val="000000"/>
                </a:solidFill>
                <a:latin typeface="Times New Roman" panose="02020603050405020304" pitchFamily="65" charset="-122"/>
                <a:ea typeface="宋体" panose="02010600030101010101" pitchFamily="2" charset="-122"/>
              </a:rPr>
              <a:t>帝)对他说:“你竟然有这样的意思,朕还有什么指望!”来护儿也就不敢再说了。等到宇文化</a:t>
            </a:r>
            <a:br/>
            <a:r>
              <a:rPr lang="zh-CN" altLang="en-US" sz="1530" kern="0" dirty="0" smtClean="0">
                <a:solidFill>
                  <a:srgbClr val="000000"/>
                </a:solidFill>
                <a:latin typeface="Times New Roman" panose="02020603050405020304" pitchFamily="65" charset="-122"/>
                <a:ea typeface="宋体" panose="02010600030101010101" pitchFamily="2" charset="-122"/>
              </a:rPr>
              <a:t>及发动叛乱时,十分忌惮来护儿。这一天早晨(来护儿)将要朝见(炀帝)时,被抓了起来。来护</a:t>
            </a:r>
            <a:br/>
            <a:r>
              <a:rPr lang="zh-CN" altLang="en-US" sz="1530" kern="0" dirty="0" smtClean="0">
                <a:solidFill>
                  <a:srgbClr val="000000"/>
                </a:solidFill>
                <a:latin typeface="Times New Roman" panose="02020603050405020304" pitchFamily="65" charset="-122"/>
                <a:ea typeface="宋体" panose="02010600030101010101" pitchFamily="2" charset="-122"/>
              </a:rPr>
              <a:t>儿问道:“陛下现在在哪里?”身边的人回答说:“现在已被抓了起来。”来护儿叹息说:“我</a:t>
            </a:r>
            <a:br/>
            <a:r>
              <a:rPr lang="zh-CN" altLang="en-US" sz="1530" kern="0" dirty="0" smtClean="0">
                <a:solidFill>
                  <a:srgbClr val="000000"/>
                </a:solidFill>
                <a:latin typeface="Times New Roman" panose="02020603050405020304" pitchFamily="65" charset="-122"/>
                <a:ea typeface="宋体" panose="02010600030101010101" pitchFamily="2" charset="-122"/>
              </a:rPr>
              <a:t>身为大臣,担负着国家的重任,不能清除凶恶悖逆之人,终致朝廷落到如此地步,我只能抱憾于</a:t>
            </a:r>
            <a:br/>
            <a:r>
              <a:rPr lang="zh-CN" altLang="en-US" sz="1530" kern="0" dirty="0" smtClean="0">
                <a:solidFill>
                  <a:srgbClr val="000000"/>
                </a:solidFill>
                <a:latin typeface="Times New Roman" panose="02020603050405020304" pitchFamily="65" charset="-122"/>
                <a:ea typeface="宋体" panose="02010600030101010101" pitchFamily="2" charset="-122"/>
              </a:rPr>
              <a:t>黄泉之下,还能再说什么呢!”于是就被杀害了。来护儿重诺言,交往诚厚,把财物名利看得很</a:t>
            </a:r>
            <a:br/>
            <a:r>
              <a:rPr lang="zh-CN" altLang="en-US" sz="1530" kern="0" dirty="0" smtClean="0">
                <a:solidFill>
                  <a:srgbClr val="000000"/>
                </a:solidFill>
                <a:latin typeface="Times New Roman" panose="02020603050405020304" pitchFamily="65" charset="-122"/>
                <a:ea typeface="宋体" panose="02010600030101010101" pitchFamily="2" charset="-122"/>
              </a:rPr>
              <a:t>轻,不置办产业。至于行军用兵,谋略特别多,每次观览兵法,(他)就说:“这难道也和人们的意</a:t>
            </a:r>
            <a:br/>
            <a:r>
              <a:rPr lang="zh-CN" altLang="en-US" sz="1530" kern="0" dirty="0" smtClean="0">
                <a:solidFill>
                  <a:srgbClr val="000000"/>
                </a:solidFill>
                <a:latin typeface="Times New Roman" panose="02020603050405020304" pitchFamily="65" charset="-122"/>
                <a:ea typeface="宋体" panose="02010600030101010101" pitchFamily="2" charset="-122"/>
              </a:rPr>
              <a:t>思有什么不同吗?”他善于安抚士兵,纪律严明,所以士兵都能够为他效死尽力。</a:t>
            </a:r>
            <a:endParaRPr lang="zh-CN" altLang="en-US"/>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十、(2019浙江,14—18)阅读下面的文言文,完成1—5题。(20分)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《宗子相</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集》序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[明]王世贞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呜呼!此广陵宗臣子相之诗若文。武昌吴国伦传之,而吴郡王世贞为之序,曰:昔在建安,二曹龙</a:t>
            </a:r>
            <a:br/>
            <a:r>
              <a:rPr lang="zh-CN" altLang="en-US" sz="1530" kern="0" dirty="0" smtClean="0">
                <a:solidFill>
                  <a:srgbClr val="000000"/>
                </a:solidFill>
                <a:latin typeface="Times New Roman" panose="02020603050405020304" pitchFamily="65" charset="-122"/>
                <a:ea typeface="宋体" panose="02010600030101010101" pitchFamily="2" charset="-122"/>
              </a:rPr>
              <a:t>奋,公幹角立。爰至潘陆衍藻,太冲修质,沈宋丽尔,必简岳岳,李杜并驱,龙标脱衔。古之豪杰于</a:t>
            </a:r>
            <a:br/>
            <a:r>
              <a:rPr lang="zh-CN" altLang="en-US" sz="1530" kern="0" dirty="0" smtClean="0">
                <a:solidFill>
                  <a:srgbClr val="000000"/>
                </a:solidFill>
                <a:latin typeface="Times New Roman" panose="02020603050405020304" pitchFamily="65" charset="-122"/>
                <a:ea typeface="宋体" panose="02010600030101010101" pitchFamily="2" charset="-122"/>
              </a:rPr>
              <a:t>辞者,往往志有所相合而不相下,气有所不相入</a:t>
            </a:r>
            <a:r>
              <a:rPr lang="zh-CN" altLang="en-US" sz="1530" u="sng" kern="0" dirty="0" smtClean="0">
                <a:solidFill>
                  <a:srgbClr val="000000"/>
                </a:solidFill>
                <a:latin typeface="Times New Roman" panose="02020603050405020304" pitchFamily="65" charset="-122"/>
                <a:ea typeface="宋体" panose="02010600030101010101" pitchFamily="2" charset="-122"/>
              </a:rPr>
              <a:t>而</a:t>
            </a:r>
            <a:r>
              <a:rPr lang="zh-CN" altLang="en-US" sz="1530" kern="0" dirty="0" smtClean="0">
                <a:solidFill>
                  <a:srgbClr val="000000"/>
                </a:solidFill>
                <a:latin typeface="Times New Roman" panose="02020603050405020304" pitchFamily="65" charset="-122"/>
                <a:ea typeface="宋体" panose="02010600030101010101" pitchFamily="2" charset="-122"/>
              </a:rPr>
              <a:t>相为用,</a:t>
            </a:r>
            <a:r>
              <a:rPr lang="zh-CN" altLang="en-US" sz="1530" u="sng" kern="0" dirty="0" smtClean="0">
                <a:solidFill>
                  <a:srgbClr val="000000"/>
                </a:solidFill>
                <a:latin typeface="Times New Roman" panose="02020603050405020304" pitchFamily="65" charset="-122"/>
                <a:ea typeface="宋体" panose="02010600030101010101" pitchFamily="2" charset="-122"/>
              </a:rPr>
              <a:t>则岂尽人力哉?盖亦有造物微旨矣。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日,余与李攀龙于鳞燕中游也,子相挟吴生暨天目徐生来。子相才高而气雄,自喜甚,尝从吴一</a:t>
            </a:r>
            <a:br/>
            <a:r>
              <a:rPr lang="zh-CN" altLang="en-US" sz="1530" kern="0" dirty="0" smtClean="0">
                <a:solidFill>
                  <a:srgbClr val="000000"/>
                </a:solidFill>
                <a:latin typeface="Times New Roman" panose="02020603050405020304" pitchFamily="65" charset="-122"/>
                <a:ea typeface="宋体" panose="02010600030101010101" pitchFamily="2" charset="-122"/>
              </a:rPr>
              <a:t>再论诗,不胜,覆酒盂,啮之裂,归而淫思竟日夕,至喀喀呕血也。当其所极意,神与才傅,天窍自</a:t>
            </a:r>
            <a:br/>
            <a:r>
              <a:rPr lang="zh-CN" altLang="en-US" sz="1530" kern="0" dirty="0" smtClean="0">
                <a:solidFill>
                  <a:srgbClr val="000000"/>
                </a:solidFill>
                <a:latin typeface="Times New Roman" panose="02020603050405020304" pitchFamily="65" charset="-122"/>
                <a:ea typeface="宋体" panose="02010600030101010101" pitchFamily="2" charset="-122"/>
              </a:rPr>
              <a:t>发,叩之泠然</a:t>
            </a:r>
            <a:r>
              <a:rPr lang="zh-CN" altLang="en-US" sz="1530" u="sng" kern="0" dirty="0" smtClean="0">
                <a:solidFill>
                  <a:srgbClr val="000000"/>
                </a:solidFill>
                <a:latin typeface="Times New Roman" panose="02020603050405020304" pitchFamily="65" charset="-122"/>
                <a:ea typeface="宋体" panose="02010600030101010101" pitchFamily="2" charset="-122"/>
              </a:rPr>
              <a:t>中</a:t>
            </a:r>
            <a:r>
              <a:rPr lang="zh-CN" altLang="en-US" sz="1530" kern="0" dirty="0" smtClean="0">
                <a:solidFill>
                  <a:srgbClr val="000000"/>
                </a:solidFill>
                <a:latin typeface="Times New Roman" panose="02020603050405020304" pitchFamily="65" charset="-122"/>
                <a:ea typeface="宋体" panose="02010600030101010101" pitchFamily="2" charset="-122"/>
              </a:rPr>
              <a:t>五声,而诵之爽然风露袭于腋而投于咽,然当其所极意而尤不已,则理不必天地</a:t>
            </a:r>
            <a:br/>
            <a:r>
              <a:rPr lang="zh-CN" altLang="en-US" sz="1530" kern="0" dirty="0" smtClean="0">
                <a:solidFill>
                  <a:srgbClr val="000000"/>
                </a:solidFill>
                <a:latin typeface="Times New Roman" panose="02020603050405020304" pitchFamily="65" charset="-122"/>
                <a:ea typeface="宋体" panose="02010600030101010101" pitchFamily="2" charset="-122"/>
              </a:rPr>
              <a:t>有,而语不必千古道者,亦间离得之。夫以于鳞</a:t>
            </a:r>
            <a:r>
              <a:rPr lang="zh-CN" altLang="en-US" sz="1530" u="sng" kern="0" dirty="0" smtClean="0">
                <a:solidFill>
                  <a:srgbClr val="000000"/>
                </a:solidFill>
                <a:latin typeface="Times New Roman" panose="02020603050405020304" pitchFamily="65" charset="-122"/>
                <a:ea typeface="宋体" panose="02010600030101010101" pitchFamily="2" charset="-122"/>
              </a:rPr>
              <a:t>之</a:t>
            </a:r>
            <a:r>
              <a:rPr lang="zh-CN" altLang="en-US" sz="1530" kern="0" dirty="0" smtClean="0">
                <a:solidFill>
                  <a:srgbClr val="000000"/>
                </a:solidFill>
                <a:latin typeface="Times New Roman" panose="02020603050405020304" pitchFamily="65" charset="-122"/>
                <a:ea typeface="宋体" panose="02010600030101010101" pitchFamily="2" charset="-122"/>
              </a:rPr>
              <a:t>材,然不敢尽斥矩镬</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而创其好,即何论世贞</a:t>
            </a:r>
            <a:br/>
            <a:r>
              <a:rPr lang="zh-CN" altLang="en-US" sz="1530" kern="0" dirty="0" smtClean="0">
                <a:solidFill>
                  <a:srgbClr val="000000"/>
                </a:solidFill>
                <a:latin typeface="Times New Roman" panose="02020603050405020304" pitchFamily="65" charset="-122"/>
                <a:ea typeface="宋体" panose="02010600030101010101" pitchFamily="2" charset="-122"/>
              </a:rPr>
              <a:t>哉?子相独时时不屑也,曰宁瑕无碔</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。余则无以</a:t>
            </a:r>
            <a:r>
              <a:rPr lang="zh-CN" altLang="en-US" sz="1530" u="sng" kern="0" dirty="0" smtClean="0">
                <a:solidFill>
                  <a:srgbClr val="000000"/>
                </a:solidFill>
                <a:latin typeface="Times New Roman" panose="02020603050405020304" pitchFamily="65" charset="-122"/>
                <a:ea typeface="宋体" panose="02010600030101010101" pitchFamily="2" charset="-122"/>
              </a:rPr>
              <a:t>难</a:t>
            </a:r>
            <a:r>
              <a:rPr lang="zh-CN" altLang="en-US" sz="1530" kern="0" dirty="0" smtClean="0">
                <a:solidFill>
                  <a:srgbClr val="000000"/>
                </a:solidFill>
                <a:latin typeface="Times New Roman" panose="02020603050405020304" pitchFamily="65" charset="-122"/>
                <a:ea typeface="宋体" panose="02010600030101010101" pitchFamily="2" charset="-122"/>
              </a:rPr>
              <a:t>子相也。诸善子相者,谓子相超津筏而上之;</a:t>
            </a:r>
            <a:br/>
            <a:r>
              <a:rPr lang="zh-CN" altLang="en-US" sz="1530" kern="0" dirty="0" smtClean="0">
                <a:solidFill>
                  <a:srgbClr val="000000"/>
                </a:solidFill>
                <a:latin typeface="Times New Roman" panose="02020603050405020304" pitchFamily="65" charset="-122"/>
                <a:ea typeface="宋体" panose="02010600030101010101" pitchFamily="2" charset="-122"/>
              </a:rPr>
              <a:t>少年间是非子相者,谓子相欲逾津而弃其筏。然雅非子相指也。充吾结撰之思,际吾才之界,</a:t>
            </a:r>
            <a:r>
              <a:rPr lang="zh-CN" altLang="en-US" sz="1530" u="sng" kern="0" dirty="0" smtClean="0">
                <a:solidFill>
                  <a:srgbClr val="000000"/>
                </a:solidFill>
                <a:latin typeface="Times New Roman" panose="02020603050405020304" pitchFamily="65" charset="-122"/>
                <a:ea typeface="宋体" panose="02010600030101010101" pitchFamily="2" charset="-122"/>
              </a:rPr>
              <a:t>以</a:t>
            </a:r>
            <a:br/>
            <a:r>
              <a:rPr lang="zh-CN" altLang="en-US" sz="1530" kern="0" dirty="0" smtClean="0">
                <a:solidFill>
                  <a:srgbClr val="000000"/>
                </a:solidFill>
                <a:latin typeface="Times New Roman" panose="02020603050405020304" pitchFamily="65" charset="-122"/>
                <a:ea typeface="宋体" panose="02010600030101010101" pitchFamily="2" charset="-122"/>
              </a:rPr>
              <a:t>与物境会。境合则吾收其全瑜,不合则吾姑取其瑜而任瑕。字不得</a:t>
            </a:r>
            <a:r>
              <a:rPr lang="zh-CN" altLang="en-US" sz="1530" u="sng" kern="0" dirty="0" smtClean="0">
                <a:solidFill>
                  <a:srgbClr val="000000"/>
                </a:solidFill>
                <a:latin typeface="Times New Roman" panose="02020603050405020304" pitchFamily="65" charset="-122"/>
                <a:ea typeface="宋体" panose="02010600030101010101" pitchFamily="2" charset="-122"/>
              </a:rPr>
              <a:t>累</a:t>
            </a:r>
            <a:r>
              <a:rPr lang="zh-CN" altLang="en-US" sz="1530" kern="0" dirty="0" smtClean="0">
                <a:solidFill>
                  <a:srgbClr val="000000"/>
                </a:solidFill>
                <a:latin typeface="Times New Roman" panose="02020603050405020304" pitchFamily="65" charset="-122"/>
                <a:ea typeface="宋体" panose="02010600030101010101" pitchFamily="2" charset="-122"/>
              </a:rPr>
              <a:t>句,句不得累篇,吾时时上</a:t>
            </a:r>
            <a:br/>
            <a:r>
              <a:rPr lang="zh-CN" altLang="en-US" sz="1530" kern="0" dirty="0" smtClean="0">
                <a:solidFill>
                  <a:srgbClr val="000000"/>
                </a:solidFill>
                <a:latin typeface="Times New Roman" panose="02020603050405020304" pitchFamily="65" charset="-122"/>
                <a:ea typeface="宋体" panose="02010600030101010101" pitchFamily="2" charset="-122"/>
              </a:rPr>
              <a:t>驷,以次驰天下之中下者,有一不胜,而无再不胜,如是耳。今其篇章具在,即使公幹、太冲、必</a:t>
            </a:r>
            <a:endParaRPr lang="zh-CN" altLang="en-US"/>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简、龙标小自贬损,而附于诸贤之骥,子相甘之哉。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子相于文笔尤奇,第其力足以破冗腐,成一家言,夺今之耳观者,而大趣乃在北地李先生。</a:t>
            </a:r>
            <a:r>
              <a:rPr lang="zh-CN" altLang="en-US" sz="1530" u="sng" kern="0" dirty="0" smtClean="0">
                <a:solidFill>
                  <a:srgbClr val="000000"/>
                </a:solidFill>
                <a:latin typeface="Times New Roman" panose="02020603050405020304" pitchFamily="65" charset="-122"/>
                <a:ea typeface="宋体" panose="02010600030101010101" pitchFamily="2" charset="-122"/>
              </a:rPr>
              <a:t>以子</a:t>
            </a:r>
            <a:br/>
            <a:r>
              <a:rPr lang="zh-CN" altLang="en-US" sz="1530" u="sng" kern="0" dirty="0" smtClean="0">
                <a:solidFill>
                  <a:srgbClr val="000000"/>
                </a:solidFill>
                <a:latin typeface="Times New Roman" panose="02020603050405020304" pitchFamily="65" charset="-122"/>
                <a:ea typeface="宋体" panose="02010600030101010101" pitchFamily="2" charset="-122"/>
              </a:rPr>
              <a:t>相之诗足无憾于法乃往往屈法而伸其才其文足尽于才乃往往屈才而就法而又不假年以没悲</a:t>
            </a:r>
            <a:br/>
            <a:r>
              <a:rPr lang="zh-CN" altLang="en-US" sz="1530" u="sng" kern="0" dirty="0" smtClean="0">
                <a:solidFill>
                  <a:srgbClr val="000000"/>
                </a:solidFill>
                <a:latin typeface="Times New Roman" panose="02020603050405020304" pitchFamily="65" charset="-122"/>
                <a:ea typeface="宋体" panose="02010600030101010101" pitchFamily="2" charset="-122"/>
              </a:rPr>
              <a:t>夫然具是不朽矣</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世之立功名、尚通显者,日讥薄文士无毛发之用。</a:t>
            </a:r>
            <a:r>
              <a:rPr lang="zh-CN" altLang="en-US" sz="1530" kern="0" dirty="0" smtClean="0">
                <a:solidFill>
                  <a:srgbClr val="000000"/>
                </a:solidFill>
                <a:latin typeface="Times New Roman" panose="02020603050405020304" pitchFamily="65" charset="-122"/>
                <a:ea typeface="宋体" panose="02010600030101010101" pitchFamily="2" charset="-122"/>
              </a:rPr>
              <a:t>子相独不然。为考功郎</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④</a:t>
            </a:r>
            <a:r>
              <a:rPr lang="zh-CN" altLang="en-US" sz="1530" kern="0" dirty="0" smtClean="0">
                <a:solidFill>
                  <a:srgbClr val="000000"/>
                </a:solidFill>
                <a:latin typeface="Times New Roman" panose="02020603050405020304" pitchFamily="65" charset="-122"/>
                <a:ea typeface="宋体" panose="02010600030101010101" pitchFamily="2" charset="-122"/>
              </a:rPr>
              <a:t>有声,以不能</a:t>
            </a:r>
            <a:r>
              <a:rPr lang="zh-CN" altLang="en-US" sz="1530" u="sng" kern="0" dirty="0" smtClean="0">
                <a:solidFill>
                  <a:srgbClr val="000000"/>
                </a:solidFill>
                <a:latin typeface="Times New Roman" panose="02020603050405020304" pitchFamily="65" charset="-122"/>
                <a:ea typeface="宋体" panose="02010600030101010101" pitchFamily="2" charset="-122"/>
              </a:rPr>
              <a:t>附会</a:t>
            </a:r>
            <a:r>
              <a:rPr lang="zh-CN" altLang="en-US" sz="1530" kern="0" dirty="0" smtClean="0">
                <a:solidFill>
                  <a:srgbClr val="000000"/>
                </a:solidFill>
                <a:latin typeface="Times New Roman" panose="02020603050405020304" pitchFamily="65" charset="-122"/>
                <a:ea typeface="宋体" panose="02010600030101010101" pitchFamily="2" charset="-122"/>
              </a:rPr>
              <a:t>,</a:t>
            </a:r>
            <a:br/>
            <a:r>
              <a:rPr lang="zh-CN" altLang="en-US" sz="1530" kern="0" dirty="0" smtClean="0">
                <a:solidFill>
                  <a:srgbClr val="000000"/>
                </a:solidFill>
                <a:latin typeface="Times New Roman" panose="02020603050405020304" pitchFamily="65" charset="-122"/>
                <a:ea typeface="宋体" panose="02010600030101010101" pitchFamily="2" charset="-122"/>
              </a:rPr>
              <a:t>非久出参</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⑤</a:t>
            </a:r>
            <a:r>
              <a:rPr lang="zh-CN" altLang="en-US" sz="1530" kern="0" dirty="0" smtClean="0">
                <a:solidFill>
                  <a:srgbClr val="000000"/>
                </a:solidFill>
                <a:latin typeface="Times New Roman" panose="02020603050405020304" pitchFamily="65" charset="-122"/>
                <a:ea typeface="宋体" panose="02010600030101010101" pitchFamily="2" charset="-122"/>
              </a:rPr>
              <a:t>闽藩。属有岛寇事</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⑥</a:t>
            </a:r>
            <a:r>
              <a:rPr lang="zh-CN" altLang="en-US" sz="1530" kern="0" dirty="0" smtClean="0">
                <a:solidFill>
                  <a:srgbClr val="000000"/>
                </a:solidFill>
                <a:latin typeface="Times New Roman" panose="02020603050405020304" pitchFamily="65" charset="-122"/>
                <a:ea typeface="宋体" panose="02010600030101010101" pitchFamily="2" charset="-122"/>
              </a:rPr>
              <a:t>,衽席吏民,调兵食,规摹</a:t>
            </a:r>
            <a:r>
              <a:rPr lang="zh-CN" altLang="en-US" sz="1530" u="sng" kern="0" dirty="0" smtClean="0">
                <a:solidFill>
                  <a:srgbClr val="000000"/>
                </a:solidFill>
                <a:latin typeface="Times New Roman" panose="02020603050405020304" pitchFamily="65" charset="-122"/>
                <a:ea typeface="宋体" panose="02010600030101010101" pitchFamily="2" charset="-122"/>
              </a:rPr>
              <a:t>为</a:t>
            </a:r>
            <a:r>
              <a:rPr lang="zh-CN" altLang="en-US" sz="1530" kern="0" dirty="0" smtClean="0">
                <a:solidFill>
                  <a:srgbClr val="000000"/>
                </a:solidFill>
                <a:latin typeface="Times New Roman" panose="02020603050405020304" pitchFamily="65" charset="-122"/>
                <a:ea typeface="宋体" panose="02010600030101010101" pitchFamily="2" charset="-122"/>
              </a:rPr>
              <a:t>一方冠。既又佐其臬为儒生师帅。比</a:t>
            </a:r>
            <a:br/>
            <a:r>
              <a:rPr lang="zh-CN" altLang="en-US" sz="1530" kern="0" dirty="0" smtClean="0">
                <a:solidFill>
                  <a:srgbClr val="000000"/>
                </a:solidFill>
                <a:latin typeface="Times New Roman" panose="02020603050405020304" pitchFamily="65" charset="-122"/>
                <a:ea typeface="宋体" panose="02010600030101010101" pitchFamily="2" charset="-122"/>
              </a:rPr>
              <a:t>死,家祀而人哭之,则子相居恒不怿,谓:“麒麟凤皇,宁能并鸡犬用乎?不得之,不能为圣世。吾</a:t>
            </a:r>
            <a:br/>
            <a:r>
              <a:rPr lang="zh-CN" altLang="en-US" sz="1530" kern="0" dirty="0" smtClean="0">
                <a:solidFill>
                  <a:srgbClr val="000000"/>
                </a:solidFill>
                <a:latin typeface="Times New Roman" panose="02020603050405020304" pitchFamily="65" charset="-122"/>
                <a:ea typeface="宋体" panose="02010600030101010101" pitchFamily="2" charset="-122"/>
              </a:rPr>
              <a:t>厌吾鸡犬,行去矣!”于鳞大赏之,为诗曰:“一为麟凤言,三叹加飧食。”其曹偶持论若此。</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(选自《弇州山人四部稿》,有删节)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①宗子相:宗臣(1525—1560),字子相,与李攀龙(字于鳞)、王世贞、吴国伦等六人合称明</a:t>
            </a:r>
            <a:br/>
            <a:r>
              <a:rPr lang="zh-CN" altLang="en-US" sz="1530" kern="0" dirty="0" smtClean="0">
                <a:solidFill>
                  <a:srgbClr val="000000"/>
                </a:solidFill>
                <a:latin typeface="Times New Roman" panose="02020603050405020304" pitchFamily="65" charset="-122"/>
                <a:ea typeface="宋体" panose="02010600030101010101" pitchFamily="2" charset="-122"/>
              </a:rPr>
              <a:t>代“后七子”。②矩镬:犹规则、法度。③碔:似玉的石头。④考功郎:吏部官员。⑤参:这里</a:t>
            </a:r>
            <a:br/>
            <a:r>
              <a:rPr lang="zh-CN" altLang="en-US" sz="1530" kern="0" dirty="0" smtClean="0">
                <a:solidFill>
                  <a:srgbClr val="000000"/>
                </a:solidFill>
                <a:latin typeface="Times New Roman" panose="02020603050405020304" pitchFamily="65" charset="-122"/>
                <a:ea typeface="宋体" panose="02010600030101010101" pitchFamily="2" charset="-122"/>
              </a:rPr>
              <a:t>指担任布政参议。⑥岛寇事:指倭寇侵扰福建沿海。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1.对下列句子中加点词语的解释,</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A.叩之泠然</a:t>
            </a:r>
            <a:r>
              <a:rPr lang="zh-CN" altLang="en-US" sz="1530" u="sng" kern="0" dirty="0" smtClean="0">
                <a:solidFill>
                  <a:srgbClr val="000000"/>
                </a:solidFill>
                <a:latin typeface="Times New Roman" panose="02020603050405020304" pitchFamily="65" charset="-122"/>
                <a:ea typeface="宋体" panose="02010600030101010101" pitchFamily="2" charset="-122"/>
              </a:rPr>
              <a:t>中</a:t>
            </a:r>
            <a:r>
              <a:rPr lang="zh-CN" altLang="en-US" sz="1530" kern="0" dirty="0" smtClean="0">
                <a:solidFill>
                  <a:srgbClr val="000000"/>
                </a:solidFill>
                <a:latin typeface="Times New Roman" panose="02020603050405020304" pitchFamily="65" charset="-122"/>
                <a:ea typeface="宋体" panose="02010600030101010101" pitchFamily="2" charset="-122"/>
              </a:rPr>
              <a:t>五声　　　　中:符合。</a:t>
            </a:r>
            <a:endParaRPr lang="zh-CN" altLang="en-US"/>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40000" y="1080000"/>
            <a:ext cx="8127000" cy="5220000"/>
            <a:chOff x="540000" y="1080000"/>
            <a:chExt cx="812700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B.余则无以</a:t>
              </a:r>
              <a:r>
                <a:rPr lang="zh-CN" altLang="en-US" sz="1530" u="sng" kern="0" dirty="0" smtClean="0">
                  <a:solidFill>
                    <a:srgbClr val="000000"/>
                  </a:solidFill>
                  <a:latin typeface="Times New Roman" panose="02020603050405020304" pitchFamily="65" charset="-122"/>
                  <a:ea typeface="宋体" panose="02010600030101010101" pitchFamily="2" charset="-122"/>
                </a:rPr>
                <a:t>难</a:t>
              </a:r>
              <a:r>
                <a:rPr lang="zh-CN" altLang="en-US" sz="1530" kern="0" dirty="0" smtClean="0">
                  <a:solidFill>
                    <a:srgbClr val="000000"/>
                  </a:solidFill>
                  <a:latin typeface="Times New Roman" panose="02020603050405020304" pitchFamily="65" charset="-122"/>
                  <a:ea typeface="宋体" panose="02010600030101010101" pitchFamily="2" charset="-122"/>
                </a:rPr>
                <a:t>子相也　　　难:诘问。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C.字不得</a:t>
              </a:r>
              <a:r>
                <a:rPr lang="zh-CN" altLang="en-US" sz="1530" u="sng" kern="0" dirty="0" smtClean="0">
                  <a:solidFill>
                    <a:srgbClr val="000000"/>
                  </a:solidFill>
                  <a:latin typeface="Times New Roman" panose="02020603050405020304" pitchFamily="65" charset="-122"/>
                  <a:ea typeface="宋体" panose="02010600030101010101" pitchFamily="2" charset="-122"/>
                </a:rPr>
                <a:t>累</a:t>
              </a:r>
              <a:r>
                <a:rPr lang="zh-CN" altLang="en-US" sz="1530" kern="0" dirty="0" smtClean="0">
                  <a:solidFill>
                    <a:srgbClr val="000000"/>
                  </a:solidFill>
                  <a:latin typeface="Times New Roman" panose="02020603050405020304" pitchFamily="65" charset="-122"/>
                  <a:ea typeface="宋体" panose="02010600030101010101" pitchFamily="2" charset="-122"/>
                </a:rPr>
                <a:t>句　　　　　　累:积累。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D.以不能</a:t>
              </a:r>
              <a:r>
                <a:rPr lang="zh-CN" altLang="en-US" sz="1530" u="sng" kern="0" dirty="0" smtClean="0">
                  <a:solidFill>
                    <a:srgbClr val="000000"/>
                  </a:solidFill>
                  <a:latin typeface="Times New Roman" panose="02020603050405020304" pitchFamily="65" charset="-122"/>
                  <a:ea typeface="宋体" panose="02010600030101010101" pitchFamily="2" charset="-122"/>
                </a:rPr>
                <a:t>附会</a:t>
              </a:r>
              <a:r>
                <a:rPr lang="zh-CN" altLang="en-US" sz="1530" kern="0" dirty="0" smtClean="0">
                  <a:solidFill>
                    <a:srgbClr val="000000"/>
                  </a:solidFill>
                  <a:latin typeface="Times New Roman" panose="02020603050405020304" pitchFamily="65" charset="-122"/>
                  <a:ea typeface="宋体" panose="02010600030101010101" pitchFamily="2" charset="-122"/>
                </a:rPr>
                <a:t>　　　　　　附会:依附(权贵)。</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2.下列各组句子中,加点词的意义和用法相同的一组是(3分)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2360" kern="0" spc="12265"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B.</a:t>
              </a:r>
              <a:r>
                <a:rPr lang="zh-CN" altLang="en-US" sz="2360" kern="0" spc="679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2360" kern="0" spc="814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D.</a:t>
              </a:r>
              <a:r>
                <a:rPr lang="zh-CN" altLang="en-US" sz="2360" kern="0" spc="6865"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3.下列对原文有关内容的概括与赏析,</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A.文章起笔就勾画了从建安到盛唐群雄争胜的诗坛景象,为下文高度评判宗臣的才华和成就</a:t>
              </a:r>
              <a:br/>
              <a:r>
                <a:rPr lang="zh-CN" altLang="en-US" sz="1530" kern="0" dirty="0" smtClean="0">
                  <a:solidFill>
                    <a:srgbClr val="000000"/>
                  </a:solidFill>
                  <a:latin typeface="Times New Roman" panose="02020603050405020304" pitchFamily="65" charset="-122"/>
                  <a:ea typeface="宋体" panose="02010600030101010101" pitchFamily="2" charset="-122"/>
                </a:rPr>
                <a:t>提供了一个气势恢宏的文学史背景。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B.宗臣凭着才气能做到“理不必天地有,而语不必千古道”,而李攀龙和王世贞都不能达到这</a:t>
              </a:r>
              <a:br/>
              <a:r>
                <a:rPr lang="zh-CN" altLang="en-US" sz="1530" kern="0" dirty="0" smtClean="0">
                  <a:solidFill>
                    <a:srgbClr val="000000"/>
                  </a:solidFill>
                  <a:latin typeface="Times New Roman" panose="02020603050405020304" pitchFamily="65" charset="-122"/>
                  <a:ea typeface="宋体" panose="02010600030101010101" pitchFamily="2" charset="-122"/>
                </a:rPr>
                <a:t>样的境界,所以宗臣对他们两人很不屑。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C.宗臣也有治世才能,任职地方能保境安民,又能“为儒生师帅”。他曾担任的考功郎属于京</a:t>
              </a:r>
              <a:br/>
              <a:r>
                <a:rPr lang="zh-CN" altLang="en-US" sz="1530" kern="0" dirty="0" smtClean="0">
                  <a:solidFill>
                    <a:srgbClr val="000000"/>
                  </a:solidFill>
                  <a:latin typeface="Times New Roman" panose="02020603050405020304" pitchFamily="65" charset="-122"/>
                  <a:ea typeface="宋体" panose="02010600030101010101" pitchFamily="2" charset="-122"/>
                </a:rPr>
                <a:t>官,“出参闽藩”是离开京城到福建任职。</a:t>
              </a:r>
              <a:endParaRPr lang="zh-CN" altLang="en-US"/>
            </a:p>
          </p:txBody>
        </p:sp>
        <p:graphicFrame>
          <p:nvGraphicFramePr>
            <p:cNvPr id="4" name="对象 3"/>
            <p:cNvGraphicFramePr>
              <a:graphicFrameLocks noChangeAspect="1"/>
            </p:cNvGraphicFramePr>
            <p:nvPr/>
          </p:nvGraphicFramePr>
          <p:xfrm>
            <a:off x="728989" y="2570240"/>
            <a:ext cx="1857375" cy="533399"/>
          </p:xfrm>
          <a:graphic>
            <a:graphicData uri="http://schemas.openxmlformats.org/presentationml/2006/ole">
              <mc:AlternateContent xmlns:mc="http://schemas.openxmlformats.org/markup-compatibility/2006">
                <mc:Choice xmlns:v="urn:schemas-microsoft-com:vml" Requires="v">
                  <p:oleObj spid="_x0000_s1025" name="Equation" r:id="rId1" imgW="49072800" imgH="14020800" progId="Equation.DSMT4">
                    <p:embed/>
                  </p:oleObj>
                </mc:Choice>
                <mc:Fallback>
                  <p:oleObj name="Equation" r:id="rId1" imgW="49072800" imgH="14020800" progId="Equation.DSMT4">
                    <p:embed/>
                    <p:pic>
                      <p:nvPicPr>
                        <p:cNvPr id="0" name="图片 1024"/>
                        <p:cNvPicPr>
                          <a:picLocks noChangeAspect="1"/>
                        </p:cNvPicPr>
                        <p:nvPr/>
                      </p:nvPicPr>
                      <p:blipFill>
                        <a:blip r:embed="rId2"/>
                        <a:stretch>
                          <a:fillRect/>
                        </a:stretch>
                      </p:blipFill>
                      <p:spPr>
                        <a:xfrm>
                          <a:off x="728989" y="2570240"/>
                          <a:ext cx="1857375" cy="533399"/>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3347827" y="2570240"/>
            <a:ext cx="1162050" cy="533399"/>
          </p:xfrm>
          <a:graphic>
            <a:graphicData uri="http://schemas.openxmlformats.org/presentationml/2006/ole">
              <mc:AlternateContent xmlns:mc="http://schemas.openxmlformats.org/markup-compatibility/2006">
                <mc:Choice xmlns:v="urn:schemas-microsoft-com:vml" Requires="v">
                  <p:oleObj spid="_x0000_s1027" name="Equation" r:id="rId3" imgW="30784800" imgH="14020800" progId="Equation.DSMT4">
                    <p:embed/>
                  </p:oleObj>
                </mc:Choice>
                <mc:Fallback>
                  <p:oleObj name="Equation" r:id="rId3" imgW="30784800" imgH="14020800" progId="Equation.DSMT4">
                    <p:embed/>
                    <p:pic>
                      <p:nvPicPr>
                        <p:cNvPr id="0" name="图片 1026"/>
                        <p:cNvPicPr>
                          <a:picLocks noChangeAspect="1"/>
                        </p:cNvPicPr>
                        <p:nvPr/>
                      </p:nvPicPr>
                      <p:blipFill>
                        <a:blip r:embed="rId4"/>
                        <a:stretch>
                          <a:fillRect/>
                        </a:stretch>
                      </p:blipFill>
                      <p:spPr>
                        <a:xfrm>
                          <a:off x="3347827" y="2570240"/>
                          <a:ext cx="1162050" cy="533399"/>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718263" y="3138335"/>
            <a:ext cx="1333500" cy="533399"/>
          </p:xfrm>
          <a:graphic>
            <a:graphicData uri="http://schemas.openxmlformats.org/presentationml/2006/ole">
              <mc:AlternateContent xmlns:mc="http://schemas.openxmlformats.org/markup-compatibility/2006">
                <mc:Choice xmlns:v="urn:schemas-microsoft-com:vml" Requires="v">
                  <p:oleObj spid="_x0000_s1028" name="Equation" r:id="rId5" imgW="35356800" imgH="14020800" progId="Equation.DSMT4">
                    <p:embed/>
                  </p:oleObj>
                </mc:Choice>
                <mc:Fallback>
                  <p:oleObj name="Equation" r:id="rId5" imgW="35356800" imgH="14020800" progId="Equation.DSMT4">
                    <p:embed/>
                    <p:pic>
                      <p:nvPicPr>
                        <p:cNvPr id="0" name="图片 1027"/>
                        <p:cNvPicPr>
                          <a:picLocks noChangeAspect="1"/>
                        </p:cNvPicPr>
                        <p:nvPr/>
                      </p:nvPicPr>
                      <p:blipFill>
                        <a:blip r:embed="rId6"/>
                        <a:stretch>
                          <a:fillRect/>
                        </a:stretch>
                      </p:blipFill>
                      <p:spPr>
                        <a:xfrm>
                          <a:off x="718263" y="3138335"/>
                          <a:ext cx="1333500" cy="533399"/>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3407152" y="3138335"/>
            <a:ext cx="1171575" cy="533399"/>
          </p:xfrm>
          <a:graphic>
            <a:graphicData uri="http://schemas.openxmlformats.org/presentationml/2006/ole">
              <mc:AlternateContent xmlns:mc="http://schemas.openxmlformats.org/markup-compatibility/2006">
                <mc:Choice xmlns:v="urn:schemas-microsoft-com:vml" Requires="v">
                  <p:oleObj spid="_x0000_s1029" name="Equation" r:id="rId7" imgW="31089600" imgH="14020800" progId="Equation.DSMT4">
                    <p:embed/>
                  </p:oleObj>
                </mc:Choice>
                <mc:Fallback>
                  <p:oleObj name="Equation" r:id="rId7" imgW="31089600" imgH="14020800" progId="Equation.DSMT4">
                    <p:embed/>
                    <p:pic>
                      <p:nvPicPr>
                        <p:cNvPr id="0" name="图片 1028"/>
                        <p:cNvPicPr>
                          <a:picLocks noChangeAspect="1"/>
                        </p:cNvPicPr>
                        <p:nvPr/>
                      </p:nvPicPr>
                      <p:blipFill>
                        <a:blip r:embed="rId8"/>
                        <a:stretch>
                          <a:fillRect/>
                        </a:stretch>
                      </p:blipFill>
                      <p:spPr>
                        <a:xfrm>
                          <a:off x="3407152" y="3138335"/>
                          <a:ext cx="1171575" cy="533399"/>
                        </a:xfrm>
                        <a:prstGeom prst="rect">
                          <a:avLst/>
                        </a:prstGeom>
                        <a:noFill/>
                        <a:ln w="9525">
                          <a:noFill/>
                        </a:ln>
                      </p:spPr>
                    </p:pic>
                  </p:oleObj>
                </mc:Fallback>
              </mc:AlternateContent>
            </a:graphicData>
          </a:graphic>
        </p:graphicFrame>
      </p:gr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D.文章将议论与描写结合,使阐发主张和塑造人物相得益彰。对宗臣与人论诗时动作的描写,</a:t>
            </a:r>
            <a:br/>
            <a:r>
              <a:rPr lang="zh-CN" altLang="en-US" sz="1530" kern="0" dirty="0" smtClean="0">
                <a:solidFill>
                  <a:srgbClr val="000000"/>
                </a:solidFill>
                <a:latin typeface="Times New Roman" panose="02020603050405020304" pitchFamily="65" charset="-122"/>
                <a:ea typeface="宋体" panose="02010600030101010101" pitchFamily="2" charset="-122"/>
              </a:rPr>
              <a:t>虽只寥寥数笔,其形象就跃然纸上。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4.用“/”给文中画波浪线的部分断句。(3分)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以 子 相 之 诗 足 无 憾 于 法 乃 往 往 屈 法 而 伸 其 才 其 文 足 尽 于 才 乃 往 往 屈 才 </a:t>
            </a:r>
            <a:br/>
            <a:r>
              <a:rPr lang="zh-CN" altLang="en-US" sz="1530" kern="0" dirty="0" smtClean="0">
                <a:solidFill>
                  <a:srgbClr val="000000"/>
                </a:solidFill>
                <a:latin typeface="Times New Roman" panose="02020603050405020304" pitchFamily="65" charset="-122"/>
                <a:ea typeface="宋体" panose="02010600030101010101" pitchFamily="2" charset="-122"/>
              </a:rPr>
              <a:t>而 就 法 而 又 不 假 年 以 没 悲 夫 然 具 是 不 朽 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5.把文中画线的句子译成现代汉语。(8分)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(1)则岂尽人力哉?盖亦有造物微旨矣。(4分)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(2)世之立功名、尚通显者,日讥薄文士无毛发之用。(4分)</a:t>
            </a:r>
            <a:endParaRPr lang="zh-CN" altLang="en-US"/>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本题考查理解文言实词的能力,着重考查学生语言建构与运用的能力,把握语言</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文字特点及其运用规律,培养热爱祖国语言文字的核心素养。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累:妨害,损害。</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 </a:t>
            </a:r>
            <a:r>
              <a:rPr lang="zh-CN" altLang="en-US" sz="1530" kern="0" dirty="0" smtClean="0">
                <a:solidFill>
                  <a:srgbClr val="000000"/>
                </a:solidFill>
                <a:latin typeface="Times New Roman" panose="02020603050405020304" pitchFamily="65" charset="-122"/>
                <a:ea typeface="宋体" panose="02010600030101010101" pitchFamily="2" charset="-122"/>
              </a:rPr>
              <a:t>   掌握文言实词推断5法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(1)代入推断法</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对于选择</a:t>
            </a:r>
            <a:r>
              <a:rPr lang="zh-CN" altLang="en-US" sz="1530" kern="0" dirty="0" smtClean="0">
                <a:solidFill>
                  <a:srgbClr val="000000"/>
                </a:solidFill>
                <a:latin typeface="Times New Roman" panose="02020603050405020304" pitchFamily="65" charset="-122"/>
                <a:ea typeface="宋体" panose="02010600030101010101" pitchFamily="2" charset="-122"/>
              </a:rPr>
              <a:t>、判断类的词语解释题,最简单的方法莫过于将所给的义项放入各自的具体语境中</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贯通文意,解释准确而无滞碍者即为正确解释,反之则为错误解释。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(2)因文定义法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由于一个实词在特定的语言环境中只可能有一个意思,因此考生可因文来定义,即根据具体的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上下文语境来判断某个实词的具体含义。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(3)联想印证法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①课本联想法。高考试题中考查的实词,其意义和用法在课本中一般都能找到落脚点。我们</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要善于联系课内学过的实词,举一反三,找出对应文句,进行相应迁移。</a:t>
            </a:r>
            <a:endParaRPr lang="zh-CN" altLang="en-US" dirty="0"/>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②双音联想法。古汉语以单音节词为主,现代汉语以双音节词为主。试题中出现的单音节词,</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可以联想双音节词来推断。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③成语联想法。不少成语源于文言文,因此成语中保留了很多词语的古义,可借助平时比较熟</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悉的成语中的有关词语的含义来推断文言实词的含义。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(4)句式推断法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古人行文,常用整齐的句式,如排比句、对偶句等,其中位置对称的词语一般词性相同而意义相</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同、相近或相对,这样就可以由已知词的词性、词义来推测未知词的词性、词义。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(5)语法推断法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分析句子结构,运用划分句子成分和寻找搭配关系的方式,分析实词在句中充当什么成分,确定</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其词性,从而推断文言实词的意义。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本题考查理解文言虚词的能力,培养学生语言建构与运用的能力,能在语言情景</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中运用语言文字进行交流沟通。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A项,均为转折连词,却。B项,结构助词,的/主谓之间,取消句子独立性。C项,目的连词,来/介词,</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表因果,因为。D项,动词,成为/介词,给、替。</a:t>
            </a:r>
            <a:endParaRPr lang="zh-CN" altLang="en-US" dirty="0"/>
          </a:p>
        </p:txBody>
      </p:sp>
    </p:spTree>
  </p:cSld>
  <p:clrMapOvr>
    <a:masterClrMapping/>
  </p:clrMapOvr>
</p:sld>
</file>

<file path=ppt/theme/theme1.xml><?xml version="1.0" encoding="utf-8"?>
<a:theme xmlns:a="http://schemas.openxmlformats.org/drawingml/2006/main" name="模板">
  <a:themeElements>
    <a:clrScheme name="自定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81750"/>
      </a:hlink>
      <a:folHlink>
        <a:srgbClr val="7030A0"/>
      </a:folHlink>
    </a:clrScheme>
    <a:fontScheme name="默认设计模板">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模</Template>
  <TotalTime>0</TotalTime>
  <Words>149151</Words>
  <Application>WPS 演示</Application>
  <PresentationFormat>自定义</PresentationFormat>
  <Paragraphs>2443</Paragraphs>
  <Slides>338</Slides>
  <Notes>337</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36</vt:i4>
      </vt:variant>
      <vt:variant>
        <vt:lpstr>幻灯片标题</vt:lpstr>
      </vt:variant>
      <vt:variant>
        <vt:i4>338</vt:i4>
      </vt:variant>
    </vt:vector>
  </HeadingPairs>
  <TitlesOfParts>
    <vt:vector size="383" baseType="lpstr">
      <vt:lpstr>Arial</vt:lpstr>
      <vt:lpstr>宋体</vt:lpstr>
      <vt:lpstr>Wingdings</vt:lpstr>
      <vt:lpstr>黑体</vt:lpstr>
      <vt:lpstr>Times New Roman</vt:lpstr>
      <vt:lpstr>微软雅黑</vt:lpstr>
      <vt:lpstr>Arial Unicode MS</vt:lpstr>
      <vt:lpstr>Calibri</vt:lpstr>
      <vt:lpstr>模板</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高考语文 (课标Ⅰ专用)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dc:creator/>
  <cp:lastModifiedBy>冰雪之巅</cp:lastModifiedBy>
  <cp:revision>370</cp:revision>
  <dcterms:created xsi:type="dcterms:W3CDTF">2019-08-07T06:49:08Z</dcterms:created>
  <dcterms:modified xsi:type="dcterms:W3CDTF">2019-08-07T07:34:00Z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2052-11.1.0.8919</vt:lpwstr>
  </property>
</Properties>
</file>