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61" r:id="rId2"/>
    <p:sldId id="302" r:id="rId3"/>
    <p:sldId id="260" r:id="rId4"/>
    <p:sldId id="262" r:id="rId5"/>
    <p:sldId id="277" r:id="rId6"/>
    <p:sldId id="263" r:id="rId7"/>
    <p:sldId id="264" r:id="rId8"/>
    <p:sldId id="268" r:id="rId9"/>
    <p:sldId id="278" r:id="rId10"/>
    <p:sldId id="269" r:id="rId11"/>
    <p:sldId id="270" r:id="rId12"/>
    <p:sldId id="271" r:id="rId13"/>
    <p:sldId id="272" r:id="rId14"/>
    <p:sldId id="273" r:id="rId15"/>
    <p:sldId id="274" r:id="rId16"/>
    <p:sldId id="275" r:id="rId17"/>
    <p:sldId id="276" r:id="rId18"/>
    <p:sldId id="280" r:id="rId19"/>
    <p:sldId id="282" r:id="rId20"/>
    <p:sldId id="283" r:id="rId21"/>
    <p:sldId id="284" r:id="rId22"/>
    <p:sldId id="285" r:id="rId23"/>
    <p:sldId id="286" r:id="rId24"/>
    <p:sldId id="287" r:id="rId25"/>
    <p:sldId id="288" r:id="rId26"/>
    <p:sldId id="290" r:id="rId27"/>
    <p:sldId id="291" r:id="rId28"/>
    <p:sldId id="292" r:id="rId29"/>
    <p:sldId id="303" r:id="rId30"/>
    <p:sldId id="293" r:id="rId31"/>
    <p:sldId id="294" r:id="rId32"/>
    <p:sldId id="297" r:id="rId33"/>
    <p:sldId id="298" r:id="rId34"/>
    <p:sldId id="299" r:id="rId35"/>
    <p:sldId id="300" r:id="rId36"/>
    <p:sldId id="304" r:id="rId37"/>
    <p:sldId id="306"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3" d="100"/>
          <a:sy n="33" d="100"/>
        </p:scale>
        <p:origin x="-1277"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08FAA7-5C74-4B86-A74B-73D460BB1AF0}" type="datetimeFigureOut">
              <a:rPr lang="zh-CN" altLang="en-US" smtClean="0"/>
              <a:t>2020/5/15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E9EAC2-DC1C-4F3A-AA25-73E4B3CCD863}" type="slidenum">
              <a:rPr lang="zh-CN" altLang="en-US" smtClean="0"/>
              <a:t>‹#›</a:t>
            </a:fld>
            <a:endParaRPr lang="zh-CN" altLang="en-US"/>
          </a:p>
        </p:txBody>
      </p:sp>
    </p:spTree>
    <p:extLst>
      <p:ext uri="{BB962C8B-B14F-4D97-AF65-F5344CB8AC3E}">
        <p14:creationId xmlns:p14="http://schemas.microsoft.com/office/powerpoint/2010/main" val="1582209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226CB4-D484-49FA-861E-31975EB998C6}" type="datetimeFigureOut">
              <a:rPr lang="zh-CN" altLang="en-US" smtClean="0"/>
              <a:t>2020/5/15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19C8A2-906D-43C6-8B4F-FBA16508C5C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6CB4-D484-49FA-861E-31975EB998C6}" type="datetimeFigureOut">
              <a:rPr lang="zh-CN" altLang="en-US" smtClean="0"/>
              <a:t>2020/5/15</a:t>
            </a:fld>
            <a:endParaRPr lang="zh-CN" altLang="en-US"/>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19C8A2-906D-43C6-8B4F-FBA16508C5C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2" descr="005"/>
          <p:cNvPicPr>
            <a:picLocks noChangeAspect="1" noChangeArrowheads="1"/>
          </p:cNvPicPr>
          <p:nvPr/>
        </p:nvPicPr>
        <p:blipFill>
          <a:blip r:embed="rId2">
            <a:lum bright="38000" contrast="-62000"/>
            <a:extLst>
              <a:ext uri="{28A0092B-C50C-407E-A947-70E740481C1C}">
                <a14:useLocalDpi xmlns:a14="http://schemas.microsoft.com/office/drawing/2010/main" val="0"/>
              </a:ext>
            </a:extLst>
          </a:blip>
          <a:srcRect/>
          <a:stretch>
            <a:fillRect/>
          </a:stretch>
        </p:blipFill>
        <p:spPr bwMode="auto">
          <a:xfrm>
            <a:off x="0" y="990600"/>
            <a:ext cx="9144000" cy="4742656"/>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075" name="Text Box 4"/>
          <p:cNvSpPr txBox="1">
            <a:spLocks noChangeArrowheads="1"/>
          </p:cNvSpPr>
          <p:nvPr/>
        </p:nvSpPr>
        <p:spPr bwMode="auto">
          <a:xfrm>
            <a:off x="1470025" y="838200"/>
            <a:ext cx="465138"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a:p>
        </p:txBody>
      </p:sp>
      <p:sp>
        <p:nvSpPr>
          <p:cNvPr id="3076" name="AutoShape 5"/>
          <p:cNvSpPr>
            <a:spLocks noChangeArrowheads="1"/>
          </p:cNvSpPr>
          <p:nvPr/>
        </p:nvSpPr>
        <p:spPr bwMode="auto">
          <a:xfrm>
            <a:off x="2555776" y="935761"/>
            <a:ext cx="3095625" cy="5157535"/>
          </a:xfrm>
          <a:prstGeom prst="verticalScroll">
            <a:avLst>
              <a:gd name="adj" fmla="val 125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vert="eaVert" wrap="none" anchor="ctr"/>
          <a:lstStyle/>
          <a:p>
            <a:pPr algn="ctr"/>
            <a:endParaRPr lang="zh-CN" altLang="en-US">
              <a:solidFill>
                <a:srgbClr val="000000"/>
              </a:solidFill>
            </a:endParaRPr>
          </a:p>
        </p:txBody>
      </p:sp>
      <p:sp>
        <p:nvSpPr>
          <p:cNvPr id="4102" name="Text Box 6"/>
          <p:cNvSpPr txBox="1"/>
          <p:nvPr/>
        </p:nvSpPr>
        <p:spPr>
          <a:xfrm>
            <a:off x="3707904" y="935761"/>
            <a:ext cx="1107996" cy="5257800"/>
          </a:xfrm>
          <a:prstGeom prst="rect">
            <a:avLst/>
          </a:prstGeom>
          <a:noFill/>
          <a:ln w="9525">
            <a:noFill/>
          </a:ln>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i="1" dirty="0" smtClean="0">
                <a:solidFill>
                  <a:srgbClr val="FF0000"/>
                </a:solidFill>
                <a:effectLst>
                  <a:outerShdw blurRad="38100" dist="38100" dir="2700000" algn="tl">
                    <a:srgbClr val="C0C0C0"/>
                  </a:outerShdw>
                </a:effectLst>
                <a:latin typeface="Times New Roman" panose="02020603050405020304" pitchFamily="18" charset="0"/>
                <a:ea typeface="隶书" panose="02010509060101010101" pitchFamily="49" charset="-122"/>
              </a:rPr>
              <a:t>《</a:t>
            </a:r>
            <a:r>
              <a:rPr lang="zh-CN" altLang="en-US" sz="6000" b="1" i="1" dirty="0" smtClean="0">
                <a:solidFill>
                  <a:srgbClr val="FF0000"/>
                </a:solidFill>
                <a:effectLst>
                  <a:outerShdw blurRad="38100" dist="38100" dir="2700000" algn="tl">
                    <a:srgbClr val="C0C0C0"/>
                  </a:outerShdw>
                </a:effectLst>
                <a:latin typeface="Times New Roman" panose="02020603050405020304" pitchFamily="18" charset="0"/>
                <a:ea typeface="隶书" panose="02010509060101010101" pitchFamily="49" charset="-122"/>
              </a:rPr>
              <a:t>诗经</a:t>
            </a:r>
            <a:r>
              <a:rPr lang="en-US" altLang="zh-CN" sz="6000" b="1" i="1" dirty="0">
                <a:solidFill>
                  <a:srgbClr val="FF0000"/>
                </a:solidFill>
                <a:effectLst>
                  <a:outerShdw blurRad="38100" dist="38100" dir="2700000" algn="tl">
                    <a:srgbClr val="C0C0C0"/>
                  </a:outerShdw>
                </a:effectLst>
                <a:latin typeface="Times New Roman" panose="02020603050405020304" pitchFamily="18" charset="0"/>
                <a:ea typeface="隶书" panose="02010509060101010101" pitchFamily="49" charset="-122"/>
              </a:rPr>
              <a:t>》</a:t>
            </a:r>
            <a:r>
              <a:rPr lang="zh-CN" altLang="en-US" sz="6000" b="1" i="1" dirty="0" smtClean="0">
                <a:solidFill>
                  <a:srgbClr val="FF0000"/>
                </a:solidFill>
                <a:effectLst>
                  <a:outerShdw blurRad="38100" dist="38100" dir="2700000" algn="tl">
                    <a:srgbClr val="C0C0C0"/>
                  </a:outerShdw>
                </a:effectLst>
                <a:latin typeface="Times New Roman" panose="02020603050405020304" pitchFamily="18" charset="0"/>
                <a:ea typeface="隶书" panose="02010509060101010101" pitchFamily="49" charset="-122"/>
              </a:rPr>
              <a:t>两首</a:t>
            </a:r>
            <a:endParaRPr lang="zh-CN" altLang="en-US" sz="6000" b="1" i="1" dirty="0">
              <a:solidFill>
                <a:srgbClr val="FF0000"/>
              </a:solidFill>
              <a:effectLst>
                <a:outerShdw blurRad="38100" dist="38100" dir="2700000" algn="tl">
                  <a:srgbClr val="C0C0C0"/>
                </a:outerShdw>
              </a:effectLst>
              <a:latin typeface="Times New Roman" panose="02020603050405020304" pitchFamily="18" charset="0"/>
              <a:ea typeface="隶书" panose="02010509060101010101" pitchFamily="49" charset="-122"/>
            </a:endParaRPr>
          </a:p>
        </p:txBody>
      </p:sp>
      <p:pic>
        <p:nvPicPr>
          <p:cNvPr id="3079" name="Picture 5" descr="蝴蝶"/>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990600"/>
            <a:ext cx="76327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idx="4294967295"/>
          </p:nvPr>
        </p:nvSpPr>
        <p:spPr>
          <a:xfrm>
            <a:off x="2614612" y="260648"/>
            <a:ext cx="4648200" cy="1143000"/>
          </a:xfrm>
        </p:spPr>
        <p:txBody>
          <a:bodyPr>
            <a:noAutofit/>
          </a:bodyPr>
          <a:lstStyle/>
          <a:p>
            <a:pPr>
              <a:spcBef>
                <a:spcPct val="50000"/>
              </a:spcBef>
              <a:defRPr/>
            </a:pPr>
            <a:r>
              <a:rPr lang="zh-CN" altLang="en-US" sz="3600" b="1" dirty="0">
                <a:solidFill>
                  <a:srgbClr val="002060"/>
                </a:solidFill>
                <a:latin typeface="微软雅黑" pitchFamily="34" charset="-122"/>
                <a:ea typeface="微软雅黑" pitchFamily="34" charset="-122"/>
                <a:cs typeface="+mn-cs"/>
              </a:rPr>
              <a:t>重点研</a:t>
            </a:r>
            <a:r>
              <a:rPr lang="zh-CN" altLang="en-US" sz="3600" b="1" dirty="0" smtClean="0">
                <a:solidFill>
                  <a:srgbClr val="002060"/>
                </a:solidFill>
                <a:latin typeface="微软雅黑" pitchFamily="34" charset="-122"/>
                <a:ea typeface="微软雅黑" pitchFamily="34" charset="-122"/>
                <a:cs typeface="+mn-cs"/>
              </a:rPr>
              <a:t>析</a:t>
            </a:r>
            <a:endParaRPr lang="zh-CN" altLang="en-US" sz="3600" b="1" dirty="0">
              <a:solidFill>
                <a:srgbClr val="002060"/>
              </a:solidFill>
              <a:latin typeface="微软雅黑" pitchFamily="34" charset="-122"/>
              <a:ea typeface="微软雅黑" pitchFamily="34" charset="-122"/>
              <a:cs typeface="+mn-cs"/>
            </a:endParaRPr>
          </a:p>
        </p:txBody>
      </p:sp>
      <p:sp>
        <p:nvSpPr>
          <p:cNvPr id="11266" name="Rectangle 3"/>
          <p:cNvSpPr>
            <a:spLocks noGrp="1" noChangeArrowheads="1"/>
          </p:cNvSpPr>
          <p:nvPr>
            <p:ph type="body" idx="4294967295"/>
          </p:nvPr>
        </p:nvSpPr>
        <p:spPr>
          <a:xfrm>
            <a:off x="1331640" y="2060848"/>
            <a:ext cx="1981200" cy="609600"/>
          </a:xfrm>
        </p:spPr>
        <p:txBody>
          <a:bodyPr>
            <a:noAutofit/>
          </a:bodyPr>
          <a:lstStyle/>
          <a:p>
            <a:pPr eaLnBrk="1" hangingPunct="1">
              <a:lnSpc>
                <a:spcPct val="150000"/>
              </a:lnSpc>
              <a:buFontTx/>
              <a:buNone/>
            </a:pPr>
            <a:r>
              <a:rPr lang="zh-CN" altLang="en-US" sz="2800" b="1" dirty="0" smtClean="0">
                <a:solidFill>
                  <a:srgbClr val="0066FF"/>
                </a:solidFill>
                <a:latin typeface="+mn-ea"/>
              </a:rPr>
              <a:t>包办婚姻</a:t>
            </a:r>
          </a:p>
        </p:txBody>
      </p:sp>
      <p:sp>
        <p:nvSpPr>
          <p:cNvPr id="12292" name="Text Box 4"/>
          <p:cNvSpPr txBox="1">
            <a:spLocks noChangeArrowheads="1"/>
          </p:cNvSpPr>
          <p:nvPr/>
        </p:nvSpPr>
        <p:spPr bwMode="auto">
          <a:xfrm>
            <a:off x="1331640" y="2644924"/>
            <a:ext cx="20574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FF0066"/>
                </a:solidFill>
                <a:latin typeface="+mn-ea"/>
                <a:ea typeface="+mn-ea"/>
              </a:rPr>
              <a:t>自由恋爱</a:t>
            </a:r>
          </a:p>
        </p:txBody>
      </p:sp>
      <p:sp>
        <p:nvSpPr>
          <p:cNvPr id="12293" name="Text Box 6"/>
          <p:cNvSpPr txBox="1">
            <a:spLocks noChangeArrowheads="1"/>
          </p:cNvSpPr>
          <p:nvPr/>
        </p:nvSpPr>
        <p:spPr bwMode="auto">
          <a:xfrm>
            <a:off x="539552" y="4985021"/>
            <a:ext cx="79928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FF3300"/>
                </a:solidFill>
                <a:latin typeface="+mn-ea"/>
                <a:ea typeface="+mn-ea"/>
              </a:rPr>
              <a:t>在她披上嫁衣的那一刻，她许下了“执子之手，与子偕老”的愿望</a:t>
            </a:r>
          </a:p>
        </p:txBody>
      </p:sp>
      <p:sp>
        <p:nvSpPr>
          <p:cNvPr id="11270" name="Text Box 10"/>
          <p:cNvSpPr txBox="1">
            <a:spLocks noChangeArrowheads="1"/>
          </p:cNvSpPr>
          <p:nvPr/>
        </p:nvSpPr>
        <p:spPr bwMode="auto">
          <a:xfrm>
            <a:off x="6372200" y="1933030"/>
            <a:ext cx="14773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mn-ea"/>
                <a:ea typeface="+mn-ea"/>
              </a:rPr>
              <a:t>多情最是着红装</a:t>
            </a:r>
          </a:p>
          <a:p>
            <a:pPr>
              <a:lnSpc>
                <a:spcPct val="150000"/>
              </a:lnSpc>
            </a:pPr>
            <a:r>
              <a:rPr lang="zh-CN" altLang="en-US" sz="2800" b="1" dirty="0">
                <a:solidFill>
                  <a:srgbClr val="FF0000"/>
                </a:solidFill>
                <a:latin typeface="+mn-ea"/>
                <a:ea typeface="+mn-ea"/>
              </a:rPr>
              <a:t>一点妩媚一点殇</a:t>
            </a:r>
          </a:p>
        </p:txBody>
      </p:sp>
      <p:sp>
        <p:nvSpPr>
          <p:cNvPr id="12296" name="Text Box 11"/>
          <p:cNvSpPr txBox="1">
            <a:spLocks noChangeArrowheads="1"/>
          </p:cNvSpPr>
          <p:nvPr/>
        </p:nvSpPr>
        <p:spPr bwMode="auto">
          <a:xfrm>
            <a:off x="827584" y="3124200"/>
            <a:ext cx="47244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en-US" sz="2800" b="1" dirty="0">
                <a:solidFill>
                  <a:srgbClr val="FF0066"/>
                </a:solidFill>
                <a:latin typeface="+mn-ea"/>
                <a:ea typeface="+mn-ea"/>
              </a:rPr>
              <a:t>“</a:t>
            </a:r>
            <a:r>
              <a:rPr lang="zh-CN" altLang="en-US" sz="2800" b="1" dirty="0">
                <a:solidFill>
                  <a:srgbClr val="FF0066"/>
                </a:solidFill>
                <a:latin typeface="+mn-ea"/>
                <a:ea typeface="+mn-ea"/>
              </a:rPr>
              <a:t>来即我谋” “秋以为期”</a:t>
            </a:r>
          </a:p>
          <a:p>
            <a:pPr>
              <a:lnSpc>
                <a:spcPct val="150000"/>
              </a:lnSpc>
              <a:spcBef>
                <a:spcPct val="50000"/>
              </a:spcBef>
            </a:pPr>
            <a:r>
              <a:rPr lang="en-US" altLang="zh-CN" sz="2800" b="1" dirty="0">
                <a:solidFill>
                  <a:srgbClr val="FF0066"/>
                </a:solidFill>
                <a:latin typeface="+mn-ea"/>
                <a:ea typeface="+mn-ea"/>
              </a:rPr>
              <a:t>“</a:t>
            </a:r>
            <a:r>
              <a:rPr lang="zh-CN" altLang="en-US" sz="2800" b="1" dirty="0">
                <a:solidFill>
                  <a:srgbClr val="FF0066"/>
                </a:solidFill>
                <a:latin typeface="+mn-ea"/>
                <a:ea typeface="+mn-ea"/>
              </a:rPr>
              <a:t>泣涕涟涟” “载笑载言”</a:t>
            </a:r>
          </a:p>
        </p:txBody>
      </p:sp>
      <p:sp>
        <p:nvSpPr>
          <p:cNvPr id="2" name="矩形 1"/>
          <p:cNvSpPr/>
          <p:nvPr/>
        </p:nvSpPr>
        <p:spPr>
          <a:xfrm>
            <a:off x="539552" y="1340767"/>
            <a:ext cx="3432350" cy="637675"/>
          </a:xfrm>
          <a:prstGeom prst="rect">
            <a:avLst/>
          </a:prstGeom>
        </p:spPr>
        <p:txBody>
          <a:bodyPr wrap="none">
            <a:spAutoFit/>
          </a:bodyPr>
          <a:lstStyle/>
          <a:p>
            <a:pPr>
              <a:lnSpc>
                <a:spcPct val="150000"/>
              </a:lnSpc>
            </a:pPr>
            <a:r>
              <a:rPr lang="en-US" altLang="zh-CN" sz="2800" b="1" dirty="0" smtClean="0">
                <a:latin typeface="+mn-ea"/>
              </a:rPr>
              <a:t>1.</a:t>
            </a:r>
            <a:r>
              <a:rPr lang="zh-CN" altLang="en-US" sz="2800" b="1" dirty="0" smtClean="0">
                <a:latin typeface="+mn-ea"/>
              </a:rPr>
              <a:t>女主人</a:t>
            </a:r>
            <a:r>
              <a:rPr lang="zh-CN" altLang="en-US" sz="2800" b="1" dirty="0">
                <a:latin typeface="+mn-ea"/>
              </a:rPr>
              <a:t>公和氓是？</a:t>
            </a:r>
            <a:endParaRPr lang="zh-CN" altLang="en-US" sz="28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grpId="0" nodeType="clickEffect">
                                  <p:stCondLst>
                                    <p:cond delay="0"/>
                                  </p:stCondLst>
                                  <p:childTnLst>
                                    <p:animClr clrSpc="rgb" dir="cw">
                                      <p:cBhvr>
                                        <p:cTn id="6" dur="2000" fill="hold"/>
                                        <p:tgtEl>
                                          <p:spTgt spid="12292"/>
                                        </p:tgtEl>
                                        <p:attrNameLst>
                                          <p:attrName>stroke.color</p:attrName>
                                        </p:attrNameLst>
                                      </p:cBhvr>
                                      <p:to>
                                        <a:schemeClr val="accent2"/>
                                      </p:to>
                                    </p:animClr>
                                    <p:set>
                                      <p:cBhvr>
                                        <p:cTn id="7" dur="2000" fill="hold"/>
                                        <p:tgtEl>
                                          <p:spTgt spid="12292"/>
                                        </p:tgtEl>
                                        <p:attrNameLst>
                                          <p:attrName>stroke.on</p:attrName>
                                        </p:attrNameLst>
                                      </p:cBhvr>
                                      <p:to>
                                        <p:strVal val="true"/>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96"/>
                                        </p:tgtEl>
                                        <p:attrNameLst>
                                          <p:attrName>style.visibility</p:attrName>
                                        </p:attrNameLst>
                                      </p:cBhvr>
                                      <p:to>
                                        <p:strVal val="visible"/>
                                      </p:to>
                                    </p:set>
                                    <p:anim calcmode="lin" valueType="num">
                                      <p:cBhvr additive="base">
                                        <p:cTn id="12" dur="500" fill="hold"/>
                                        <p:tgtEl>
                                          <p:spTgt spid="12296"/>
                                        </p:tgtEl>
                                        <p:attrNameLst>
                                          <p:attrName>ppt_x</p:attrName>
                                        </p:attrNameLst>
                                      </p:cBhvr>
                                      <p:tavLst>
                                        <p:tav tm="0">
                                          <p:val>
                                            <p:strVal val="#ppt_x"/>
                                          </p:val>
                                        </p:tav>
                                        <p:tav tm="100000">
                                          <p:val>
                                            <p:strVal val="#ppt_x"/>
                                          </p:val>
                                        </p:tav>
                                      </p:tavLst>
                                    </p:anim>
                                    <p:anim calcmode="lin" valueType="num">
                                      <p:cBhvr additive="base">
                                        <p:cTn id="13" dur="500" fill="hold"/>
                                        <p:tgtEl>
                                          <p:spTgt spid="1229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293"/>
                                        </p:tgtEl>
                                        <p:attrNameLst>
                                          <p:attrName>style.visibility</p:attrName>
                                        </p:attrNameLst>
                                      </p:cBhvr>
                                      <p:to>
                                        <p:strVal val="visible"/>
                                      </p:to>
                                    </p:set>
                                    <p:animEffect transition="in" filter="blinds(horizontal)">
                                      <p:cBhvr>
                                        <p:cTn id="18"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3" grpId="0"/>
      <p:bldP spid="1229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4294967295"/>
          </p:nvPr>
        </p:nvSpPr>
        <p:spPr>
          <a:xfrm>
            <a:off x="467544" y="404664"/>
            <a:ext cx="8208912" cy="2016224"/>
          </a:xfrm>
        </p:spPr>
        <p:txBody>
          <a:bodyPr>
            <a:normAutofit/>
          </a:bodyPr>
          <a:lstStyle/>
          <a:p>
            <a:pPr eaLnBrk="1" hangingPunct="1">
              <a:lnSpc>
                <a:spcPct val="150000"/>
              </a:lnSpc>
              <a:spcBef>
                <a:spcPts val="0"/>
              </a:spcBef>
              <a:buFontTx/>
              <a:buNone/>
            </a:pPr>
            <a:r>
              <a:rPr lang="en-US" sz="2800" b="1" dirty="0" smtClean="0">
                <a:latin typeface="+mn-ea"/>
              </a:rPr>
              <a:t>2</a:t>
            </a:r>
            <a:r>
              <a:rPr lang="en-US" altLang="zh-CN" sz="2800" b="1" dirty="0" smtClean="0">
                <a:latin typeface="+mn-ea"/>
              </a:rPr>
              <a:t>.</a:t>
            </a:r>
            <a:r>
              <a:rPr lang="zh-CN" altLang="en-US" sz="2800" b="1" dirty="0" smtClean="0">
                <a:latin typeface="+mn-ea"/>
              </a:rPr>
              <a:t>然而，婚姻却在短短几年后走到了尽头。在这场</a:t>
            </a:r>
            <a:endParaRPr lang="en-US" altLang="zh-CN" sz="2800" b="1" dirty="0" smtClean="0">
              <a:latin typeface="+mn-ea"/>
            </a:endParaRPr>
          </a:p>
          <a:p>
            <a:pPr eaLnBrk="1" hangingPunct="1">
              <a:lnSpc>
                <a:spcPct val="150000"/>
              </a:lnSpc>
              <a:spcBef>
                <a:spcPts val="0"/>
              </a:spcBef>
              <a:buFontTx/>
              <a:buNone/>
            </a:pPr>
            <a:r>
              <a:rPr lang="zh-CN" altLang="en-US" sz="2800" b="1" dirty="0" smtClean="0">
                <a:latin typeface="+mn-ea"/>
              </a:rPr>
              <a:t>失败的婚姻中，女子有没有责任呢？她是怎样表现</a:t>
            </a:r>
            <a:endParaRPr lang="en-US" altLang="zh-CN" sz="2800" b="1" dirty="0" smtClean="0">
              <a:latin typeface="+mn-ea"/>
            </a:endParaRPr>
          </a:p>
          <a:p>
            <a:pPr eaLnBrk="1" hangingPunct="1">
              <a:lnSpc>
                <a:spcPct val="150000"/>
              </a:lnSpc>
              <a:spcBef>
                <a:spcPts val="0"/>
              </a:spcBef>
              <a:buFontTx/>
              <a:buNone/>
            </a:pPr>
            <a:r>
              <a:rPr lang="zh-CN" altLang="en-US" sz="2800" b="1" dirty="0" smtClean="0">
                <a:latin typeface="+mn-ea"/>
              </a:rPr>
              <a:t>的？</a:t>
            </a:r>
          </a:p>
        </p:txBody>
      </p:sp>
      <p:sp>
        <p:nvSpPr>
          <p:cNvPr id="13315" name="Text Box 4"/>
          <p:cNvSpPr txBox="1">
            <a:spLocks noChangeArrowheads="1"/>
          </p:cNvSpPr>
          <p:nvPr/>
        </p:nvSpPr>
        <p:spPr bwMode="auto">
          <a:xfrm>
            <a:off x="574839" y="4581128"/>
            <a:ext cx="802960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smtClean="0">
                <a:solidFill>
                  <a:srgbClr val="FF0000"/>
                </a:solidFill>
                <a:latin typeface="+mn-ea"/>
                <a:ea typeface="+mn-ea"/>
              </a:rPr>
              <a:t>    </a:t>
            </a:r>
            <a:r>
              <a:rPr lang="zh-CN" altLang="en-US" sz="2800" b="1" dirty="0" smtClean="0">
                <a:latin typeface="+mn-ea"/>
                <a:ea typeface="+mn-ea"/>
              </a:rPr>
              <a:t>勤劳</a:t>
            </a:r>
            <a:r>
              <a:rPr lang="zh-CN" altLang="en-US" sz="2800" b="1" dirty="0">
                <a:latin typeface="+mn-ea"/>
                <a:ea typeface="+mn-ea"/>
              </a:rPr>
              <a:t>、善良、虽生活艰难，但真情不改没有任何怨言。所以没有责任。</a:t>
            </a:r>
            <a:endParaRPr lang="zh-CN" altLang="en-US" sz="2800" dirty="0">
              <a:latin typeface="+mn-ea"/>
              <a:ea typeface="+mn-ea"/>
            </a:endParaRPr>
          </a:p>
        </p:txBody>
      </p:sp>
      <p:sp>
        <p:nvSpPr>
          <p:cNvPr id="13316" name="Text Box 8"/>
          <p:cNvSpPr txBox="1">
            <a:spLocks noChangeArrowheads="1"/>
          </p:cNvSpPr>
          <p:nvPr/>
        </p:nvSpPr>
        <p:spPr bwMode="auto">
          <a:xfrm>
            <a:off x="574839" y="2680550"/>
            <a:ext cx="8208912" cy="1516762"/>
          </a:xfrm>
          <a:prstGeom prst="rect">
            <a:avLst/>
          </a:prstGeom>
          <a:noFill/>
          <a:ln>
            <a:noFill/>
          </a:ln>
          <a:effectLst>
            <a:prstShdw prst="shdw17" dist="17961" dir="2700000">
              <a:srgbClr val="999999"/>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960E8C"/>
                </a:solidFill>
                <a:latin typeface="+mn-ea"/>
                <a:ea typeface="+mn-ea"/>
              </a:rPr>
              <a:t>明确：“自我徂尔</a:t>
            </a:r>
            <a:r>
              <a:rPr lang="en-US" sz="2800" b="1" dirty="0">
                <a:solidFill>
                  <a:srgbClr val="960E8C"/>
                </a:solidFill>
                <a:latin typeface="+mn-ea"/>
                <a:ea typeface="+mn-ea"/>
              </a:rPr>
              <a:t>,</a:t>
            </a:r>
            <a:r>
              <a:rPr lang="zh-CN" altLang="en-US" sz="2800" b="1" dirty="0">
                <a:solidFill>
                  <a:srgbClr val="960E8C"/>
                </a:solidFill>
                <a:latin typeface="+mn-ea"/>
                <a:ea typeface="+mn-ea"/>
              </a:rPr>
              <a:t>三岁食贫。”</a:t>
            </a:r>
          </a:p>
          <a:p>
            <a:pPr>
              <a:lnSpc>
                <a:spcPct val="150000"/>
              </a:lnSpc>
              <a:spcBef>
                <a:spcPct val="50000"/>
              </a:spcBef>
            </a:pPr>
            <a:r>
              <a:rPr lang="zh-CN" altLang="en-US" sz="2800" b="1" dirty="0">
                <a:solidFill>
                  <a:srgbClr val="960E8C"/>
                </a:solidFill>
                <a:latin typeface="+mn-ea"/>
                <a:ea typeface="+mn-ea"/>
              </a:rPr>
              <a:t>“三岁为妇，靡室劳矣。夙兴夜寐，靡有朝矣。</a:t>
            </a:r>
            <a:r>
              <a:rPr lang="en-US" sz="2800" b="1" dirty="0">
                <a:solidFill>
                  <a:srgbClr val="960E8C"/>
                </a:solidFill>
                <a:latin typeface="+mn-ea"/>
                <a:ea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331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13314">
                                            <p:txEl>
                                              <p:pRg st="0" end="0"/>
                                            </p:txEl>
                                          </p:spTgt>
                                        </p:tgtEl>
                                        <p:attrNameLst>
                                          <p:attrName>ppt_w</p:attrName>
                                        </p:attrNameLst>
                                      </p:cBhvr>
                                    </p:anim>
                                    <p:anim by="(#ppt_w*0.50)" calcmode="lin" valueType="num">
                                      <p:cBhvr>
                                        <p:cTn id="8" dur="500" decel="50000" autoRev="1" fill="hold">
                                          <p:stCondLst>
                                            <p:cond delay="0"/>
                                          </p:stCondLst>
                                        </p:cTn>
                                        <p:tgtEl>
                                          <p:spTgt spid="13314">
                                            <p:txEl>
                                              <p:pRg st="0" end="0"/>
                                            </p:txEl>
                                          </p:spTgt>
                                        </p:tgtEl>
                                        <p:attrNameLst>
                                          <p:attrName>ppt_x</p:attrName>
                                        </p:attrNameLst>
                                      </p:cBhvr>
                                    </p:anim>
                                    <p:anim from="(-#ppt_h/2)" to="(#ppt_y)" calcmode="lin" valueType="num">
                                      <p:cBhvr>
                                        <p:cTn id="9" dur="1000" fill="hold">
                                          <p:stCondLst>
                                            <p:cond delay="0"/>
                                          </p:stCondLst>
                                        </p:cTn>
                                        <p:tgtEl>
                                          <p:spTgt spid="13314">
                                            <p:txEl>
                                              <p:pRg st="0" end="0"/>
                                            </p:txEl>
                                          </p:spTgt>
                                        </p:tgtEl>
                                        <p:attrNameLst>
                                          <p:attrName>ppt_y</p:attrName>
                                        </p:attrNameLst>
                                      </p:cBhvr>
                                    </p:anim>
                                    <p:animRot by="21600000">
                                      <p:cBhvr>
                                        <p:cTn id="10" dur="1000" fill="hold">
                                          <p:stCondLst>
                                            <p:cond delay="0"/>
                                          </p:stCondLst>
                                        </p:cTn>
                                        <p:tgtEl>
                                          <p:spTgt spid="1331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13314">
                                            <p:txEl>
                                              <p:pRg st="1" end="1"/>
                                            </p:txEl>
                                          </p:spTgt>
                                        </p:tgtEl>
                                        <p:attrNameLst>
                                          <p:attrName>style.visibility</p:attrName>
                                        </p:attrNameLst>
                                      </p:cBhvr>
                                      <p:to>
                                        <p:strVal val="visible"/>
                                      </p:to>
                                    </p:set>
                                    <p:anim by="(-#ppt_w*2)" calcmode="lin" valueType="num">
                                      <p:cBhvr rctx="PPT">
                                        <p:cTn id="15" dur="500" autoRev="1" fill="hold">
                                          <p:stCondLst>
                                            <p:cond delay="0"/>
                                          </p:stCondLst>
                                        </p:cTn>
                                        <p:tgtEl>
                                          <p:spTgt spid="13314">
                                            <p:txEl>
                                              <p:pRg st="1" end="1"/>
                                            </p:txEl>
                                          </p:spTgt>
                                        </p:tgtEl>
                                        <p:attrNameLst>
                                          <p:attrName>ppt_w</p:attrName>
                                        </p:attrNameLst>
                                      </p:cBhvr>
                                    </p:anim>
                                    <p:anim by="(#ppt_w*0.50)" calcmode="lin" valueType="num">
                                      <p:cBhvr>
                                        <p:cTn id="16" dur="500" decel="50000" autoRev="1" fill="hold">
                                          <p:stCondLst>
                                            <p:cond delay="0"/>
                                          </p:stCondLst>
                                        </p:cTn>
                                        <p:tgtEl>
                                          <p:spTgt spid="13314">
                                            <p:txEl>
                                              <p:pRg st="1" end="1"/>
                                            </p:txEl>
                                          </p:spTgt>
                                        </p:tgtEl>
                                        <p:attrNameLst>
                                          <p:attrName>ppt_x</p:attrName>
                                        </p:attrNameLst>
                                      </p:cBhvr>
                                    </p:anim>
                                    <p:anim from="(-#ppt_h/2)" to="(#ppt_y)" calcmode="lin" valueType="num">
                                      <p:cBhvr>
                                        <p:cTn id="17" dur="1000" fill="hold">
                                          <p:stCondLst>
                                            <p:cond delay="0"/>
                                          </p:stCondLst>
                                        </p:cTn>
                                        <p:tgtEl>
                                          <p:spTgt spid="13314">
                                            <p:txEl>
                                              <p:pRg st="1" end="1"/>
                                            </p:txEl>
                                          </p:spTgt>
                                        </p:tgtEl>
                                        <p:attrNameLst>
                                          <p:attrName>ppt_y</p:attrName>
                                        </p:attrNameLst>
                                      </p:cBhvr>
                                    </p:anim>
                                    <p:animRot by="21600000">
                                      <p:cBhvr>
                                        <p:cTn id="18" dur="1000" fill="hold">
                                          <p:stCondLst>
                                            <p:cond delay="0"/>
                                          </p:stCondLst>
                                        </p:cTn>
                                        <p:tgtEl>
                                          <p:spTgt spid="13314">
                                            <p:txEl>
                                              <p:pRg st="1" end="1"/>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13314">
                                            <p:txEl>
                                              <p:pRg st="2" end="2"/>
                                            </p:txEl>
                                          </p:spTgt>
                                        </p:tgtEl>
                                        <p:attrNameLst>
                                          <p:attrName>style.visibility</p:attrName>
                                        </p:attrNameLst>
                                      </p:cBhvr>
                                      <p:to>
                                        <p:strVal val="visible"/>
                                      </p:to>
                                    </p:set>
                                    <p:anim by="(-#ppt_w*2)" calcmode="lin" valueType="num">
                                      <p:cBhvr rctx="PPT">
                                        <p:cTn id="23" dur="500" autoRev="1" fill="hold">
                                          <p:stCondLst>
                                            <p:cond delay="0"/>
                                          </p:stCondLst>
                                        </p:cTn>
                                        <p:tgtEl>
                                          <p:spTgt spid="13314">
                                            <p:txEl>
                                              <p:pRg st="2" end="2"/>
                                            </p:txEl>
                                          </p:spTgt>
                                        </p:tgtEl>
                                        <p:attrNameLst>
                                          <p:attrName>ppt_w</p:attrName>
                                        </p:attrNameLst>
                                      </p:cBhvr>
                                    </p:anim>
                                    <p:anim by="(#ppt_w*0.50)" calcmode="lin" valueType="num">
                                      <p:cBhvr>
                                        <p:cTn id="24" dur="500" decel="50000" autoRev="1" fill="hold">
                                          <p:stCondLst>
                                            <p:cond delay="0"/>
                                          </p:stCondLst>
                                        </p:cTn>
                                        <p:tgtEl>
                                          <p:spTgt spid="13314">
                                            <p:txEl>
                                              <p:pRg st="2" end="2"/>
                                            </p:txEl>
                                          </p:spTgt>
                                        </p:tgtEl>
                                        <p:attrNameLst>
                                          <p:attrName>ppt_x</p:attrName>
                                        </p:attrNameLst>
                                      </p:cBhvr>
                                    </p:anim>
                                    <p:anim from="(-#ppt_h/2)" to="(#ppt_y)" calcmode="lin" valueType="num">
                                      <p:cBhvr>
                                        <p:cTn id="25" dur="1000" fill="hold">
                                          <p:stCondLst>
                                            <p:cond delay="0"/>
                                          </p:stCondLst>
                                        </p:cTn>
                                        <p:tgtEl>
                                          <p:spTgt spid="13314">
                                            <p:txEl>
                                              <p:pRg st="2" end="2"/>
                                            </p:txEl>
                                          </p:spTgt>
                                        </p:tgtEl>
                                        <p:attrNameLst>
                                          <p:attrName>ppt_y</p:attrName>
                                        </p:attrNameLst>
                                      </p:cBhvr>
                                    </p:anim>
                                    <p:animRot by="21600000">
                                      <p:cBhvr>
                                        <p:cTn id="26" dur="1000" fill="hold">
                                          <p:stCondLst>
                                            <p:cond delay="0"/>
                                          </p:stCondLst>
                                        </p:cTn>
                                        <p:tgtEl>
                                          <p:spTgt spid="13314">
                                            <p:txEl>
                                              <p:pRg st="2" end="2"/>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3316"/>
                                        </p:tgtEl>
                                        <p:attrNameLst>
                                          <p:attrName>style.visibility</p:attrName>
                                        </p:attrNameLst>
                                      </p:cBhvr>
                                      <p:to>
                                        <p:strVal val="visible"/>
                                      </p:to>
                                    </p:set>
                                    <p:animEffect transition="in" filter="strips(downLeft)">
                                      <p:cBhvr>
                                        <p:cTn id="31" dur="500"/>
                                        <p:tgtEl>
                                          <p:spTgt spid="13316"/>
                                        </p:tgtEl>
                                      </p:cBhvr>
                                    </p:animEffect>
                                  </p:childTnLst>
                                </p:cTn>
                              </p:par>
                            </p:childTnLst>
                          </p:cTn>
                        </p:par>
                      </p:childTnLst>
                    </p:cTn>
                  </p:par>
                  <p:par>
                    <p:cTn id="32" fill="hold">
                      <p:stCondLst>
                        <p:cond delay="indefinite"/>
                      </p:stCondLst>
                      <p:childTnLst>
                        <p:par>
                          <p:cTn id="33" fill="hold">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13315"/>
                                        </p:tgtEl>
                                        <p:attrNameLst>
                                          <p:attrName>style.visibility</p:attrName>
                                        </p:attrNameLst>
                                      </p:cBhvr>
                                      <p:to>
                                        <p:strVal val="visible"/>
                                      </p:to>
                                    </p:set>
                                    <p:anim calcmode="discrete" valueType="clr">
                                      <p:cBhvr override="childStyle">
                                        <p:cTn id="36" dur="80"/>
                                        <p:tgtEl>
                                          <p:spTgt spid="13315"/>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13315"/>
                                        </p:tgtEl>
                                        <p:attrNameLst>
                                          <p:attrName>fillcolor</p:attrName>
                                        </p:attrNameLst>
                                      </p:cBhvr>
                                      <p:tavLst>
                                        <p:tav tm="0">
                                          <p:val>
                                            <p:clrVal>
                                              <a:schemeClr val="accent2"/>
                                            </p:clrVal>
                                          </p:val>
                                        </p:tav>
                                        <p:tav tm="50000">
                                          <p:val>
                                            <p:clrVal>
                                              <a:schemeClr val="hlink"/>
                                            </p:clrVal>
                                          </p:val>
                                        </p:tav>
                                      </p:tavLst>
                                    </p:anim>
                                    <p:set>
                                      <p:cBhvr>
                                        <p:cTn id="38" dur="80"/>
                                        <p:tgtEl>
                                          <p:spTgt spid="133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P spid="13315" grpId="0"/>
      <p:bldP spid="133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4294967295"/>
          </p:nvPr>
        </p:nvSpPr>
        <p:spPr>
          <a:xfrm>
            <a:off x="455412" y="328873"/>
            <a:ext cx="8080052" cy="1219200"/>
          </a:xfrm>
        </p:spPr>
        <p:txBody>
          <a:bodyPr>
            <a:noAutofit/>
          </a:bodyPr>
          <a:lstStyle/>
          <a:p>
            <a:pPr eaLnBrk="1" hangingPunct="1">
              <a:lnSpc>
                <a:spcPct val="150000"/>
              </a:lnSpc>
              <a:buFontTx/>
              <a:buNone/>
            </a:pPr>
            <a:r>
              <a:rPr lang="en-US" sz="2800" b="1" dirty="0" smtClean="0">
                <a:latin typeface="+mn-ea"/>
              </a:rPr>
              <a:t>3</a:t>
            </a:r>
            <a:r>
              <a:rPr lang="en-US" altLang="zh-CN" sz="2800" b="1" dirty="0" smtClean="0">
                <a:latin typeface="+mn-ea"/>
              </a:rPr>
              <a:t>.</a:t>
            </a:r>
            <a:r>
              <a:rPr lang="zh-CN" altLang="en-US" sz="2800" b="1" dirty="0" smtClean="0">
                <a:latin typeface="+mn-ea"/>
              </a:rPr>
              <a:t>导致婚姻失败的真正原因是什么？文中是怎样表</a:t>
            </a:r>
            <a:endParaRPr lang="en-US" altLang="zh-CN" sz="2800" b="1" dirty="0" smtClean="0">
              <a:latin typeface="+mn-ea"/>
            </a:endParaRPr>
          </a:p>
          <a:p>
            <a:pPr eaLnBrk="1" hangingPunct="1">
              <a:lnSpc>
                <a:spcPct val="150000"/>
              </a:lnSpc>
              <a:buFontTx/>
              <a:buNone/>
            </a:pPr>
            <a:r>
              <a:rPr lang="zh-CN" altLang="en-US" sz="2800" b="1" dirty="0" smtClean="0">
                <a:latin typeface="+mn-ea"/>
              </a:rPr>
              <a:t>述的？</a:t>
            </a:r>
          </a:p>
        </p:txBody>
      </p:sp>
      <p:sp>
        <p:nvSpPr>
          <p:cNvPr id="13315" name="Text Box 4"/>
          <p:cNvSpPr txBox="1">
            <a:spLocks noChangeArrowheads="1"/>
          </p:cNvSpPr>
          <p:nvPr/>
        </p:nvSpPr>
        <p:spPr bwMode="auto">
          <a:xfrm>
            <a:off x="1143000" y="40386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sz="2400">
              <a:latin typeface="Times New Roman" panose="02020603050405020304" pitchFamily="18" charset="0"/>
            </a:endParaRPr>
          </a:p>
        </p:txBody>
      </p:sp>
      <p:sp>
        <p:nvSpPr>
          <p:cNvPr id="14340" name="Text Box 6"/>
          <p:cNvSpPr txBox="1">
            <a:spLocks noChangeArrowheads="1"/>
          </p:cNvSpPr>
          <p:nvPr/>
        </p:nvSpPr>
        <p:spPr bwMode="auto">
          <a:xfrm>
            <a:off x="463550" y="2060848"/>
            <a:ext cx="821290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20000"/>
              </a:spcBef>
              <a:buClr>
                <a:srgbClr val="A50021"/>
              </a:buClr>
              <a:buSzPct val="75000"/>
              <a:buFont typeface="Wingdings" panose="05000000000000000000" pitchFamily="2" charset="2"/>
              <a:buNone/>
            </a:pPr>
            <a:r>
              <a:rPr lang="zh-CN" altLang="en-US" sz="2800" b="1" dirty="0">
                <a:solidFill>
                  <a:srgbClr val="FF3300"/>
                </a:solidFill>
                <a:latin typeface="+mn-ea"/>
                <a:ea typeface="+mn-ea"/>
              </a:rPr>
              <a:t>明确：“士贰其行。士也罔极，二三其德”（变心）</a:t>
            </a:r>
          </a:p>
        </p:txBody>
      </p:sp>
      <p:sp>
        <p:nvSpPr>
          <p:cNvPr id="14341" name="Rectangle 10"/>
          <p:cNvSpPr>
            <a:spLocks noChangeArrowheads="1"/>
          </p:cNvSpPr>
          <p:nvPr/>
        </p:nvSpPr>
        <p:spPr bwMode="auto">
          <a:xfrm>
            <a:off x="591299" y="3352800"/>
            <a:ext cx="727280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50000"/>
              </a:lnSpc>
              <a:spcBef>
                <a:spcPct val="20000"/>
              </a:spcBef>
            </a:pPr>
            <a:r>
              <a:rPr lang="zh-CN" altLang="en-US" sz="2800" b="1" dirty="0"/>
              <a:t>探讨：男子变心的原因是什么</a:t>
            </a:r>
            <a:r>
              <a:rPr lang="zh-CN" altLang="en-US" sz="2800" b="1" dirty="0" smtClean="0"/>
              <a:t>？试</a:t>
            </a:r>
            <a:r>
              <a:rPr lang="zh-CN" altLang="en-US" sz="2800" b="1" dirty="0"/>
              <a:t>着从</a:t>
            </a:r>
            <a:r>
              <a:rPr lang="zh-CN" altLang="en-US" sz="2800" b="1" dirty="0" smtClean="0"/>
              <a:t>原文</a:t>
            </a:r>
            <a:endParaRPr lang="en-US" altLang="zh-CN" sz="2800" b="1" dirty="0" smtClean="0"/>
          </a:p>
          <a:p>
            <a:pPr marL="342900" indent="-342900">
              <a:lnSpc>
                <a:spcPct val="150000"/>
              </a:lnSpc>
              <a:spcBef>
                <a:spcPct val="20000"/>
              </a:spcBef>
            </a:pPr>
            <a:r>
              <a:rPr lang="zh-CN" altLang="en-US" sz="2800" b="1" dirty="0" smtClean="0"/>
              <a:t>中</a:t>
            </a:r>
            <a:r>
              <a:rPr lang="zh-CN" altLang="en-US" sz="2800" b="1" dirty="0"/>
              <a:t>找到依据。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2000" fill="hold"/>
                                        <p:tgtEl>
                                          <p:spTgt spid="14340"/>
                                        </p:tgtEl>
                                        <p:attrNameLst>
                                          <p:attrName>ppt_w</p:attrName>
                                        </p:attrNameLst>
                                      </p:cBhvr>
                                      <p:tavLst>
                                        <p:tav tm="0">
                                          <p:val>
                                            <p:strVal val="#ppt_w*0.05"/>
                                          </p:val>
                                        </p:tav>
                                        <p:tav tm="100000">
                                          <p:val>
                                            <p:strVal val="#ppt_w"/>
                                          </p:val>
                                        </p:tav>
                                      </p:tavLst>
                                    </p:anim>
                                    <p:anim calcmode="lin" valueType="num">
                                      <p:cBhvr>
                                        <p:cTn id="8" dur="2000" fill="hold"/>
                                        <p:tgtEl>
                                          <p:spTgt spid="14340"/>
                                        </p:tgtEl>
                                        <p:attrNameLst>
                                          <p:attrName>ppt_h</p:attrName>
                                        </p:attrNameLst>
                                      </p:cBhvr>
                                      <p:tavLst>
                                        <p:tav tm="0">
                                          <p:val>
                                            <p:strVal val="#ppt_h"/>
                                          </p:val>
                                        </p:tav>
                                        <p:tav tm="100000">
                                          <p:val>
                                            <p:strVal val="#ppt_h"/>
                                          </p:val>
                                        </p:tav>
                                      </p:tavLst>
                                    </p:anim>
                                    <p:anim calcmode="lin" valueType="num">
                                      <p:cBhvr>
                                        <p:cTn id="9" dur="2000" fill="hold"/>
                                        <p:tgtEl>
                                          <p:spTgt spid="14340"/>
                                        </p:tgtEl>
                                        <p:attrNameLst>
                                          <p:attrName>ppt_x</p:attrName>
                                        </p:attrNameLst>
                                      </p:cBhvr>
                                      <p:tavLst>
                                        <p:tav tm="0">
                                          <p:val>
                                            <p:strVal val="#ppt_x-.2"/>
                                          </p:val>
                                        </p:tav>
                                        <p:tav tm="100000">
                                          <p:val>
                                            <p:strVal val="#ppt_x"/>
                                          </p:val>
                                        </p:tav>
                                      </p:tavLst>
                                    </p:anim>
                                    <p:anim calcmode="lin" valueType="num">
                                      <p:cBhvr>
                                        <p:cTn id="10" dur="2000" fill="hold"/>
                                        <p:tgtEl>
                                          <p:spTgt spid="14340"/>
                                        </p:tgtEl>
                                        <p:attrNameLst>
                                          <p:attrName>ppt_y</p:attrName>
                                        </p:attrNameLst>
                                      </p:cBhvr>
                                      <p:tavLst>
                                        <p:tav tm="0">
                                          <p:val>
                                            <p:strVal val="#ppt_y"/>
                                          </p:val>
                                        </p:tav>
                                        <p:tav tm="100000">
                                          <p:val>
                                            <p:strVal val="#ppt_y"/>
                                          </p:val>
                                        </p:tav>
                                      </p:tavLst>
                                    </p:anim>
                                    <p:animEffect transition="in" filter="fade">
                                      <p:cBhvr>
                                        <p:cTn id="11" dur="2000"/>
                                        <p:tgtEl>
                                          <p:spTgt spid="1434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4341"/>
                                        </p:tgtEl>
                                        <p:attrNameLst>
                                          <p:attrName>style.visibility</p:attrName>
                                        </p:attrNameLst>
                                      </p:cBhvr>
                                      <p:to>
                                        <p:strVal val="visible"/>
                                      </p:to>
                                    </p:set>
                                    <p:animEffect transition="in" filter="blinds(horizontal)">
                                      <p:cBhvr>
                                        <p:cTn id="16"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body" idx="4294967295"/>
          </p:nvPr>
        </p:nvSpPr>
        <p:spPr>
          <a:xfrm>
            <a:off x="539552" y="404664"/>
            <a:ext cx="8136904" cy="1728192"/>
          </a:xfrm>
        </p:spPr>
        <p:txBody>
          <a:bodyPr>
            <a:normAutofit/>
          </a:bodyPr>
          <a:lstStyle/>
          <a:p>
            <a:pPr eaLnBrk="1" hangingPunct="1">
              <a:lnSpc>
                <a:spcPct val="150000"/>
              </a:lnSpc>
              <a:buFontTx/>
              <a:buNone/>
            </a:pPr>
            <a:r>
              <a:rPr lang="en-US" b="1" dirty="0" smtClean="0">
                <a:solidFill>
                  <a:srgbClr val="663300"/>
                </a:solidFill>
                <a:latin typeface="华文新魏" panose="02010800040101010101" pitchFamily="2" charset="-122"/>
                <a:ea typeface="华文新魏" panose="02010800040101010101" pitchFamily="2" charset="-122"/>
              </a:rPr>
              <a:t> </a:t>
            </a:r>
            <a:r>
              <a:rPr lang="en-US" sz="2800" b="1" dirty="0" smtClean="0">
                <a:latin typeface="+mn-ea"/>
              </a:rPr>
              <a:t>4</a:t>
            </a:r>
            <a:r>
              <a:rPr lang="en-US" altLang="zh-CN" sz="2800" b="1" dirty="0" smtClean="0">
                <a:latin typeface="+mn-ea"/>
              </a:rPr>
              <a:t>.</a:t>
            </a:r>
            <a:r>
              <a:rPr lang="zh-CN" altLang="en-US" sz="2800" b="1" dirty="0" smtClean="0">
                <a:latin typeface="+mn-ea"/>
              </a:rPr>
              <a:t>女主人公从这场失败的爱情中总结了什么经验</a:t>
            </a:r>
            <a:endParaRPr lang="en-US" altLang="zh-CN" sz="2800" b="1" dirty="0" smtClean="0">
              <a:latin typeface="+mn-ea"/>
            </a:endParaRPr>
          </a:p>
          <a:p>
            <a:pPr eaLnBrk="1" hangingPunct="1">
              <a:lnSpc>
                <a:spcPct val="150000"/>
              </a:lnSpc>
              <a:buFontTx/>
              <a:buNone/>
            </a:pPr>
            <a:r>
              <a:rPr lang="zh-CN" altLang="en-US" sz="2800" b="1" dirty="0" smtClean="0">
                <a:latin typeface="+mn-ea"/>
              </a:rPr>
              <a:t>呢？文章是怎么体现的？</a:t>
            </a:r>
          </a:p>
        </p:txBody>
      </p:sp>
      <p:sp>
        <p:nvSpPr>
          <p:cNvPr id="14338" name="Text Box 5"/>
          <p:cNvSpPr txBox="1">
            <a:spLocks noChangeArrowheads="1"/>
          </p:cNvSpPr>
          <p:nvPr/>
        </p:nvSpPr>
        <p:spPr bwMode="auto">
          <a:xfrm>
            <a:off x="971550" y="3429000"/>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sz="2400">
              <a:latin typeface="Times New Roman" panose="02020603050405020304" pitchFamily="18" charset="0"/>
            </a:endParaRPr>
          </a:p>
        </p:txBody>
      </p:sp>
      <p:sp>
        <p:nvSpPr>
          <p:cNvPr id="15364" name="Text Box 6"/>
          <p:cNvSpPr txBox="1">
            <a:spLocks noChangeArrowheads="1"/>
          </p:cNvSpPr>
          <p:nvPr/>
        </p:nvSpPr>
        <p:spPr bwMode="auto">
          <a:xfrm>
            <a:off x="611560" y="2204863"/>
            <a:ext cx="806489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20000"/>
              </a:spcBef>
              <a:buClr>
                <a:srgbClr val="A50021"/>
              </a:buClr>
              <a:buSzPct val="75000"/>
              <a:buFont typeface="Wingdings" panose="05000000000000000000" pitchFamily="2" charset="2"/>
              <a:buNone/>
            </a:pPr>
            <a:r>
              <a:rPr lang="zh-CN" altLang="en-US" sz="2800" b="1" dirty="0" smtClean="0">
                <a:solidFill>
                  <a:srgbClr val="FF3300"/>
                </a:solidFill>
                <a:latin typeface="+mn-ea"/>
                <a:ea typeface="+mn-ea"/>
              </a:rPr>
              <a:t>    明确</a:t>
            </a:r>
            <a:r>
              <a:rPr lang="zh-CN" altLang="en-US" sz="2800" b="1" dirty="0">
                <a:solidFill>
                  <a:srgbClr val="FF3300"/>
                </a:solidFill>
                <a:latin typeface="+mn-ea"/>
                <a:ea typeface="+mn-ea"/>
              </a:rPr>
              <a:t>：“于嗟鸠兮，无食桑葚！于嗟女兮，无与士耽！士之耽兮，犹可说也。女之耽兮，不可说也。</a:t>
            </a:r>
            <a:r>
              <a:rPr lang="en-US" sz="2800" b="1" dirty="0">
                <a:solidFill>
                  <a:srgbClr val="FF3300"/>
                </a:solidFill>
                <a:latin typeface="+mn-ea"/>
                <a:ea typeface="+mn-ea"/>
              </a:rPr>
              <a:t>”</a:t>
            </a:r>
          </a:p>
        </p:txBody>
      </p:sp>
      <p:sp>
        <p:nvSpPr>
          <p:cNvPr id="15365" name="Text Box 7"/>
          <p:cNvSpPr txBox="1">
            <a:spLocks noChangeArrowheads="1"/>
          </p:cNvSpPr>
          <p:nvPr/>
        </p:nvSpPr>
        <p:spPr bwMode="auto">
          <a:xfrm>
            <a:off x="683568" y="4653136"/>
            <a:ext cx="8064896" cy="1384995"/>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20000"/>
              </a:spcBef>
              <a:buClr>
                <a:srgbClr val="A50021"/>
              </a:buClr>
              <a:buSzPct val="75000"/>
              <a:buFont typeface="Wingdings" panose="05000000000000000000" pitchFamily="2" charset="2"/>
              <a:buNone/>
            </a:pPr>
            <a:r>
              <a:rPr lang="zh-CN" altLang="en-US" sz="2800" b="1" dirty="0">
                <a:latin typeface="+mn-ea"/>
                <a:ea typeface="+mn-ea"/>
              </a:rPr>
              <a:t>    以斑鸠贪吃桑葚为例告诫女子不要沉迷于男子的爱情。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362">
                                            <p:txEl>
                                              <p:pRg st="0" end="0"/>
                                            </p:txEl>
                                          </p:spTgt>
                                        </p:tgtEl>
                                        <p:attrNameLst>
                                          <p:attrName>style.visibility</p:attrName>
                                        </p:attrNameLst>
                                      </p:cBhvr>
                                      <p:to>
                                        <p:strVal val="visible"/>
                                      </p:to>
                                    </p:set>
                                    <p:anim calcmode="discrete" valueType="clr">
                                      <p:cBhvr override="childStyle">
                                        <p:cTn id="7" dur="80"/>
                                        <p:tgtEl>
                                          <p:spTgt spid="1536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36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5362">
                                            <p:txEl>
                                              <p:pRg st="1" end="1"/>
                                            </p:txEl>
                                          </p:spTgt>
                                        </p:tgtEl>
                                        <p:attrNameLst>
                                          <p:attrName>style.visibility</p:attrName>
                                        </p:attrNameLst>
                                      </p:cBhvr>
                                      <p:to>
                                        <p:strVal val="visible"/>
                                      </p:to>
                                    </p:set>
                                    <p:anim calcmode="discrete" valueType="clr">
                                      <p:cBhvr override="childStyle">
                                        <p:cTn id="14" dur="80"/>
                                        <p:tgtEl>
                                          <p:spTgt spid="1536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36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536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iterate type="lt">
                                    <p:tmPct val="5000"/>
                                  </p:iterate>
                                  <p:childTnLst>
                                    <p:set>
                                      <p:cBhvr>
                                        <p:cTn id="20" dur="1" fill="hold">
                                          <p:stCondLst>
                                            <p:cond delay="0"/>
                                          </p:stCondLst>
                                        </p:cTn>
                                        <p:tgtEl>
                                          <p:spTgt spid="15364"/>
                                        </p:tgtEl>
                                        <p:attrNameLst>
                                          <p:attrName>style.visibility</p:attrName>
                                        </p:attrNameLst>
                                      </p:cBhvr>
                                      <p:to>
                                        <p:strVal val="visible"/>
                                      </p:to>
                                    </p:set>
                                    <p:anim calcmode="lin" valueType="num">
                                      <p:cBhvr>
                                        <p:cTn id="21" dur="1000" fill="hold"/>
                                        <p:tgtEl>
                                          <p:spTgt spid="15364"/>
                                        </p:tgtEl>
                                        <p:attrNameLst>
                                          <p:attrName>ppt_w</p:attrName>
                                        </p:attrNameLst>
                                      </p:cBhvr>
                                      <p:tavLst>
                                        <p:tav tm="0">
                                          <p:val>
                                            <p:fltVal val="0"/>
                                          </p:val>
                                        </p:tav>
                                        <p:tav tm="100000">
                                          <p:val>
                                            <p:strVal val="#ppt_w"/>
                                          </p:val>
                                        </p:tav>
                                      </p:tavLst>
                                    </p:anim>
                                    <p:anim calcmode="lin" valueType="num">
                                      <p:cBhvr>
                                        <p:cTn id="22" dur="1000" fill="hold"/>
                                        <p:tgtEl>
                                          <p:spTgt spid="15364"/>
                                        </p:tgtEl>
                                        <p:attrNameLst>
                                          <p:attrName>ppt_h</p:attrName>
                                        </p:attrNameLst>
                                      </p:cBhvr>
                                      <p:tavLst>
                                        <p:tav tm="0">
                                          <p:val>
                                            <p:fltVal val="0"/>
                                          </p:val>
                                        </p:tav>
                                        <p:tav tm="100000">
                                          <p:val>
                                            <p:strVal val="#ppt_h"/>
                                          </p:val>
                                        </p:tav>
                                      </p:tavLst>
                                    </p:anim>
                                    <p:anim calcmode="lin" valueType="num">
                                      <p:cBhvr>
                                        <p:cTn id="23" dur="1000" fill="hold"/>
                                        <p:tgtEl>
                                          <p:spTgt spid="15364"/>
                                        </p:tgtEl>
                                        <p:attrNameLst>
                                          <p:attrName>style.rotation</p:attrName>
                                        </p:attrNameLst>
                                      </p:cBhvr>
                                      <p:tavLst>
                                        <p:tav tm="0">
                                          <p:val>
                                            <p:fltVal val="90"/>
                                          </p:val>
                                        </p:tav>
                                        <p:tav tm="100000">
                                          <p:val>
                                            <p:fltVal val="0"/>
                                          </p:val>
                                        </p:tav>
                                      </p:tavLst>
                                    </p:anim>
                                    <p:animEffect transition="in" filter="fade">
                                      <p:cBhvr>
                                        <p:cTn id="24" dur="1000"/>
                                        <p:tgtEl>
                                          <p:spTgt spid="15364"/>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15365"/>
                                        </p:tgtEl>
                                        <p:attrNameLst>
                                          <p:attrName>style.visibility</p:attrName>
                                        </p:attrNameLst>
                                      </p:cBhvr>
                                      <p:to>
                                        <p:strVal val="visible"/>
                                      </p:to>
                                    </p:set>
                                    <p:anim by="(-#ppt_w*2)" calcmode="lin" valueType="num">
                                      <p:cBhvr rctx="PPT">
                                        <p:cTn id="29" dur="500" autoRev="1" fill="hold">
                                          <p:stCondLst>
                                            <p:cond delay="0"/>
                                          </p:stCondLst>
                                        </p:cTn>
                                        <p:tgtEl>
                                          <p:spTgt spid="15365"/>
                                        </p:tgtEl>
                                        <p:attrNameLst>
                                          <p:attrName>ppt_w</p:attrName>
                                        </p:attrNameLst>
                                      </p:cBhvr>
                                    </p:anim>
                                    <p:anim by="(#ppt_w*0.50)" calcmode="lin" valueType="num">
                                      <p:cBhvr>
                                        <p:cTn id="30" dur="500" decel="50000" autoRev="1" fill="hold">
                                          <p:stCondLst>
                                            <p:cond delay="0"/>
                                          </p:stCondLst>
                                        </p:cTn>
                                        <p:tgtEl>
                                          <p:spTgt spid="15365"/>
                                        </p:tgtEl>
                                        <p:attrNameLst>
                                          <p:attrName>ppt_x</p:attrName>
                                        </p:attrNameLst>
                                      </p:cBhvr>
                                    </p:anim>
                                    <p:anim from="(-#ppt_h/2)" to="(#ppt_y)" calcmode="lin" valueType="num">
                                      <p:cBhvr>
                                        <p:cTn id="31" dur="1000" fill="hold">
                                          <p:stCondLst>
                                            <p:cond delay="0"/>
                                          </p:stCondLst>
                                        </p:cTn>
                                        <p:tgtEl>
                                          <p:spTgt spid="15365"/>
                                        </p:tgtEl>
                                        <p:attrNameLst>
                                          <p:attrName>ppt_y</p:attrName>
                                        </p:attrNameLst>
                                      </p:cBhvr>
                                    </p:anim>
                                    <p:animRot by="21600000">
                                      <p:cBhvr>
                                        <p:cTn id="32" dur="1000" fill="hold">
                                          <p:stCondLst>
                                            <p:cond delay="0"/>
                                          </p:stCondLst>
                                        </p:cTn>
                                        <p:tgtEl>
                                          <p:spTgt spid="153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P spid="15364" grpId="0"/>
      <p:bldP spid="153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body" idx="4294967295"/>
          </p:nvPr>
        </p:nvSpPr>
        <p:spPr>
          <a:xfrm>
            <a:off x="395536" y="404664"/>
            <a:ext cx="8208912" cy="936104"/>
          </a:xfrm>
        </p:spPr>
        <p:txBody>
          <a:bodyPr>
            <a:normAutofit/>
          </a:bodyPr>
          <a:lstStyle/>
          <a:p>
            <a:pPr eaLnBrk="1" hangingPunct="1">
              <a:lnSpc>
                <a:spcPct val="150000"/>
              </a:lnSpc>
              <a:buFontTx/>
              <a:buNone/>
            </a:pPr>
            <a:r>
              <a:rPr lang="en-US" sz="2800" b="1" dirty="0" smtClean="0">
                <a:latin typeface="+mj-ea"/>
                <a:ea typeface="+mj-ea"/>
              </a:rPr>
              <a:t>5</a:t>
            </a:r>
            <a:r>
              <a:rPr lang="en-US" altLang="zh-CN" sz="2800" b="1" dirty="0" smtClean="0">
                <a:latin typeface="+mj-ea"/>
                <a:ea typeface="+mj-ea"/>
              </a:rPr>
              <a:t>.</a:t>
            </a:r>
            <a:r>
              <a:rPr lang="zh-CN" altLang="en-US" sz="2800" b="1" dirty="0" smtClean="0">
                <a:latin typeface="+mj-ea"/>
                <a:ea typeface="+mj-ea"/>
              </a:rPr>
              <a:t>除婚姻的不幸外，还有哪些因素给了她痛苦呢？</a:t>
            </a:r>
          </a:p>
        </p:txBody>
      </p:sp>
      <p:sp>
        <p:nvSpPr>
          <p:cNvPr id="16387" name="Text Box 5"/>
          <p:cNvSpPr txBox="1">
            <a:spLocks noChangeArrowheads="1"/>
          </p:cNvSpPr>
          <p:nvPr/>
        </p:nvSpPr>
        <p:spPr bwMode="auto">
          <a:xfrm>
            <a:off x="467544" y="2420888"/>
            <a:ext cx="39624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000066"/>
                </a:solidFill>
                <a:latin typeface="+mn-ea"/>
                <a:ea typeface="+mn-ea"/>
              </a:rPr>
              <a:t>反映了什么？</a:t>
            </a:r>
          </a:p>
        </p:txBody>
      </p:sp>
      <p:sp>
        <p:nvSpPr>
          <p:cNvPr id="16388" name="Text Box 6"/>
          <p:cNvSpPr txBox="1">
            <a:spLocks noChangeArrowheads="1"/>
          </p:cNvSpPr>
          <p:nvPr/>
        </p:nvSpPr>
        <p:spPr bwMode="auto">
          <a:xfrm>
            <a:off x="467544" y="3332530"/>
            <a:ext cx="813690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smtClean="0">
                <a:latin typeface="+mn-ea"/>
                <a:ea typeface="+mn-ea"/>
              </a:rPr>
              <a:t>    明确</a:t>
            </a:r>
            <a:r>
              <a:rPr lang="zh-CN" altLang="en-US" sz="2800" b="1" dirty="0">
                <a:latin typeface="+mn-ea"/>
                <a:ea typeface="+mn-ea"/>
              </a:rPr>
              <a:t>：娘家人的不理解，更能反映出那个时代人的爱情观，婚姻观和女子在爱情中和社会中的弱势地位，更能反映出这场婚姻不仅是个人悲剧更是时代悲剧。</a:t>
            </a:r>
          </a:p>
        </p:txBody>
      </p:sp>
      <p:sp>
        <p:nvSpPr>
          <p:cNvPr id="16390" name="Text Box 11"/>
          <p:cNvSpPr txBox="1">
            <a:spLocks noChangeArrowheads="1"/>
          </p:cNvSpPr>
          <p:nvPr/>
        </p:nvSpPr>
        <p:spPr bwMode="auto">
          <a:xfrm>
            <a:off x="971600" y="1412776"/>
            <a:ext cx="4940300" cy="65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FF0000"/>
                </a:solidFill>
              </a:rPr>
              <a:t>“兄弟不知，咥其笑矣”</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p:cTn id="7" dur="1000" fill="hold"/>
                                        <p:tgtEl>
                                          <p:spTgt spid="1638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638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638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1638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6390"/>
                                        </p:tgtEl>
                                        <p:attrNameLst>
                                          <p:attrName>style.visibility</p:attrName>
                                        </p:attrNameLst>
                                      </p:cBhvr>
                                      <p:to>
                                        <p:strVal val="visible"/>
                                      </p:to>
                                    </p:set>
                                    <p:anim calcmode="lin" valueType="num">
                                      <p:cBhvr additive="base">
                                        <p:cTn id="15" dur="500" fill="hold"/>
                                        <p:tgtEl>
                                          <p:spTgt spid="16390"/>
                                        </p:tgtEl>
                                        <p:attrNameLst>
                                          <p:attrName>ppt_x</p:attrName>
                                        </p:attrNameLst>
                                      </p:cBhvr>
                                      <p:tavLst>
                                        <p:tav tm="0">
                                          <p:val>
                                            <p:strVal val="0-#ppt_w/2"/>
                                          </p:val>
                                        </p:tav>
                                        <p:tav tm="100000">
                                          <p:val>
                                            <p:strVal val="#ppt_x"/>
                                          </p:val>
                                        </p:tav>
                                      </p:tavLst>
                                    </p:anim>
                                    <p:anim calcmode="lin" valueType="num">
                                      <p:cBhvr additive="base">
                                        <p:cTn id="16"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6387"/>
                                        </p:tgtEl>
                                        <p:attrNameLst>
                                          <p:attrName>style.visibility</p:attrName>
                                        </p:attrNameLst>
                                      </p:cBhvr>
                                      <p:to>
                                        <p:strVal val="visible"/>
                                      </p:to>
                                    </p:set>
                                    <p:anim calcmode="lin" valueType="num">
                                      <p:cBhvr>
                                        <p:cTn id="21" dur="1000" fill="hold"/>
                                        <p:tgtEl>
                                          <p:spTgt spid="16387"/>
                                        </p:tgtEl>
                                        <p:attrNameLst>
                                          <p:attrName>ppt_x</p:attrName>
                                        </p:attrNameLst>
                                      </p:cBhvr>
                                      <p:tavLst>
                                        <p:tav tm="0">
                                          <p:val>
                                            <p:strVal val="#ppt_x-.2"/>
                                          </p:val>
                                        </p:tav>
                                        <p:tav tm="100000">
                                          <p:val>
                                            <p:strVal val="#ppt_x"/>
                                          </p:val>
                                        </p:tav>
                                      </p:tavLst>
                                    </p:anim>
                                    <p:anim calcmode="lin" valueType="num">
                                      <p:cBhvr>
                                        <p:cTn id="22" dur="1000" fill="hold"/>
                                        <p:tgtEl>
                                          <p:spTgt spid="1638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6387"/>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6388"/>
                                        </p:tgtEl>
                                        <p:attrNameLst>
                                          <p:attrName>style.visibility</p:attrName>
                                        </p:attrNameLst>
                                      </p:cBhvr>
                                      <p:to>
                                        <p:strVal val="visible"/>
                                      </p:to>
                                    </p:set>
                                    <p:anim calcmode="discrete" valueType="clr">
                                      <p:cBhvr override="childStyle">
                                        <p:cTn id="28" dur="80"/>
                                        <p:tgtEl>
                                          <p:spTgt spid="16388"/>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6388"/>
                                        </p:tgtEl>
                                        <p:attrNameLst>
                                          <p:attrName>fillcolor</p:attrName>
                                        </p:attrNameLst>
                                      </p:cBhvr>
                                      <p:tavLst>
                                        <p:tav tm="0">
                                          <p:val>
                                            <p:clrVal>
                                              <a:schemeClr val="accent2"/>
                                            </p:clrVal>
                                          </p:val>
                                        </p:tav>
                                        <p:tav tm="50000">
                                          <p:val>
                                            <p:clrVal>
                                              <a:schemeClr val="hlink"/>
                                            </p:clrVal>
                                          </p:val>
                                        </p:tav>
                                      </p:tavLst>
                                    </p:anim>
                                    <p:set>
                                      <p:cBhvr>
                                        <p:cTn id="30" dur="80"/>
                                        <p:tgtEl>
                                          <p:spTgt spid="16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P spid="16387" grpId="0"/>
      <p:bldP spid="16388" grpId="0"/>
      <p:bldP spid="163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idx="4294967295"/>
          </p:nvPr>
        </p:nvSpPr>
        <p:spPr>
          <a:xfrm>
            <a:off x="395536" y="188640"/>
            <a:ext cx="8229600" cy="1143000"/>
          </a:xfrm>
        </p:spPr>
        <p:txBody>
          <a:bodyPr>
            <a:normAutofit/>
          </a:bodyPr>
          <a:lstStyle/>
          <a:p>
            <a:pPr algn="l" eaLnBrk="1" hangingPunct="1">
              <a:lnSpc>
                <a:spcPct val="150000"/>
              </a:lnSpc>
            </a:pPr>
            <a:r>
              <a:rPr lang="en-US" sz="2800" b="1" dirty="0" smtClean="0">
                <a:latin typeface="+mn-ea"/>
                <a:ea typeface="+mn-ea"/>
              </a:rPr>
              <a:t>6</a:t>
            </a:r>
            <a:r>
              <a:rPr lang="en-US" altLang="zh-CN" sz="2800" b="1" dirty="0" smtClean="0">
                <a:latin typeface="+mn-ea"/>
                <a:ea typeface="+mn-ea"/>
              </a:rPr>
              <a:t>.</a:t>
            </a:r>
            <a:r>
              <a:rPr lang="zh-CN" altLang="en-US" sz="2800" b="1" dirty="0" smtClean="0">
                <a:latin typeface="+mn-ea"/>
                <a:ea typeface="+mn-ea"/>
              </a:rPr>
              <a:t>被遗弃后，女主人公的态度是？</a:t>
            </a:r>
          </a:p>
        </p:txBody>
      </p:sp>
      <p:sp>
        <p:nvSpPr>
          <p:cNvPr id="17411" name="Rectangle 3"/>
          <p:cNvSpPr>
            <a:spLocks noGrp="1" noChangeArrowheads="1"/>
          </p:cNvSpPr>
          <p:nvPr>
            <p:ph type="body" idx="4294967295"/>
          </p:nvPr>
        </p:nvSpPr>
        <p:spPr>
          <a:xfrm>
            <a:off x="1066800" y="1484784"/>
            <a:ext cx="3124200" cy="1752600"/>
          </a:xfrm>
        </p:spPr>
        <p:txBody>
          <a:bodyPr>
            <a:noAutofit/>
          </a:bodyPr>
          <a:lstStyle/>
          <a:p>
            <a:pPr marL="0" indent="0" eaLnBrk="1" hangingPunct="1">
              <a:lnSpc>
                <a:spcPct val="150000"/>
              </a:lnSpc>
              <a:buNone/>
            </a:pPr>
            <a:r>
              <a:rPr lang="en-US" altLang="zh-CN" sz="2800" b="1" dirty="0" smtClean="0">
                <a:latin typeface="+mn-ea"/>
              </a:rPr>
              <a:t>“</a:t>
            </a:r>
            <a:r>
              <a:rPr lang="zh-CN" altLang="en-US" sz="2800" b="1" dirty="0" smtClean="0">
                <a:latin typeface="+mn-ea"/>
              </a:rPr>
              <a:t>躬自悼矣”</a:t>
            </a:r>
          </a:p>
          <a:p>
            <a:pPr marL="0" indent="0" eaLnBrk="1" hangingPunct="1">
              <a:lnSpc>
                <a:spcPct val="150000"/>
              </a:lnSpc>
              <a:buNone/>
            </a:pPr>
            <a:r>
              <a:rPr lang="zh-CN" altLang="en-US" sz="2800" b="1" dirty="0" smtClean="0">
                <a:latin typeface="+mn-ea"/>
              </a:rPr>
              <a:t>“老使我怨”</a:t>
            </a:r>
          </a:p>
          <a:p>
            <a:pPr marL="0" indent="0" eaLnBrk="1" hangingPunct="1">
              <a:lnSpc>
                <a:spcPct val="150000"/>
              </a:lnSpc>
              <a:buNone/>
            </a:pPr>
            <a:r>
              <a:rPr lang="zh-CN" altLang="en-US" sz="2800" b="1" dirty="0" smtClean="0">
                <a:latin typeface="+mn-ea"/>
              </a:rPr>
              <a:t>“亦已焉哉”</a:t>
            </a:r>
          </a:p>
        </p:txBody>
      </p:sp>
      <p:sp>
        <p:nvSpPr>
          <p:cNvPr id="17412" name="Text Box 4"/>
          <p:cNvSpPr txBox="1">
            <a:spLocks noChangeArrowheads="1"/>
          </p:cNvSpPr>
          <p:nvPr/>
        </p:nvSpPr>
        <p:spPr bwMode="auto">
          <a:xfrm>
            <a:off x="609600" y="3861048"/>
            <a:ext cx="8210872"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t>起初“愿得一心人，白首不相负”</a:t>
            </a:r>
          </a:p>
          <a:p>
            <a:pPr>
              <a:lnSpc>
                <a:spcPct val="150000"/>
              </a:lnSpc>
              <a:spcBef>
                <a:spcPct val="50000"/>
              </a:spcBef>
            </a:pPr>
            <a:r>
              <a:rPr lang="zh-CN" altLang="en-US" sz="2800" b="1" dirty="0"/>
              <a:t>后来“结发为夫妻，恩爱两不疑”</a:t>
            </a:r>
          </a:p>
          <a:p>
            <a:pPr>
              <a:lnSpc>
                <a:spcPct val="150000"/>
              </a:lnSpc>
              <a:spcBef>
                <a:spcPct val="50000"/>
              </a:spcBef>
            </a:pPr>
            <a:r>
              <a:rPr lang="zh-CN" altLang="en-US" sz="2800" b="1" dirty="0"/>
              <a:t>最终却免不了“伯劳东去燕西飞”</a:t>
            </a:r>
          </a:p>
        </p:txBody>
      </p:sp>
      <p:sp>
        <p:nvSpPr>
          <p:cNvPr id="17414" name="WordArt 16"/>
          <p:cNvSpPr>
            <a:spLocks noChangeArrowheads="1" noChangeShapeType="1" noTextEdit="1"/>
          </p:cNvSpPr>
          <p:nvPr/>
        </p:nvSpPr>
        <p:spPr bwMode="auto">
          <a:xfrm>
            <a:off x="4648200" y="1916832"/>
            <a:ext cx="1219200" cy="609600"/>
          </a:xfrm>
          <a:prstGeom prst="rect">
            <a:avLst/>
          </a:prstGeom>
        </p:spPr>
        <p:txBody>
          <a:bodyPr wrap="none" fromWordArt="1">
            <a:prstTxWarp prst="textPlain">
              <a:avLst>
                <a:gd name="adj" fmla="val 50000"/>
              </a:avLst>
            </a:prstTxWarp>
          </a:bodyPr>
          <a:lstStyle/>
          <a:p>
            <a:pPr algn="ctr"/>
            <a:r>
              <a:rPr lang="zh-CN" altLang="en-US" sz="3600" kern="10" dirty="0">
                <a:ln w="12700">
                  <a:solidFill>
                    <a:srgbClr val="3333CC"/>
                  </a:solidFill>
                  <a:round/>
                </a:ln>
                <a:solidFill>
                  <a:srgbClr val="B2B2B2">
                    <a:alpha val="50000"/>
                  </a:srgbClr>
                </a:solidFill>
                <a:effectLst>
                  <a:outerShdw dist="45791" dir="2021404" algn="ctr" rotWithShape="0">
                    <a:srgbClr val="9999FF"/>
                  </a:outerShdw>
                </a:effectLst>
                <a:latin typeface="宋体" panose="02010600030101010101" pitchFamily="2" charset="-122"/>
                <a:ea typeface="宋体" panose="02010600030101010101" pitchFamily="2" charset="-122"/>
              </a:rPr>
              <a:t>决绝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1">
                                            <p:txEl>
                                              <p:pRg st="2" end="2"/>
                                            </p:txEl>
                                          </p:spTgt>
                                        </p:tgtEl>
                                        <p:attrNameLst>
                                          <p:attrName>style.visibility</p:attrName>
                                        </p:attrNameLst>
                                      </p:cBhvr>
                                      <p:to>
                                        <p:strVal val="visible"/>
                                      </p:to>
                                    </p:set>
                                    <p:anim calcmode="lin" valueType="num">
                                      <p:cBhvr additive="base">
                                        <p:cTn id="19"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4"/>
                                        </p:tgtEl>
                                        <p:attrNameLst>
                                          <p:attrName>style.visibility</p:attrName>
                                        </p:attrNameLst>
                                      </p:cBhvr>
                                      <p:to>
                                        <p:strVal val="visible"/>
                                      </p:to>
                                    </p:set>
                                    <p:anim calcmode="lin" valueType="num">
                                      <p:cBhvr additive="base">
                                        <p:cTn id="25" dur="500" fill="hold"/>
                                        <p:tgtEl>
                                          <p:spTgt spid="17414"/>
                                        </p:tgtEl>
                                        <p:attrNameLst>
                                          <p:attrName>ppt_x</p:attrName>
                                        </p:attrNameLst>
                                      </p:cBhvr>
                                      <p:tavLst>
                                        <p:tav tm="0">
                                          <p:val>
                                            <p:strVal val="#ppt_x"/>
                                          </p:val>
                                        </p:tav>
                                        <p:tav tm="100000">
                                          <p:val>
                                            <p:strVal val="#ppt_x"/>
                                          </p:val>
                                        </p:tav>
                                      </p:tavLst>
                                    </p:anim>
                                    <p:anim calcmode="lin" valueType="num">
                                      <p:cBhvr additive="base">
                                        <p:cTn id="26"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17412"/>
                                        </p:tgtEl>
                                        <p:attrNameLst>
                                          <p:attrName>style.visibility</p:attrName>
                                        </p:attrNameLst>
                                      </p:cBhvr>
                                      <p:to>
                                        <p:strVal val="visible"/>
                                      </p:to>
                                    </p:set>
                                    <p:anim calcmode="lin" valueType="num">
                                      <p:cBhvr additive="base">
                                        <p:cTn id="31" dur="5000" fill="hold"/>
                                        <p:tgtEl>
                                          <p:spTgt spid="17412"/>
                                        </p:tgtEl>
                                        <p:attrNameLst>
                                          <p:attrName>ppt_x</p:attrName>
                                        </p:attrNameLst>
                                      </p:cBhvr>
                                      <p:tavLst>
                                        <p:tav tm="0">
                                          <p:val>
                                            <p:strVal val="#ppt_x"/>
                                          </p:val>
                                        </p:tav>
                                        <p:tav tm="100000">
                                          <p:val>
                                            <p:strVal val="#ppt_x"/>
                                          </p:val>
                                        </p:tav>
                                      </p:tavLst>
                                    </p:anim>
                                    <p:anim calcmode="lin" valueType="num">
                                      <p:cBhvr additive="base">
                                        <p:cTn id="32" dur="50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17412" grpId="0"/>
      <p:bldP spid="174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5"/>
          <p:cNvSpPr txBox="1">
            <a:spLocks noChangeArrowheads="1"/>
          </p:cNvSpPr>
          <p:nvPr/>
        </p:nvSpPr>
        <p:spPr bwMode="auto">
          <a:xfrm>
            <a:off x="636513" y="434506"/>
            <a:ext cx="5997575" cy="65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en-US" sz="2800" b="1" dirty="0" smtClean="0">
                <a:latin typeface="+mn-ea"/>
                <a:ea typeface="+mn-ea"/>
              </a:rPr>
              <a:t>7</a:t>
            </a:r>
            <a:r>
              <a:rPr lang="en-US" altLang="zh-CN" sz="2800" b="1" dirty="0" smtClean="0">
                <a:latin typeface="+mn-ea"/>
                <a:ea typeface="+mn-ea"/>
              </a:rPr>
              <a:t>.</a:t>
            </a:r>
            <a:r>
              <a:rPr lang="zh-CN" altLang="en-US" sz="2800" b="1" dirty="0" smtClean="0">
                <a:latin typeface="+mn-ea"/>
                <a:ea typeface="+mn-ea"/>
              </a:rPr>
              <a:t>总结</a:t>
            </a:r>
            <a:r>
              <a:rPr lang="zh-CN" altLang="en-US" sz="2800" b="1" dirty="0">
                <a:latin typeface="+mn-ea"/>
                <a:ea typeface="+mn-ea"/>
              </a:rPr>
              <a:t>诗中女子的形象</a:t>
            </a:r>
            <a:r>
              <a:rPr lang="en-US" sz="2800" b="1" dirty="0">
                <a:latin typeface="+mn-ea"/>
                <a:ea typeface="+mn-ea"/>
              </a:rPr>
              <a:t>:</a:t>
            </a:r>
          </a:p>
        </p:txBody>
      </p:sp>
      <p:sp>
        <p:nvSpPr>
          <p:cNvPr id="18435" name="Text Box 6"/>
          <p:cNvSpPr txBox="1">
            <a:spLocks noChangeArrowheads="1"/>
          </p:cNvSpPr>
          <p:nvPr/>
        </p:nvSpPr>
        <p:spPr bwMode="auto">
          <a:xfrm>
            <a:off x="745776" y="1412776"/>
            <a:ext cx="727280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smtClean="0">
                <a:latin typeface="+mn-ea"/>
                <a:ea typeface="+mn-ea"/>
              </a:rPr>
              <a:t>   对</a:t>
            </a:r>
            <a:r>
              <a:rPr lang="zh-CN" altLang="en-US" sz="2800" b="1" dirty="0">
                <a:latin typeface="+mn-ea"/>
                <a:ea typeface="+mn-ea"/>
              </a:rPr>
              <a:t>爱情与幸福有诚挚的追求、纯真热情</a:t>
            </a:r>
          </a:p>
        </p:txBody>
      </p:sp>
      <p:sp>
        <p:nvSpPr>
          <p:cNvPr id="18436" name="Text Box 7"/>
          <p:cNvSpPr txBox="1">
            <a:spLocks noChangeArrowheads="1"/>
          </p:cNvSpPr>
          <p:nvPr/>
        </p:nvSpPr>
        <p:spPr bwMode="auto">
          <a:xfrm>
            <a:off x="1336431" y="2406307"/>
            <a:ext cx="48245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latin typeface="+mn-ea"/>
                <a:ea typeface="+mn-ea"/>
              </a:rPr>
              <a:t>任劳任怨、无辜被弃</a:t>
            </a:r>
            <a:endParaRPr lang="zh-CN" altLang="en-US" sz="1200" b="1" dirty="0">
              <a:latin typeface="+mn-ea"/>
              <a:ea typeface="+mn-ea"/>
            </a:endParaRPr>
          </a:p>
        </p:txBody>
      </p:sp>
      <p:sp>
        <p:nvSpPr>
          <p:cNvPr id="18437" name="Text Box 11"/>
          <p:cNvSpPr txBox="1">
            <a:spLocks noChangeArrowheads="1"/>
          </p:cNvSpPr>
          <p:nvPr/>
        </p:nvSpPr>
        <p:spPr bwMode="auto">
          <a:xfrm>
            <a:off x="1336431" y="3356992"/>
            <a:ext cx="32004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latin typeface="+mn-ea"/>
                <a:ea typeface="+mn-ea"/>
              </a:rPr>
              <a:t>决绝、坚强</a:t>
            </a: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ox(in)">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checkerboard(across)">
                                      <p:cBhvr>
                                        <p:cTn id="12" dur="500"/>
                                        <p:tgtEl>
                                          <p:spTgt spid="1843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8437"/>
                                        </p:tgtEl>
                                        <p:attrNameLst>
                                          <p:attrName>style.visibility</p:attrName>
                                        </p:attrNameLst>
                                      </p:cBhvr>
                                      <p:to>
                                        <p:strVal val="visible"/>
                                      </p:to>
                                    </p:set>
                                    <p:animEffect transition="in" filter="diamond(in)">
                                      <p:cBhvr>
                                        <p:cTn id="17" dur="20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title" idx="4294967295"/>
          </p:nvPr>
        </p:nvSpPr>
        <p:spPr>
          <a:xfrm>
            <a:off x="2392045" y="-42863"/>
            <a:ext cx="3779838" cy="1143001"/>
          </a:xfrm>
        </p:spPr>
        <p:txBody>
          <a:bodyPr>
            <a:normAutofit/>
          </a:bodyPr>
          <a:lstStyle/>
          <a:p>
            <a:pPr>
              <a:spcBef>
                <a:spcPct val="50000"/>
              </a:spcBef>
              <a:defRPr/>
            </a:pPr>
            <a:r>
              <a:rPr lang="zh-CN" altLang="en-US" sz="3600" b="1" dirty="0">
                <a:solidFill>
                  <a:srgbClr val="002060"/>
                </a:solidFill>
                <a:latin typeface="微软雅黑" pitchFamily="34" charset="-122"/>
                <a:ea typeface="微软雅黑" pitchFamily="34" charset="-122"/>
                <a:cs typeface="+mn-cs"/>
              </a:rPr>
              <a:t>小结</a:t>
            </a:r>
          </a:p>
        </p:txBody>
      </p:sp>
      <p:sp>
        <p:nvSpPr>
          <p:cNvPr id="18435" name="Text Box 7"/>
          <p:cNvSpPr txBox="1">
            <a:spLocks noChangeArrowheads="1"/>
          </p:cNvSpPr>
          <p:nvPr/>
        </p:nvSpPr>
        <p:spPr bwMode="auto">
          <a:xfrm>
            <a:off x="250825" y="2133600"/>
            <a:ext cx="4752975" cy="579438"/>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endParaRPr lang="zh-CN" altLang="en-US" sz="3200" b="1">
              <a:latin typeface="Times New Roman" panose="02020603050405020304" pitchFamily="18" charset="0"/>
              <a:ea typeface="楷体_GB2312" pitchFamily="49" charset="-122"/>
            </a:endParaRPr>
          </a:p>
        </p:txBody>
      </p:sp>
      <p:sp>
        <p:nvSpPr>
          <p:cNvPr id="19460" name="Text Box 8"/>
          <p:cNvSpPr txBox="1">
            <a:spLocks noChangeArrowheads="1"/>
          </p:cNvSpPr>
          <p:nvPr/>
        </p:nvSpPr>
        <p:spPr bwMode="auto">
          <a:xfrm>
            <a:off x="445948" y="1484784"/>
            <a:ext cx="8446531" cy="4185761"/>
          </a:xfrm>
          <a:prstGeom prst="rect">
            <a:avLst/>
          </a:prstGeom>
          <a:noFill/>
          <a:ln>
            <a:noFill/>
          </a:ln>
          <a:effectLst>
            <a:prstShdw prst="shdw17" dist="17961" dir="2700000">
              <a:srgbClr val="998F7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en-US" sz="2800" b="1" dirty="0">
                <a:latin typeface="+mj-ea"/>
                <a:ea typeface="+mj-ea"/>
              </a:rPr>
              <a:t>      </a:t>
            </a:r>
            <a:r>
              <a:rPr lang="zh-CN" altLang="en-US" sz="2800" b="1" dirty="0">
                <a:latin typeface="+mj-ea"/>
                <a:ea typeface="+mj-ea"/>
              </a:rPr>
              <a:t>诗歌叙述了女子从恋爱到被遗弃的经过，批判男子的负心，揭示不合理的婚姻带给妇女深刻的痛苦。</a:t>
            </a:r>
          </a:p>
          <a:p>
            <a:pPr>
              <a:lnSpc>
                <a:spcPct val="150000"/>
              </a:lnSpc>
              <a:spcBef>
                <a:spcPct val="50000"/>
              </a:spcBef>
            </a:pPr>
            <a:r>
              <a:rPr lang="zh-CN" altLang="en-US" sz="2800" b="1" dirty="0">
                <a:latin typeface="+mj-ea"/>
                <a:ea typeface="+mj-ea"/>
              </a:rPr>
              <a:t>    </a:t>
            </a:r>
            <a:r>
              <a:rPr lang="zh-CN" altLang="en-US" sz="2800" b="1" dirty="0" smtClean="0">
                <a:latin typeface="+mj-ea"/>
                <a:ea typeface="+mj-ea"/>
              </a:rPr>
              <a:t>同时</a:t>
            </a:r>
            <a:r>
              <a:rPr lang="zh-CN" altLang="en-US" sz="2800" b="1" dirty="0">
                <a:latin typeface="+mj-ea"/>
                <a:ea typeface="+mj-ea"/>
              </a:rPr>
              <a:t>，我们应该看到女主人公的婚姻悲剧不仅有个人原因，更主要的是那个时代，那个社会造成的。我们在憎恨氓始乱终弃的同时也应该想到，这个悲剧也是那个社会的产物。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9460"/>
                                        </p:tgtEl>
                                        <p:attrNameLst>
                                          <p:attrName>style.visibility</p:attrName>
                                        </p:attrNameLst>
                                      </p:cBhvr>
                                      <p:to>
                                        <p:strVal val="visible"/>
                                      </p:to>
                                    </p:set>
                                    <p:anim calcmode="lin" valueType="num">
                                      <p:cBhvr>
                                        <p:cTn id="7" dur="1000" fill="hold"/>
                                        <p:tgtEl>
                                          <p:spTgt spid="19460"/>
                                        </p:tgtEl>
                                        <p:attrNameLst>
                                          <p:attrName>ppt_w</p:attrName>
                                        </p:attrNameLst>
                                      </p:cBhvr>
                                      <p:tavLst>
                                        <p:tav tm="0">
                                          <p:val>
                                            <p:fltVal val="0"/>
                                          </p:val>
                                        </p:tav>
                                        <p:tav tm="100000">
                                          <p:val>
                                            <p:strVal val="#ppt_w"/>
                                          </p:val>
                                        </p:tav>
                                      </p:tavLst>
                                    </p:anim>
                                    <p:anim calcmode="lin" valueType="num">
                                      <p:cBhvr>
                                        <p:cTn id="8" dur="1000" fill="hold"/>
                                        <p:tgtEl>
                                          <p:spTgt spid="19460"/>
                                        </p:tgtEl>
                                        <p:attrNameLst>
                                          <p:attrName>ppt_h</p:attrName>
                                        </p:attrNameLst>
                                      </p:cBhvr>
                                      <p:tavLst>
                                        <p:tav tm="0">
                                          <p:val>
                                            <p:fltVal val="0"/>
                                          </p:val>
                                        </p:tav>
                                        <p:tav tm="100000">
                                          <p:val>
                                            <p:strVal val="#ppt_h"/>
                                          </p:val>
                                        </p:tav>
                                      </p:tavLst>
                                    </p:anim>
                                    <p:anim calcmode="lin" valueType="num">
                                      <p:cBhvr>
                                        <p:cTn id="9" dur="1000" fill="hold"/>
                                        <p:tgtEl>
                                          <p:spTgt spid="19460"/>
                                        </p:tgtEl>
                                        <p:attrNameLst>
                                          <p:attrName>style.rotation</p:attrName>
                                        </p:attrNameLst>
                                      </p:cBhvr>
                                      <p:tavLst>
                                        <p:tav tm="0">
                                          <p:val>
                                            <p:fltVal val="90"/>
                                          </p:val>
                                        </p:tav>
                                        <p:tav tm="100000">
                                          <p:val>
                                            <p:fltVal val="0"/>
                                          </p:val>
                                        </p:tav>
                                      </p:tavLst>
                                    </p:anim>
                                    <p:animEffect transition="in" filter="fade">
                                      <p:cBhvr>
                                        <p:cTn id="10" dur="10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3315" descr="20140624110251-192864343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980728"/>
            <a:ext cx="9129713"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03425"/>
          <p:cNvSpPr>
            <a:spLocks noGrp="1"/>
          </p:cNvSpPr>
          <p:nvPr>
            <p:ph type="title"/>
          </p:nvPr>
        </p:nvSpPr>
        <p:spPr/>
        <p:txBody>
          <a:bodyPr>
            <a:normAutofit/>
          </a:bodyPr>
          <a:lstStyle/>
          <a:p>
            <a:pPr>
              <a:spcBef>
                <a:spcPct val="50000"/>
              </a:spcBef>
              <a:defRPr/>
            </a:pPr>
            <a:r>
              <a:rPr lang="zh-CN" altLang="en-US" sz="3600" b="1" dirty="0">
                <a:solidFill>
                  <a:srgbClr val="002060"/>
                </a:solidFill>
                <a:latin typeface="微软雅黑" pitchFamily="34" charset="-122"/>
                <a:ea typeface="微软雅黑" pitchFamily="34" charset="-122"/>
                <a:cs typeface="+mn-cs"/>
              </a:rPr>
              <a:t>自主学习</a:t>
            </a:r>
          </a:p>
        </p:txBody>
      </p:sp>
      <p:sp>
        <p:nvSpPr>
          <p:cNvPr id="5123" name="文本占位符 103426"/>
          <p:cNvSpPr>
            <a:spLocks noGrp="1"/>
          </p:cNvSpPr>
          <p:nvPr>
            <p:ph idx="1"/>
          </p:nvPr>
        </p:nvSpPr>
        <p:spPr/>
        <p:txBody>
          <a:bodyPr>
            <a:normAutofit/>
          </a:bodyPr>
          <a:lstStyle/>
          <a:p>
            <a:pPr marL="0" indent="0">
              <a:lnSpc>
                <a:spcPct val="150000"/>
              </a:lnSpc>
              <a:buNone/>
            </a:pPr>
            <a:r>
              <a:rPr lang="en-US" altLang="zh-CN" sz="2800" b="1" dirty="0" smtClean="0">
                <a:latin typeface="+mn-ea"/>
              </a:rPr>
              <a:t>1.</a:t>
            </a:r>
            <a:r>
              <a:rPr lang="zh-CN" altLang="en-US" sz="2800" b="1" dirty="0" smtClean="0">
                <a:latin typeface="+mn-ea"/>
              </a:rPr>
              <a:t>这首诗都写了什么？用通俗的语言翻译全诗，并概括每一章的主要内容。</a:t>
            </a:r>
          </a:p>
          <a:p>
            <a:pPr marL="0" indent="0">
              <a:lnSpc>
                <a:spcPct val="150000"/>
              </a:lnSpc>
              <a:buNone/>
            </a:pPr>
            <a:r>
              <a:rPr lang="en-US" altLang="zh-CN" sz="2800" b="1" dirty="0" smtClean="0">
                <a:latin typeface="+mn-ea"/>
              </a:rPr>
              <a:t>2.</a:t>
            </a:r>
            <a:r>
              <a:rPr lang="zh-CN" altLang="en-US" sz="2800" b="1" dirty="0" smtClean="0">
                <a:latin typeface="+mn-ea"/>
              </a:rPr>
              <a:t>梳理这首诗的结构层次，诗人通过这首诗表达了怎样的感情？反映了一个什么主题？</a:t>
            </a:r>
          </a:p>
          <a:p>
            <a:pPr marL="0" indent="0">
              <a:lnSpc>
                <a:spcPct val="150000"/>
              </a:lnSpc>
              <a:buNone/>
            </a:pPr>
            <a:r>
              <a:rPr lang="en-US" altLang="zh-CN" sz="2800" b="1" dirty="0" smtClean="0">
                <a:latin typeface="+mn-ea"/>
              </a:rPr>
              <a:t>3.</a:t>
            </a:r>
            <a:r>
              <a:rPr lang="zh-CN" altLang="en-US" sz="2800" b="1" dirty="0" smtClean="0">
                <a:latin typeface="+mn-ea"/>
              </a:rPr>
              <a:t>诗歌都用了哪些表达技巧？请加以分析。</a:t>
            </a:r>
          </a:p>
          <a:p>
            <a:pPr marL="0" indent="0">
              <a:lnSpc>
                <a:spcPct val="150000"/>
              </a:lnSpc>
              <a:buNone/>
            </a:pPr>
            <a:r>
              <a:rPr lang="en-US" altLang="zh-CN" sz="2800" b="1" dirty="0" smtClean="0">
                <a:latin typeface="+mn-ea"/>
              </a:rPr>
              <a:t>4.</a:t>
            </a:r>
            <a:r>
              <a:rPr lang="zh-CN" altLang="en-US" sz="2800" b="1" dirty="0" smtClean="0">
                <a:latin typeface="+mn-ea"/>
              </a:rPr>
              <a:t>你最喜欢哪一句诗？从内容和形式方面进行赏析。</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727394" y="2274277"/>
            <a:ext cx="37211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7200" b="1" dirty="0">
                <a:solidFill>
                  <a:srgbClr val="0000CC"/>
                </a:solidFill>
                <a:latin typeface="Times New Roman" panose="02020603050405020304" pitchFamily="18" charset="0"/>
                <a:ea typeface="隶书" panose="02010509060101010101" pitchFamily="49" charset="-122"/>
              </a:rPr>
              <a:t>氓</a:t>
            </a:r>
          </a:p>
        </p:txBody>
      </p:sp>
    </p:spTree>
    <p:extLst>
      <p:ext uri="{BB962C8B-B14F-4D97-AF65-F5344CB8AC3E}">
        <p14:creationId xmlns:p14="http://schemas.microsoft.com/office/powerpoint/2010/main" val="4038251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82274"/>
          <p:cNvSpPr>
            <a:spLocks noChangeArrowheads="1"/>
          </p:cNvSpPr>
          <p:nvPr/>
        </p:nvSpPr>
        <p:spPr bwMode="auto">
          <a:xfrm>
            <a:off x="1331640" y="2060848"/>
            <a:ext cx="651492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lnSpc>
                <a:spcPct val="150000"/>
              </a:lnSpc>
              <a:buClr>
                <a:srgbClr val="000000"/>
              </a:buClr>
            </a:pPr>
            <a:r>
              <a:rPr lang="zh-CN" altLang="en-US" sz="2800" b="1" dirty="0">
                <a:latin typeface="+mn-ea"/>
              </a:rPr>
              <a:t>岁亦</a:t>
            </a:r>
            <a:r>
              <a:rPr lang="zh-CN" altLang="en-US" sz="2800" b="1" u="sng" dirty="0">
                <a:latin typeface="+mn-ea"/>
              </a:rPr>
              <a:t>莫</a:t>
            </a:r>
            <a:r>
              <a:rPr lang="en-US" altLang="zh-CN" sz="2800" b="1" dirty="0">
                <a:latin typeface="+mn-ea"/>
              </a:rPr>
              <a:t>(</a:t>
            </a:r>
            <a:r>
              <a:rPr lang="zh-CN" altLang="en-US" sz="2800" b="1" dirty="0">
                <a:latin typeface="+mn-ea"/>
              </a:rPr>
              <a:t>暮）</a:t>
            </a:r>
            <a:r>
              <a:rPr lang="en-US" altLang="zh-CN" sz="2800" b="1" dirty="0">
                <a:solidFill>
                  <a:srgbClr val="0000FF"/>
                </a:solidFill>
                <a:latin typeface="+mn-ea"/>
              </a:rPr>
              <a:t>(</a:t>
            </a:r>
            <a:r>
              <a:rPr lang="en-US" altLang="zh-CN" sz="2800" b="1" dirty="0" err="1">
                <a:solidFill>
                  <a:srgbClr val="FF0000"/>
                </a:solidFill>
                <a:latin typeface="+mn-ea"/>
              </a:rPr>
              <a:t>mù</a:t>
            </a:r>
            <a:r>
              <a:rPr lang="en-US" altLang="zh-CN" sz="2800" b="1" dirty="0">
                <a:solidFill>
                  <a:srgbClr val="0000FF"/>
                </a:solidFill>
                <a:latin typeface="+mn-ea"/>
              </a:rPr>
              <a:t>)</a:t>
            </a:r>
            <a:r>
              <a:rPr lang="zh-CN" altLang="en-US" sz="2800" b="1" dirty="0">
                <a:latin typeface="+mn-ea"/>
              </a:rPr>
              <a:t>止 </a:t>
            </a:r>
            <a:r>
              <a:rPr lang="zh-CN" altLang="en-US" sz="2800" b="1" dirty="0">
                <a:solidFill>
                  <a:srgbClr val="0000FF"/>
                </a:solidFill>
                <a:latin typeface="+mn-ea"/>
              </a:rPr>
              <a:t>  </a:t>
            </a:r>
            <a:r>
              <a:rPr lang="zh-CN" altLang="en-US" sz="2800" b="1" u="sng" dirty="0">
                <a:latin typeface="+mn-ea"/>
              </a:rPr>
              <a:t>猃狁</a:t>
            </a:r>
            <a:r>
              <a:rPr lang="en-US" altLang="zh-CN" sz="2800" b="1" dirty="0">
                <a:solidFill>
                  <a:srgbClr val="0000FF"/>
                </a:solidFill>
                <a:latin typeface="+mn-ea"/>
              </a:rPr>
              <a:t>(</a:t>
            </a:r>
            <a:r>
              <a:rPr lang="en-US" altLang="zh-CN" sz="2800" b="1" dirty="0" err="1">
                <a:solidFill>
                  <a:srgbClr val="FF0000"/>
                </a:solidFill>
                <a:latin typeface="+mn-ea"/>
              </a:rPr>
              <a:t>xiǎn</a:t>
            </a:r>
            <a:r>
              <a:rPr lang="en-US" altLang="zh-CN" sz="2800" b="1" dirty="0">
                <a:solidFill>
                  <a:srgbClr val="FF0000"/>
                </a:solidFill>
                <a:latin typeface="+mn-ea"/>
              </a:rPr>
              <a:t> </a:t>
            </a:r>
            <a:r>
              <a:rPr lang="en-US" altLang="zh-CN" sz="2800" b="1" dirty="0" err="1">
                <a:solidFill>
                  <a:srgbClr val="FF0000"/>
                </a:solidFill>
                <a:latin typeface="+mn-ea"/>
              </a:rPr>
              <a:t>yǔn</a:t>
            </a:r>
            <a:r>
              <a:rPr lang="en-US" altLang="zh-CN" sz="2800" b="1" dirty="0">
                <a:solidFill>
                  <a:srgbClr val="0000FF"/>
                </a:solidFill>
                <a:latin typeface="+mn-ea"/>
              </a:rPr>
              <a:t>)</a:t>
            </a:r>
          </a:p>
          <a:p>
            <a:pPr eaLnBrk="1" hangingPunct="1">
              <a:lnSpc>
                <a:spcPct val="150000"/>
              </a:lnSpc>
              <a:buClr>
                <a:srgbClr val="000000"/>
              </a:buClr>
            </a:pPr>
            <a:r>
              <a:rPr lang="zh-CN" altLang="en-US" sz="2800" b="1" dirty="0">
                <a:latin typeface="+mn-ea"/>
              </a:rPr>
              <a:t>孔</a:t>
            </a:r>
            <a:r>
              <a:rPr lang="zh-CN" altLang="en-US" sz="2800" b="1" u="sng" dirty="0">
                <a:latin typeface="+mn-ea"/>
              </a:rPr>
              <a:t>棘</a:t>
            </a:r>
            <a:r>
              <a:rPr lang="en-US" altLang="zh-CN" sz="2800" b="1" dirty="0">
                <a:latin typeface="+mn-ea"/>
              </a:rPr>
              <a:t>(</a:t>
            </a:r>
            <a:r>
              <a:rPr lang="zh-CN" altLang="en-US" sz="2800" b="1" dirty="0">
                <a:latin typeface="+mn-ea"/>
              </a:rPr>
              <a:t>急</a:t>
            </a:r>
            <a:r>
              <a:rPr lang="en-US" altLang="zh-CN" sz="2800" b="1" dirty="0">
                <a:latin typeface="+mn-ea"/>
              </a:rPr>
              <a:t>)</a:t>
            </a:r>
            <a:r>
              <a:rPr lang="en-US" altLang="zh-CN" sz="2800" b="1" dirty="0">
                <a:solidFill>
                  <a:srgbClr val="0000FF"/>
                </a:solidFill>
                <a:latin typeface="+mn-ea"/>
              </a:rPr>
              <a:t>(</a:t>
            </a:r>
            <a:r>
              <a:rPr lang="en-US" altLang="zh-CN" sz="2800" b="1" dirty="0" err="1">
                <a:solidFill>
                  <a:srgbClr val="FF0000"/>
                </a:solidFill>
                <a:latin typeface="+mn-ea"/>
              </a:rPr>
              <a:t>jí</a:t>
            </a:r>
            <a:r>
              <a:rPr lang="en-US" altLang="zh-CN" sz="2800" b="1" dirty="0">
                <a:solidFill>
                  <a:srgbClr val="0000FF"/>
                </a:solidFill>
                <a:latin typeface="+mn-ea"/>
              </a:rPr>
              <a:t>)        </a:t>
            </a:r>
            <a:r>
              <a:rPr lang="zh-CN" altLang="en-US" sz="2800" b="1" u="sng" dirty="0">
                <a:latin typeface="+mn-ea"/>
              </a:rPr>
              <a:t>载</a:t>
            </a:r>
            <a:r>
              <a:rPr lang="en-US" altLang="zh-CN" sz="2800" b="1" dirty="0">
                <a:solidFill>
                  <a:srgbClr val="0000FF"/>
                </a:solidFill>
                <a:latin typeface="+mn-ea"/>
              </a:rPr>
              <a:t>(</a:t>
            </a:r>
            <a:r>
              <a:rPr lang="en-US" altLang="zh-CN" sz="2800" b="1" dirty="0" err="1">
                <a:solidFill>
                  <a:srgbClr val="FF0000"/>
                </a:solidFill>
                <a:latin typeface="+mn-ea"/>
              </a:rPr>
              <a:t>zài</a:t>
            </a:r>
            <a:r>
              <a:rPr lang="en-US" altLang="zh-CN" sz="2800" b="1" dirty="0">
                <a:solidFill>
                  <a:srgbClr val="0000FF"/>
                </a:solidFill>
                <a:latin typeface="+mn-ea"/>
              </a:rPr>
              <a:t>)</a:t>
            </a:r>
            <a:r>
              <a:rPr lang="zh-CN" altLang="en-US" sz="2800" b="1" dirty="0">
                <a:latin typeface="+mn-ea"/>
              </a:rPr>
              <a:t>饥载渴</a:t>
            </a:r>
          </a:p>
          <a:p>
            <a:pPr eaLnBrk="1" hangingPunct="1">
              <a:lnSpc>
                <a:spcPct val="150000"/>
              </a:lnSpc>
              <a:buClr>
                <a:srgbClr val="000000"/>
              </a:buClr>
            </a:pPr>
            <a:r>
              <a:rPr lang="zh-CN" altLang="en-US" sz="2800" b="1" dirty="0">
                <a:latin typeface="+mn-ea"/>
              </a:rPr>
              <a:t>靡</a:t>
            </a:r>
            <a:r>
              <a:rPr lang="zh-CN" altLang="en-US" sz="2800" b="1" u="sng" dirty="0">
                <a:latin typeface="+mn-ea"/>
              </a:rPr>
              <a:t>盬</a:t>
            </a:r>
            <a:r>
              <a:rPr lang="en-US" altLang="zh-CN" sz="2800" b="1" dirty="0">
                <a:solidFill>
                  <a:srgbClr val="0000FF"/>
                </a:solidFill>
                <a:latin typeface="+mn-ea"/>
              </a:rPr>
              <a:t>(</a:t>
            </a:r>
            <a:r>
              <a:rPr lang="en-US" altLang="zh-CN" sz="2800" b="1" dirty="0" err="1">
                <a:solidFill>
                  <a:srgbClr val="FF0000"/>
                </a:solidFill>
                <a:latin typeface="+mn-ea"/>
              </a:rPr>
              <a:t>gǔ</a:t>
            </a:r>
            <a:r>
              <a:rPr lang="en-US" altLang="zh-CN" sz="2800" b="1" dirty="0">
                <a:solidFill>
                  <a:srgbClr val="0000FF"/>
                </a:solidFill>
                <a:latin typeface="+mn-ea"/>
              </a:rPr>
              <a:t>)            </a:t>
            </a:r>
            <a:r>
              <a:rPr lang="zh-CN" altLang="en-US" sz="2800" b="1" dirty="0">
                <a:latin typeface="+mn-ea"/>
              </a:rPr>
              <a:t>四牡</a:t>
            </a:r>
            <a:r>
              <a:rPr lang="zh-CN" altLang="en-US" sz="2800" b="1" u="sng" dirty="0">
                <a:latin typeface="+mn-ea"/>
              </a:rPr>
              <a:t>騤</a:t>
            </a:r>
            <a:r>
              <a:rPr lang="zh-CN" altLang="en-US" sz="2800" b="1" dirty="0">
                <a:latin typeface="+mn-ea"/>
              </a:rPr>
              <a:t>騤</a:t>
            </a:r>
            <a:r>
              <a:rPr lang="en-US" altLang="zh-CN" sz="2800" b="1" dirty="0">
                <a:solidFill>
                  <a:srgbClr val="0000FF"/>
                </a:solidFill>
                <a:latin typeface="+mn-ea"/>
              </a:rPr>
              <a:t>(</a:t>
            </a:r>
            <a:r>
              <a:rPr lang="en-US" altLang="zh-CN" sz="2800" b="1" dirty="0" err="1">
                <a:solidFill>
                  <a:srgbClr val="FF0000"/>
                </a:solidFill>
                <a:latin typeface="+mn-ea"/>
              </a:rPr>
              <a:t>kuí</a:t>
            </a:r>
            <a:r>
              <a:rPr lang="en-US" altLang="zh-CN" sz="2800" b="1" dirty="0">
                <a:solidFill>
                  <a:srgbClr val="0000FF"/>
                </a:solidFill>
                <a:latin typeface="+mn-ea"/>
              </a:rPr>
              <a:t>)  </a:t>
            </a:r>
          </a:p>
          <a:p>
            <a:pPr eaLnBrk="1" hangingPunct="1">
              <a:lnSpc>
                <a:spcPct val="150000"/>
              </a:lnSpc>
              <a:buClr>
                <a:srgbClr val="000000"/>
              </a:buClr>
            </a:pPr>
            <a:r>
              <a:rPr lang="zh-CN" altLang="en-US" sz="2800" b="1" dirty="0">
                <a:latin typeface="+mn-ea"/>
              </a:rPr>
              <a:t>小人所</a:t>
            </a:r>
            <a:r>
              <a:rPr lang="zh-CN" altLang="en-US" sz="2800" b="1" u="sng" dirty="0">
                <a:latin typeface="+mn-ea"/>
              </a:rPr>
              <a:t>腓</a:t>
            </a:r>
            <a:r>
              <a:rPr lang="en-US" altLang="zh-CN" sz="2800" b="1" dirty="0">
                <a:solidFill>
                  <a:srgbClr val="0000FF"/>
                </a:solidFill>
                <a:latin typeface="+mn-ea"/>
              </a:rPr>
              <a:t>(</a:t>
            </a:r>
            <a:r>
              <a:rPr lang="en-US" altLang="zh-CN" sz="2800" b="1" dirty="0" err="1">
                <a:solidFill>
                  <a:srgbClr val="FF0000"/>
                </a:solidFill>
                <a:latin typeface="+mn-ea"/>
              </a:rPr>
              <a:t>féi</a:t>
            </a:r>
            <a:r>
              <a:rPr lang="en-US" altLang="zh-CN" sz="2800" b="1" dirty="0">
                <a:solidFill>
                  <a:srgbClr val="0000FF"/>
                </a:solidFill>
                <a:latin typeface="+mn-ea"/>
              </a:rPr>
              <a:t>)       </a:t>
            </a:r>
            <a:r>
              <a:rPr lang="zh-CN" altLang="en-US" sz="2800" b="1" dirty="0">
                <a:latin typeface="+mn-ea"/>
              </a:rPr>
              <a:t>象</a:t>
            </a:r>
            <a:r>
              <a:rPr lang="zh-CN" altLang="en-US" sz="2800" b="1" u="sng" dirty="0">
                <a:latin typeface="+mn-ea"/>
              </a:rPr>
              <a:t>弭</a:t>
            </a:r>
            <a:r>
              <a:rPr lang="en-US" altLang="zh-CN" sz="2800" b="1" dirty="0">
                <a:solidFill>
                  <a:srgbClr val="0000FF"/>
                </a:solidFill>
                <a:latin typeface="+mn-ea"/>
              </a:rPr>
              <a:t>(</a:t>
            </a:r>
            <a:r>
              <a:rPr lang="en-US" altLang="zh-CN" sz="2800" b="1" dirty="0" err="1">
                <a:solidFill>
                  <a:srgbClr val="FF0000"/>
                </a:solidFill>
                <a:latin typeface="+mn-ea"/>
              </a:rPr>
              <a:t>mǐ</a:t>
            </a:r>
            <a:r>
              <a:rPr lang="en-US" altLang="zh-CN" sz="2800" b="1" dirty="0">
                <a:solidFill>
                  <a:srgbClr val="0000FF"/>
                </a:solidFill>
                <a:latin typeface="+mn-ea"/>
              </a:rPr>
              <a:t>)</a:t>
            </a:r>
            <a:r>
              <a:rPr lang="zh-CN" altLang="en-US" sz="2800" b="1" dirty="0">
                <a:latin typeface="+mn-ea"/>
              </a:rPr>
              <a:t>鱼服</a:t>
            </a:r>
            <a:r>
              <a:rPr lang="zh-CN" altLang="en-US" sz="2800" b="1" dirty="0">
                <a:solidFill>
                  <a:srgbClr val="0000FF"/>
                </a:solidFill>
                <a:latin typeface="+mn-ea"/>
              </a:rPr>
              <a:t>  </a:t>
            </a:r>
          </a:p>
          <a:p>
            <a:pPr eaLnBrk="1" hangingPunct="1">
              <a:lnSpc>
                <a:spcPct val="150000"/>
              </a:lnSpc>
              <a:buClr>
                <a:srgbClr val="000000"/>
              </a:buClr>
            </a:pPr>
            <a:r>
              <a:rPr lang="zh-CN" altLang="en-US" sz="2800" b="1" u="sng" dirty="0">
                <a:latin typeface="+mn-ea"/>
              </a:rPr>
              <a:t>雨</a:t>
            </a:r>
            <a:r>
              <a:rPr lang="en-US" altLang="zh-CN" sz="2800" b="1" dirty="0">
                <a:solidFill>
                  <a:srgbClr val="0000FF"/>
                </a:solidFill>
                <a:latin typeface="+mn-ea"/>
              </a:rPr>
              <a:t>(</a:t>
            </a:r>
            <a:r>
              <a:rPr lang="en-US" altLang="zh-CN" sz="2800" b="1" dirty="0" err="1">
                <a:solidFill>
                  <a:srgbClr val="FF0000"/>
                </a:solidFill>
                <a:latin typeface="+mn-ea"/>
              </a:rPr>
              <a:t>yù</a:t>
            </a:r>
            <a:r>
              <a:rPr lang="en-US" altLang="zh-CN" sz="2800" b="1" dirty="0">
                <a:solidFill>
                  <a:srgbClr val="0000FF"/>
                </a:solidFill>
                <a:latin typeface="+mn-ea"/>
              </a:rPr>
              <a:t>)</a:t>
            </a:r>
            <a:r>
              <a:rPr lang="zh-CN" altLang="en-US" sz="2800" b="1" dirty="0">
                <a:latin typeface="+mn-ea"/>
              </a:rPr>
              <a:t>雪霏霏</a:t>
            </a:r>
          </a:p>
        </p:txBody>
      </p:sp>
      <p:sp>
        <p:nvSpPr>
          <p:cNvPr id="6147" name="文本框 182275"/>
          <p:cNvSpPr txBox="1">
            <a:spLocks noChangeArrowheads="1"/>
          </p:cNvSpPr>
          <p:nvPr/>
        </p:nvSpPr>
        <p:spPr bwMode="auto">
          <a:xfrm>
            <a:off x="2584089" y="579438"/>
            <a:ext cx="4010025" cy="769441"/>
          </a:xfrm>
          <a:prstGeom prst="rect">
            <a:avLst/>
          </a:prstGeom>
          <a:noFill/>
          <a:ln>
            <a:noFill/>
          </a:ln>
          <a:extLst/>
        </p:spPr>
        <p:txBody>
          <a:bodyPr>
            <a:spAutoFit/>
          </a:bodyPr>
          <a:lstStyle/>
          <a:p>
            <a:pPr algn="ctr">
              <a:spcBef>
                <a:spcPct val="50000"/>
              </a:spcBef>
              <a:buClr>
                <a:srgbClr val="000000"/>
              </a:buClr>
              <a:defRPr/>
            </a:pPr>
            <a:r>
              <a:rPr lang="en-US" altLang="zh-CN" sz="4400" dirty="0">
                <a:solidFill>
                  <a:srgbClr val="FF0000"/>
                </a:solidFill>
                <a:ea typeface="隶书" panose="02010509060101010101" pitchFamily="49" charset="-122"/>
              </a:rPr>
              <a:t>  </a:t>
            </a:r>
            <a:r>
              <a:rPr lang="zh-CN" altLang="en-US" sz="3600" b="1" dirty="0">
                <a:solidFill>
                  <a:srgbClr val="002060"/>
                </a:solidFill>
                <a:latin typeface="微软雅黑" pitchFamily="34" charset="-122"/>
                <a:ea typeface="微软雅黑" pitchFamily="34" charset="-122"/>
              </a:rPr>
              <a:t>重点字词</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文本框 23562"/>
          <p:cNvSpPr txBox="1">
            <a:spLocks noChangeArrowheads="1"/>
          </p:cNvSpPr>
          <p:nvPr/>
        </p:nvSpPr>
        <p:spPr bwMode="auto">
          <a:xfrm>
            <a:off x="467544" y="476672"/>
            <a:ext cx="8340725" cy="5808321"/>
          </a:xfrm>
          <a:prstGeom prst="rect">
            <a:avLst/>
          </a:prstGeom>
          <a:noFill/>
          <a:ln>
            <a:noFill/>
          </a:ln>
          <a:extLst/>
        </p:spPr>
        <p:txBody>
          <a:bodyPr>
            <a:spAutoFit/>
          </a:bodyPr>
          <a:lstStyle/>
          <a:p>
            <a:pPr eaLnBrk="1" hangingPunct="1">
              <a:lnSpc>
                <a:spcPct val="150000"/>
              </a:lnSpc>
            </a:pPr>
            <a:r>
              <a:rPr lang="en-US" altLang="zh-CN" sz="2800" b="1" dirty="0">
                <a:latin typeface="+mn-ea"/>
              </a:rPr>
              <a:t>    </a:t>
            </a:r>
            <a:r>
              <a:rPr lang="zh-CN" altLang="en-US" sz="2800" b="1" dirty="0">
                <a:latin typeface="+mn-ea"/>
              </a:rPr>
              <a:t>采薇采薇一把把，薇菜新芽已长大。说回家呀道回家，眼看一年又完啦。有家等于没有家，为跟玁狁去厮杀。没有空闲来坐下，为跟玁狁来厮杀。 </a:t>
            </a:r>
          </a:p>
          <a:p>
            <a:pPr eaLnBrk="1" hangingPunct="1">
              <a:lnSpc>
                <a:spcPct val="150000"/>
              </a:lnSpc>
            </a:pPr>
            <a:r>
              <a:rPr lang="zh-CN" altLang="en-US" sz="2800" b="1" dirty="0">
                <a:latin typeface="+mn-ea"/>
              </a:rPr>
              <a:t>    采薇采薇一把把，薇菜柔嫩初发芽。说回家呀道回家，心里忧闷多牵挂。满腔愁绪火辣辣，又饥又渴真苦煞。防地调动难定下，书信托谁捎回家！ </a:t>
            </a:r>
          </a:p>
          <a:p>
            <a:pPr eaLnBrk="1" hangingPunct="1">
              <a:lnSpc>
                <a:spcPct val="150000"/>
              </a:lnSpc>
            </a:pPr>
            <a:r>
              <a:rPr lang="zh-CN" altLang="en-US" sz="2800" b="1" dirty="0">
                <a:latin typeface="+mn-ea"/>
              </a:rPr>
              <a:t>    采薇采薇一把把，薇菜已老发杈枒。说回家呀道回家，转眼十月又到啦。王室差事没个罢，想要休息没闲暇。满怀忧愁太痛苦，生怕从此不回家。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文本占位符 100354"/>
          <p:cNvSpPr>
            <a:spLocks noGrp="1"/>
          </p:cNvSpPr>
          <p:nvPr>
            <p:ph idx="1"/>
          </p:nvPr>
        </p:nvSpPr>
        <p:spPr>
          <a:xfrm>
            <a:off x="323528" y="404664"/>
            <a:ext cx="8496944" cy="4531990"/>
          </a:xfrm>
          <a:noFill/>
          <a:ln>
            <a:noFill/>
          </a:ln>
        </p:spPr>
        <p:txBody>
          <a:bodyPr>
            <a:noAutofit/>
          </a:bodyPr>
          <a:lstStyle/>
          <a:p>
            <a:pPr algn="just" eaLnBrk="0" hangingPunct="0">
              <a:lnSpc>
                <a:spcPct val="150000"/>
              </a:lnSpc>
              <a:spcBef>
                <a:spcPts val="0"/>
              </a:spcBef>
              <a:buClr>
                <a:srgbClr val="000000"/>
              </a:buClr>
              <a:buFontTx/>
              <a:buNone/>
            </a:pPr>
            <a:r>
              <a:rPr lang="zh-CN" altLang="en-US" sz="2800" b="1" dirty="0" smtClean="0">
                <a:latin typeface="+mn-ea"/>
              </a:rPr>
              <a:t>    什么花儿开得盛？棠棣花开密层层。什么车儿高</a:t>
            </a:r>
            <a:endParaRPr lang="en-US" altLang="zh-CN" sz="2800" b="1" dirty="0" smtClean="0">
              <a:latin typeface="+mn-ea"/>
            </a:endParaRPr>
          </a:p>
          <a:p>
            <a:pPr algn="just" eaLnBrk="0" hangingPunct="0">
              <a:lnSpc>
                <a:spcPct val="150000"/>
              </a:lnSpc>
              <a:spcBef>
                <a:spcPts val="0"/>
              </a:spcBef>
              <a:buClr>
                <a:srgbClr val="000000"/>
              </a:buClr>
              <a:buFontTx/>
              <a:buNone/>
            </a:pPr>
            <a:r>
              <a:rPr lang="zh-CN" altLang="en-US" sz="2800" b="1" dirty="0" smtClean="0">
                <a:latin typeface="+mn-ea"/>
              </a:rPr>
              <a:t>又大？高大战车将军乘。驾起兵车要出战，四匹壮马</a:t>
            </a:r>
            <a:endParaRPr lang="en-US" altLang="zh-CN" sz="2800" b="1" dirty="0" smtClean="0">
              <a:latin typeface="+mn-ea"/>
            </a:endParaRPr>
          </a:p>
          <a:p>
            <a:pPr algn="just" eaLnBrk="0" hangingPunct="0">
              <a:lnSpc>
                <a:spcPct val="150000"/>
              </a:lnSpc>
              <a:spcBef>
                <a:spcPts val="0"/>
              </a:spcBef>
              <a:buClr>
                <a:srgbClr val="000000"/>
              </a:buClr>
              <a:buFontTx/>
              <a:buNone/>
            </a:pPr>
            <a:r>
              <a:rPr lang="zh-CN" altLang="en-US" sz="2800" b="1" dirty="0" smtClean="0">
                <a:latin typeface="+mn-ea"/>
              </a:rPr>
              <a:t>齐奔腾。边地怎敢图安居？一月要争几回胜！</a:t>
            </a:r>
          </a:p>
          <a:p>
            <a:pPr>
              <a:lnSpc>
                <a:spcPct val="150000"/>
              </a:lnSpc>
              <a:spcBef>
                <a:spcPts val="0"/>
              </a:spcBef>
              <a:buFontTx/>
              <a:buNone/>
            </a:pPr>
            <a:r>
              <a:rPr lang="zh-CN" altLang="en-US" sz="2800" b="1" dirty="0" smtClean="0">
                <a:latin typeface="+mn-ea"/>
              </a:rPr>
              <a:t>    驾起四匹大公马，马儿雄骏高又大。将军威武倚</a:t>
            </a:r>
            <a:endParaRPr lang="en-US" altLang="zh-CN" sz="2800" b="1" dirty="0" smtClean="0">
              <a:latin typeface="+mn-ea"/>
            </a:endParaRPr>
          </a:p>
          <a:p>
            <a:pPr>
              <a:lnSpc>
                <a:spcPct val="150000"/>
              </a:lnSpc>
              <a:spcBef>
                <a:spcPts val="0"/>
              </a:spcBef>
              <a:buFontTx/>
              <a:buNone/>
            </a:pPr>
            <a:r>
              <a:rPr lang="zh-CN" altLang="en-US" sz="2800" b="1" dirty="0" smtClean="0">
                <a:latin typeface="+mn-ea"/>
              </a:rPr>
              <a:t>车立，兵士掩护也靠它。四匹马儿多齐整，鱼皮箭袋</a:t>
            </a:r>
            <a:endParaRPr lang="en-US" altLang="zh-CN" sz="2800" b="1" dirty="0" smtClean="0">
              <a:latin typeface="+mn-ea"/>
            </a:endParaRPr>
          </a:p>
          <a:p>
            <a:pPr>
              <a:lnSpc>
                <a:spcPct val="150000"/>
              </a:lnSpc>
              <a:spcBef>
                <a:spcPts val="0"/>
              </a:spcBef>
              <a:buFontTx/>
              <a:buNone/>
            </a:pPr>
            <a:r>
              <a:rPr lang="zh-CN" altLang="en-US" sz="2800" b="1" dirty="0" smtClean="0">
                <a:latin typeface="+mn-ea"/>
              </a:rPr>
              <a:t>雕弓挂。哪有一天不戒备，军情紧急不卸甲！</a:t>
            </a:r>
          </a:p>
          <a:p>
            <a:pPr>
              <a:lnSpc>
                <a:spcPct val="150000"/>
              </a:lnSpc>
              <a:spcBef>
                <a:spcPts val="0"/>
              </a:spcBef>
              <a:buFontTx/>
              <a:buNone/>
            </a:pPr>
            <a:r>
              <a:rPr lang="zh-CN" altLang="en-US" sz="2800" b="1" dirty="0" smtClean="0">
                <a:latin typeface="+mn-ea"/>
              </a:rPr>
              <a:t>    回想当初出征时，杨柳依依随风吹；如今回来路</a:t>
            </a:r>
            <a:endParaRPr lang="en-US" altLang="zh-CN" sz="2800" b="1" dirty="0" smtClean="0">
              <a:latin typeface="+mn-ea"/>
            </a:endParaRPr>
          </a:p>
          <a:p>
            <a:pPr>
              <a:lnSpc>
                <a:spcPct val="150000"/>
              </a:lnSpc>
              <a:spcBef>
                <a:spcPts val="0"/>
              </a:spcBef>
              <a:buFontTx/>
              <a:buNone/>
            </a:pPr>
            <a:r>
              <a:rPr lang="zh-CN" altLang="en-US" sz="2800" b="1" dirty="0" smtClean="0">
                <a:latin typeface="+mn-ea"/>
              </a:rPr>
              <a:t>途中，大雪纷纷满天飞。道路泥泞难行走，又渴又饥</a:t>
            </a:r>
            <a:endParaRPr lang="en-US" altLang="zh-CN" sz="2800" b="1" dirty="0" smtClean="0">
              <a:latin typeface="+mn-ea"/>
            </a:endParaRPr>
          </a:p>
          <a:p>
            <a:pPr>
              <a:lnSpc>
                <a:spcPct val="150000"/>
              </a:lnSpc>
              <a:spcBef>
                <a:spcPts val="0"/>
              </a:spcBef>
              <a:buFontTx/>
              <a:buNone/>
            </a:pPr>
            <a:r>
              <a:rPr lang="zh-CN" altLang="en-US" sz="2800" b="1" dirty="0" smtClean="0">
                <a:latin typeface="+mn-ea"/>
              </a:rPr>
              <a:t>真劳累。满心伤感满腔悲。我的哀痛谁体会！</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 Box 3"/>
          <p:cNvSpPr txBox="1">
            <a:spLocks noChangeArrowheads="1"/>
          </p:cNvSpPr>
          <p:nvPr/>
        </p:nvSpPr>
        <p:spPr bwMode="auto">
          <a:xfrm>
            <a:off x="781050" y="1905000"/>
            <a:ext cx="790575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spcBef>
                <a:spcPct val="50000"/>
              </a:spcBef>
            </a:pPr>
            <a:r>
              <a:rPr lang="zh-CN" altLang="en-US" sz="2800" b="1" dirty="0">
                <a:solidFill>
                  <a:srgbClr val="FF0000"/>
                </a:solidFill>
                <a:latin typeface="+mj-ea"/>
                <a:ea typeface="+mj-ea"/>
              </a:rPr>
              <a:t>第</a:t>
            </a:r>
            <a:r>
              <a:rPr lang="en-US" altLang="zh-CN" sz="2800" b="1" dirty="0">
                <a:solidFill>
                  <a:srgbClr val="FF0000"/>
                </a:solidFill>
                <a:latin typeface="+mj-ea"/>
                <a:ea typeface="+mj-ea"/>
              </a:rPr>
              <a:t>1-3</a:t>
            </a:r>
            <a:r>
              <a:rPr lang="zh-CN" altLang="en-US" sz="2800" b="1" dirty="0">
                <a:solidFill>
                  <a:srgbClr val="FF0000"/>
                </a:solidFill>
                <a:latin typeface="+mj-ea"/>
                <a:ea typeface="+mj-ea"/>
              </a:rPr>
              <a:t>章：</a:t>
            </a:r>
            <a:r>
              <a:rPr lang="zh-CN" altLang="en-US" sz="2800" b="1" dirty="0">
                <a:solidFill>
                  <a:srgbClr val="0070C0"/>
                </a:solidFill>
                <a:latin typeface="+mj-ea"/>
                <a:ea typeface="+mj-ea"/>
              </a:rPr>
              <a:t>终年戍边，劳苦思家</a:t>
            </a:r>
          </a:p>
        </p:txBody>
      </p:sp>
      <p:sp>
        <p:nvSpPr>
          <p:cNvPr id="55300" name="Text Box 4"/>
          <p:cNvSpPr txBox="1">
            <a:spLocks noChangeArrowheads="1"/>
          </p:cNvSpPr>
          <p:nvPr/>
        </p:nvSpPr>
        <p:spPr bwMode="auto">
          <a:xfrm>
            <a:off x="748444" y="3124199"/>
            <a:ext cx="7431087"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spcBef>
                <a:spcPct val="50000"/>
              </a:spcBef>
            </a:pPr>
            <a:r>
              <a:rPr lang="zh-CN" altLang="en-US" sz="2800" b="1" dirty="0">
                <a:solidFill>
                  <a:srgbClr val="FF0000"/>
                </a:solidFill>
                <a:latin typeface="+mn-ea"/>
              </a:rPr>
              <a:t>第</a:t>
            </a:r>
            <a:r>
              <a:rPr lang="en-US" altLang="zh-CN" sz="2800" b="1" dirty="0">
                <a:solidFill>
                  <a:srgbClr val="FF0000"/>
                </a:solidFill>
                <a:latin typeface="+mn-ea"/>
              </a:rPr>
              <a:t>4-5</a:t>
            </a:r>
            <a:r>
              <a:rPr lang="zh-CN" altLang="en-US" sz="2800" b="1" dirty="0">
                <a:solidFill>
                  <a:srgbClr val="FF0000"/>
                </a:solidFill>
                <a:latin typeface="+mn-ea"/>
              </a:rPr>
              <a:t>章：</a:t>
            </a:r>
            <a:r>
              <a:rPr lang="zh-CN" altLang="en-US" sz="2800" b="1" dirty="0">
                <a:solidFill>
                  <a:srgbClr val="0070C0"/>
                </a:solidFill>
                <a:latin typeface="+mn-ea"/>
              </a:rPr>
              <a:t>抵御外侮，战频激烈</a:t>
            </a:r>
          </a:p>
        </p:txBody>
      </p:sp>
      <p:sp>
        <p:nvSpPr>
          <p:cNvPr id="55301" name="Text Box 5"/>
          <p:cNvSpPr txBox="1">
            <a:spLocks noChangeArrowheads="1"/>
          </p:cNvSpPr>
          <p:nvPr/>
        </p:nvSpPr>
        <p:spPr bwMode="auto">
          <a:xfrm>
            <a:off x="683568" y="4241800"/>
            <a:ext cx="7112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2800" b="1" dirty="0">
                <a:solidFill>
                  <a:srgbClr val="FF0000"/>
                </a:solidFill>
                <a:latin typeface="+mn-ea"/>
              </a:rPr>
              <a:t>第</a:t>
            </a:r>
            <a:r>
              <a:rPr lang="en-US" altLang="zh-CN" sz="2800" b="1" dirty="0">
                <a:solidFill>
                  <a:srgbClr val="FF0000"/>
                </a:solidFill>
                <a:latin typeface="+mn-ea"/>
              </a:rPr>
              <a:t>6</a:t>
            </a:r>
            <a:r>
              <a:rPr lang="zh-CN" altLang="en-US" sz="2800" b="1" dirty="0">
                <a:solidFill>
                  <a:srgbClr val="FF0000"/>
                </a:solidFill>
                <a:latin typeface="+mn-ea"/>
              </a:rPr>
              <a:t>章：   </a:t>
            </a:r>
            <a:r>
              <a:rPr lang="zh-CN" altLang="en-US" sz="2800" b="1" dirty="0">
                <a:solidFill>
                  <a:srgbClr val="0070C0"/>
                </a:solidFill>
                <a:latin typeface="+mn-ea"/>
              </a:rPr>
              <a:t>归途艰难，愁思满怀</a:t>
            </a:r>
            <a:endParaRPr lang="zh-CN" altLang="en-US" sz="2800" b="1" dirty="0">
              <a:solidFill>
                <a:srgbClr val="25010A"/>
              </a:solidFill>
              <a:latin typeface="+mn-ea"/>
            </a:endParaRPr>
          </a:p>
        </p:txBody>
      </p:sp>
      <p:sp>
        <p:nvSpPr>
          <p:cNvPr id="7" name="Rectangle 2"/>
          <p:cNvSpPr txBox="1">
            <a:spLocks noChangeArrowheads="1"/>
          </p:cNvSpPr>
          <p:nvPr/>
        </p:nvSpPr>
        <p:spPr>
          <a:xfrm>
            <a:off x="3329477" y="490415"/>
            <a:ext cx="2520950" cy="781050"/>
          </a:xfrm>
          <a:prstGeom prst="rect">
            <a:avLst/>
          </a:prstGeom>
          <a:extLst>
            <a:ext uri="{909E8E84-426E-40DD-AFC4-6F175D3DCCD1}">
              <a14:hiddenFill xmlns:a14="http://schemas.microsoft.com/office/drawing/2010/main">
                <a:gradFill rotWithShape="1">
                  <a:gsLst>
                    <a:gs pos="0">
                      <a:schemeClr val="accent1"/>
                    </a:gs>
                    <a:gs pos="100000">
                      <a:srgbClr val="253C57"/>
                    </a:gs>
                  </a:gsLst>
                  <a:lin ang="5400000" scaled="1"/>
                </a:gradFill>
              </a14:hiddenFill>
            </a:ext>
          </a:extLst>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50000"/>
              </a:spcBef>
              <a:defRPr/>
            </a:pPr>
            <a:r>
              <a:rPr lang="zh-CN" altLang="en-US" sz="3600" b="1" dirty="0">
                <a:solidFill>
                  <a:srgbClr val="002060"/>
                </a:solidFill>
                <a:latin typeface="微软雅黑" pitchFamily="34" charset="-122"/>
                <a:ea typeface="微软雅黑" pitchFamily="34" charset="-122"/>
                <a:cs typeface="+mn-cs"/>
              </a:rPr>
              <a:t>理清结构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500" fill="hold"/>
                                        <p:tgtEl>
                                          <p:spTgt spid="55299"/>
                                        </p:tgtEl>
                                        <p:attrNameLst>
                                          <p:attrName>ppt_x</p:attrName>
                                        </p:attrNameLst>
                                      </p:cBhvr>
                                      <p:tavLst>
                                        <p:tav tm="0">
                                          <p:val>
                                            <p:strVal val="0-#ppt_w/2"/>
                                          </p:val>
                                        </p:tav>
                                        <p:tav tm="100000">
                                          <p:val>
                                            <p:strVal val="#ppt_x"/>
                                          </p:val>
                                        </p:tav>
                                      </p:tavLst>
                                    </p:anim>
                                    <p:anim calcmode="lin" valueType="num">
                                      <p:cBhvr additive="base">
                                        <p:cTn id="8"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5300"/>
                                        </p:tgtEl>
                                        <p:attrNameLst>
                                          <p:attrName>style.visibility</p:attrName>
                                        </p:attrNameLst>
                                      </p:cBhvr>
                                      <p:to>
                                        <p:strVal val="visible"/>
                                      </p:to>
                                    </p:set>
                                    <p:anim calcmode="lin" valueType="num">
                                      <p:cBhvr additive="base">
                                        <p:cTn id="13" dur="500" fill="hold"/>
                                        <p:tgtEl>
                                          <p:spTgt spid="55300"/>
                                        </p:tgtEl>
                                        <p:attrNameLst>
                                          <p:attrName>ppt_x</p:attrName>
                                        </p:attrNameLst>
                                      </p:cBhvr>
                                      <p:tavLst>
                                        <p:tav tm="0">
                                          <p:val>
                                            <p:strVal val="1+#ppt_w/2"/>
                                          </p:val>
                                        </p:tav>
                                        <p:tav tm="100000">
                                          <p:val>
                                            <p:strVal val="#ppt_x"/>
                                          </p:val>
                                        </p:tav>
                                      </p:tavLst>
                                    </p:anim>
                                    <p:anim calcmode="lin" valueType="num">
                                      <p:cBhvr additive="base">
                                        <p:cTn id="14" dur="500" fill="hold"/>
                                        <p:tgtEl>
                                          <p:spTgt spid="5530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5301"/>
                                        </p:tgtEl>
                                        <p:attrNameLst>
                                          <p:attrName>style.visibility</p:attrName>
                                        </p:attrNameLst>
                                      </p:cBhvr>
                                      <p:to>
                                        <p:strVal val="visible"/>
                                      </p:to>
                                    </p:set>
                                    <p:anim calcmode="lin" valueType="num">
                                      <p:cBhvr additive="base">
                                        <p:cTn id="19" dur="500" fill="hold"/>
                                        <p:tgtEl>
                                          <p:spTgt spid="55301"/>
                                        </p:tgtEl>
                                        <p:attrNameLst>
                                          <p:attrName>ppt_x</p:attrName>
                                        </p:attrNameLst>
                                      </p:cBhvr>
                                      <p:tavLst>
                                        <p:tav tm="0">
                                          <p:val>
                                            <p:strVal val="0-#ppt_w/2"/>
                                          </p:val>
                                        </p:tav>
                                        <p:tav tm="100000">
                                          <p:val>
                                            <p:strVal val="#ppt_x"/>
                                          </p:val>
                                        </p:tav>
                                      </p:tavLst>
                                    </p:anim>
                                    <p:anim calcmode="lin" valueType="num">
                                      <p:cBhvr additive="base">
                                        <p:cTn id="20" dur="500" fill="hold"/>
                                        <p:tgtEl>
                                          <p:spTgt spid="553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P spid="55300" grpId="0"/>
      <p:bldP spid="5530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矩形 3076"/>
          <p:cNvSpPr>
            <a:spLocks noChangeArrowheads="1"/>
          </p:cNvSpPr>
          <p:nvPr/>
        </p:nvSpPr>
        <p:spPr bwMode="auto">
          <a:xfrm>
            <a:off x="636588" y="3026274"/>
            <a:ext cx="3276600" cy="386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306705" eaLnBrk="1" hangingPunct="1">
              <a:lnSpc>
                <a:spcPct val="150000"/>
              </a:lnSpc>
            </a:pPr>
            <a:r>
              <a:rPr lang="zh-CN" altLang="en-US" sz="2800" b="1" dirty="0">
                <a:latin typeface="+mn-ea"/>
              </a:rPr>
              <a:t>久役在外</a:t>
            </a:r>
            <a:r>
              <a:rPr lang="zh-CN" altLang="en-US" sz="2800" dirty="0">
                <a:latin typeface="+mn-ea"/>
              </a:rPr>
              <a:t> </a:t>
            </a:r>
          </a:p>
          <a:p>
            <a:pPr indent="306705" eaLnBrk="1" hangingPunct="1">
              <a:lnSpc>
                <a:spcPct val="150000"/>
              </a:lnSpc>
            </a:pPr>
            <a:r>
              <a:rPr lang="zh-CN" altLang="en-US" sz="2800" b="1" dirty="0">
                <a:latin typeface="+mn-ea"/>
              </a:rPr>
              <a:t>寝食难安</a:t>
            </a:r>
            <a:r>
              <a:rPr lang="zh-CN" altLang="en-US" sz="2800" dirty="0">
                <a:latin typeface="+mn-ea"/>
              </a:rPr>
              <a:t> </a:t>
            </a:r>
          </a:p>
          <a:p>
            <a:pPr indent="306705" eaLnBrk="1" hangingPunct="1">
              <a:lnSpc>
                <a:spcPct val="150000"/>
              </a:lnSpc>
            </a:pPr>
            <a:r>
              <a:rPr lang="zh-CN" altLang="en-US" sz="2800" b="1" dirty="0">
                <a:latin typeface="+mn-ea"/>
              </a:rPr>
              <a:t>战斗惨烈  </a:t>
            </a:r>
          </a:p>
          <a:p>
            <a:pPr indent="306705" eaLnBrk="1" hangingPunct="1">
              <a:lnSpc>
                <a:spcPct val="150000"/>
              </a:lnSpc>
            </a:pPr>
            <a:r>
              <a:rPr lang="zh-CN" altLang="en-US" sz="2800" b="1" dirty="0">
                <a:latin typeface="+mn-ea"/>
              </a:rPr>
              <a:t>音讯隔绝</a:t>
            </a:r>
            <a:endParaRPr lang="zh-CN" altLang="en-US" sz="2800" dirty="0">
              <a:latin typeface="+mn-ea"/>
            </a:endParaRPr>
          </a:p>
          <a:p>
            <a:pPr indent="306705" eaLnBrk="1" hangingPunct="1">
              <a:lnSpc>
                <a:spcPct val="150000"/>
              </a:lnSpc>
            </a:pPr>
            <a:r>
              <a:rPr lang="zh-CN" altLang="en-US" sz="2800" b="1" dirty="0">
                <a:latin typeface="+mn-ea"/>
              </a:rPr>
              <a:t>归乡路遥</a:t>
            </a:r>
          </a:p>
          <a:p>
            <a:pPr indent="306705" eaLnBrk="1" hangingPunct="1">
              <a:lnSpc>
                <a:spcPct val="150000"/>
              </a:lnSpc>
            </a:pPr>
            <a:r>
              <a:rPr lang="en-US" altLang="zh-CN" sz="2800" b="1" dirty="0">
                <a:latin typeface="+mn-ea"/>
              </a:rPr>
              <a:t>……</a:t>
            </a:r>
            <a:r>
              <a:rPr lang="en-US" altLang="zh-CN" sz="2800" dirty="0">
                <a:latin typeface="+mn-ea"/>
              </a:rPr>
              <a:t> </a:t>
            </a:r>
          </a:p>
        </p:txBody>
      </p:sp>
      <p:sp>
        <p:nvSpPr>
          <p:cNvPr id="3078" name="矩形 3077"/>
          <p:cNvSpPr>
            <a:spLocks noChangeArrowheads="1" noChangeShapeType="1" noTextEdit="1"/>
          </p:cNvSpPr>
          <p:nvPr/>
        </p:nvSpPr>
        <p:spPr bwMode="auto">
          <a:xfrm>
            <a:off x="1373798" y="917698"/>
            <a:ext cx="1143025" cy="1749375"/>
          </a:xfrm>
          <a:prstGeom prst="rect">
            <a:avLst/>
          </a:prstGeom>
        </p:spPr>
        <p:txBody>
          <a:bodyPr wrap="none" fromWordArt="1">
            <a:prstTxWarp prst="textPlain">
              <a:avLst>
                <a:gd name="adj" fmla="val 50000"/>
              </a:avLst>
            </a:prstTxWarp>
          </a:bodyPr>
          <a:lstStyle/>
          <a:p>
            <a:pPr algn="ctr"/>
            <a:r>
              <a:rPr lang="zh-CN" altLang="en-US" sz="3600" b="1" kern="10" dirty="0">
                <a:ln w="9525">
                  <a:solidFill>
                    <a:srgbClr val="000000"/>
                  </a:solidFill>
                  <a:round/>
                </a:ln>
                <a:solidFill>
                  <a:schemeClr val="accent2"/>
                </a:solidFill>
                <a:latin typeface="黑体" panose="02010609060101010101" pitchFamily="49" charset="-122"/>
                <a:ea typeface="黑体" panose="02010609060101010101" pitchFamily="49" charset="-122"/>
              </a:rPr>
              <a:t>忧</a:t>
            </a:r>
          </a:p>
        </p:txBody>
      </p:sp>
      <p:sp>
        <p:nvSpPr>
          <p:cNvPr id="10244" name="文本框 3078"/>
          <p:cNvSpPr txBox="1">
            <a:spLocks noChangeArrowheads="1"/>
          </p:cNvSpPr>
          <p:nvPr/>
        </p:nvSpPr>
        <p:spPr bwMode="auto">
          <a:xfrm>
            <a:off x="3347864" y="36512"/>
            <a:ext cx="18002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defRPr/>
            </a:pPr>
            <a:r>
              <a:rPr lang="zh-CN" altLang="en-US" sz="3600" b="1" dirty="0">
                <a:solidFill>
                  <a:srgbClr val="002060"/>
                </a:solidFill>
                <a:latin typeface="微软雅黑" pitchFamily="34" charset="-122"/>
                <a:ea typeface="微软雅黑" pitchFamily="34" charset="-122"/>
              </a:rPr>
              <a:t>征夫</a:t>
            </a:r>
          </a:p>
        </p:txBody>
      </p:sp>
      <p:sp>
        <p:nvSpPr>
          <p:cNvPr id="3081" name="文本框 3080"/>
          <p:cNvSpPr txBox="1">
            <a:spLocks noChangeArrowheads="1"/>
          </p:cNvSpPr>
          <p:nvPr/>
        </p:nvSpPr>
        <p:spPr bwMode="auto">
          <a:xfrm>
            <a:off x="3540125" y="866775"/>
            <a:ext cx="5295900" cy="386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spcBef>
                <a:spcPct val="50000"/>
              </a:spcBef>
            </a:pPr>
            <a:r>
              <a:rPr lang="en-US" altLang="zh-CN" sz="2800" b="1" dirty="0">
                <a:latin typeface="+mn-ea"/>
              </a:rPr>
              <a:t>    《</a:t>
            </a:r>
            <a:r>
              <a:rPr lang="zh-CN" altLang="en-US" sz="2800" b="1" dirty="0">
                <a:latin typeface="+mn-ea"/>
              </a:rPr>
              <a:t>采薇</a:t>
            </a:r>
            <a:r>
              <a:rPr lang="en-US" altLang="zh-CN" sz="2800" b="1" dirty="0">
                <a:latin typeface="+mn-ea"/>
              </a:rPr>
              <a:t>》</a:t>
            </a:r>
            <a:r>
              <a:rPr lang="zh-CN" altLang="en-US" sz="2800" b="1" dirty="0">
                <a:latin typeface="+mn-ea"/>
              </a:rPr>
              <a:t>一诗描写西周时期一位饱尝服役思家之苦的戍边战士在归途中所思所想，表现了普通士兵在离乡出征岁月里的艰苦生活和内心伤痛，抒发了对战争的不满和对故乡的思念。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770" decel="100000"/>
                                        <p:tgtEl>
                                          <p:spTgt spid="3078"/>
                                        </p:tgtEl>
                                      </p:cBhvr>
                                    </p:animEffect>
                                    <p:animScale>
                                      <p:cBhvr>
                                        <p:cTn id="8" dur="770" decel="100000"/>
                                        <p:tgtEl>
                                          <p:spTgt spid="3078"/>
                                        </p:tgtEl>
                                      </p:cBhvr>
                                      <p:from x="10000" y="10000"/>
                                      <p:to x="200000" y="450000"/>
                                    </p:animScale>
                                    <p:animScale>
                                      <p:cBhvr>
                                        <p:cTn id="9" dur="1230" accel="100000" fill="hold">
                                          <p:stCondLst>
                                            <p:cond delay="770"/>
                                          </p:stCondLst>
                                        </p:cTn>
                                        <p:tgtEl>
                                          <p:spTgt spid="3078"/>
                                        </p:tgtEl>
                                      </p:cBhvr>
                                      <p:from x="200000" y="450000"/>
                                      <p:to x="100000" y="100000"/>
                                    </p:animScale>
                                    <p:set>
                                      <p:cBhvr>
                                        <p:cTn id="10" dur="770" fill="hold"/>
                                        <p:tgtEl>
                                          <p:spTgt spid="3078"/>
                                        </p:tgtEl>
                                        <p:attrNameLst>
                                          <p:attrName>ppt_x</p:attrName>
                                        </p:attrNameLst>
                                      </p:cBhvr>
                                      <p:to>
                                        <p:strVal val="(0.5)"/>
                                      </p:to>
                                    </p:set>
                                    <p:anim from="(0.5)" to="(#ppt_x)" calcmode="lin" valueType="num">
                                      <p:cBhvr>
                                        <p:cTn id="11" dur="1230" accel="100000" fill="hold">
                                          <p:stCondLst>
                                            <p:cond delay="770"/>
                                          </p:stCondLst>
                                        </p:cTn>
                                        <p:tgtEl>
                                          <p:spTgt spid="3078"/>
                                        </p:tgtEl>
                                        <p:attrNameLst>
                                          <p:attrName>ppt_x</p:attrName>
                                        </p:attrNameLst>
                                      </p:cBhvr>
                                    </p:anim>
                                    <p:set>
                                      <p:cBhvr>
                                        <p:cTn id="12" dur="770" fill="hold"/>
                                        <p:tgtEl>
                                          <p:spTgt spid="3078"/>
                                        </p:tgtEl>
                                        <p:attrNameLst>
                                          <p:attrName>ppt_y</p:attrName>
                                        </p:attrNameLst>
                                      </p:cBhvr>
                                      <p:to>
                                        <p:strVal val="(#ppt_y+0.4)"/>
                                      </p:to>
                                    </p:set>
                                    <p:anim from="(#ppt_y+0.4)" to="(#ppt_y)" calcmode="lin" valueType="num">
                                      <p:cBhvr>
                                        <p:cTn id="13" dur="1230" accel="100000" fill="hold">
                                          <p:stCondLst>
                                            <p:cond delay="770"/>
                                          </p:stCondLst>
                                        </p:cTn>
                                        <p:tgtEl>
                                          <p:spTgt spid="3078"/>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3077"/>
                                        </p:tgtEl>
                                        <p:attrNameLst>
                                          <p:attrName>style.visibility</p:attrName>
                                        </p:attrNameLst>
                                      </p:cBhvr>
                                      <p:to>
                                        <p:strVal val="visible"/>
                                      </p:to>
                                    </p:set>
                                    <p:anim calcmode="discrete" valueType="clr">
                                      <p:cBhvr override="childStyle">
                                        <p:cTn id="18" dur="80"/>
                                        <p:tgtEl>
                                          <p:spTgt spid="3077"/>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077"/>
                                        </p:tgtEl>
                                        <p:attrNameLst>
                                          <p:attrName>fillcolor</p:attrName>
                                        </p:attrNameLst>
                                      </p:cBhvr>
                                      <p:tavLst>
                                        <p:tav tm="0">
                                          <p:val>
                                            <p:clrVal>
                                              <a:schemeClr val="accent2"/>
                                            </p:clrVal>
                                          </p:val>
                                        </p:tav>
                                        <p:tav tm="50000">
                                          <p:val>
                                            <p:clrVal>
                                              <a:schemeClr val="hlink"/>
                                            </p:clrVal>
                                          </p:val>
                                        </p:tav>
                                      </p:tavLst>
                                    </p:anim>
                                    <p:set>
                                      <p:cBhvr>
                                        <p:cTn id="20" dur="80"/>
                                        <p:tgtEl>
                                          <p:spTgt spid="3077"/>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3081"/>
                                        </p:tgtEl>
                                        <p:attrNameLst>
                                          <p:attrName>style.visibility</p:attrName>
                                        </p:attrNameLst>
                                      </p:cBhvr>
                                      <p:to>
                                        <p:strVal val="visible"/>
                                      </p:to>
                                    </p:set>
                                    <p:anim calcmode="discrete" valueType="clr">
                                      <p:cBhvr override="childStyle">
                                        <p:cTn id="25" dur="80"/>
                                        <p:tgtEl>
                                          <p:spTgt spid="3081"/>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081"/>
                                        </p:tgtEl>
                                        <p:attrNameLst>
                                          <p:attrName>fillcolor</p:attrName>
                                        </p:attrNameLst>
                                      </p:cBhvr>
                                      <p:tavLst>
                                        <p:tav tm="0">
                                          <p:val>
                                            <p:clrVal>
                                              <a:schemeClr val="accent2"/>
                                            </p:clrVal>
                                          </p:val>
                                        </p:tav>
                                        <p:tav tm="50000">
                                          <p:val>
                                            <p:clrVal>
                                              <a:schemeClr val="hlink"/>
                                            </p:clrVal>
                                          </p:val>
                                        </p:tav>
                                      </p:tavLst>
                                    </p:anim>
                                    <p:set>
                                      <p:cBhvr>
                                        <p:cTn id="27" dur="80"/>
                                        <p:tgtEl>
                                          <p:spTgt spid="308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3078" grpId="0" animBg="1"/>
      <p:bldP spid="30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
          <p:cNvSpPr txBox="1">
            <a:spLocks noChangeArrowheads="1"/>
          </p:cNvSpPr>
          <p:nvPr/>
        </p:nvSpPr>
        <p:spPr bwMode="auto">
          <a:xfrm>
            <a:off x="622178" y="1242890"/>
            <a:ext cx="812628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pPr>
            <a:r>
              <a:rPr lang="zh-CN" altLang="en-US" sz="2800" b="1" dirty="0">
                <a:latin typeface="+mn-ea"/>
              </a:rPr>
              <a:t>《采薇》所表达的情感是丰富复杂的，说说它包含了哪些复杂的感情？</a:t>
            </a:r>
          </a:p>
        </p:txBody>
      </p:sp>
      <p:sp>
        <p:nvSpPr>
          <p:cNvPr id="11268" name="文本框 3"/>
          <p:cNvSpPr txBox="1">
            <a:spLocks noChangeArrowheads="1"/>
          </p:cNvSpPr>
          <p:nvPr/>
        </p:nvSpPr>
        <p:spPr bwMode="auto">
          <a:xfrm>
            <a:off x="1399926" y="2627885"/>
            <a:ext cx="734853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zh-CN" altLang="en-US" sz="2800" b="1" dirty="0">
                <a:solidFill>
                  <a:srgbClr val="FF0000"/>
                </a:solidFill>
                <a:latin typeface="+mn-ea"/>
                <a:ea typeface="+mn-ea"/>
              </a:rPr>
              <a:t>离家远征，历久不归的痛苦；</a:t>
            </a:r>
          </a:p>
          <a:p>
            <a:pPr marL="0" indent="0" eaLnBrk="1" hangingPunct="1">
              <a:lnSpc>
                <a:spcPct val="150000"/>
              </a:lnSpc>
            </a:pPr>
            <a:r>
              <a:rPr lang="zh-CN" altLang="en-US" sz="2800" b="1" dirty="0">
                <a:solidFill>
                  <a:srgbClr val="FF0000"/>
                </a:solidFill>
                <a:latin typeface="+mn-ea"/>
                <a:ea typeface="+mn-ea"/>
              </a:rPr>
              <a:t>对战争的怨，对外族的恨；</a:t>
            </a:r>
          </a:p>
          <a:p>
            <a:pPr marL="0" indent="0" eaLnBrk="1" hangingPunct="1">
              <a:lnSpc>
                <a:spcPct val="150000"/>
              </a:lnSpc>
            </a:pPr>
            <a:r>
              <a:rPr lang="zh-CN" altLang="en-US" sz="2800" b="1" dirty="0">
                <a:solidFill>
                  <a:srgbClr val="FF0000"/>
                </a:solidFill>
                <a:latin typeface="+mn-ea"/>
                <a:ea typeface="+mn-ea"/>
                <a:sym typeface="+mn-ea"/>
              </a:rPr>
              <a:t>抵御外侮、保家卫国的自豪。</a:t>
            </a:r>
          </a:p>
        </p:txBody>
      </p:sp>
      <p:sp>
        <p:nvSpPr>
          <p:cNvPr id="11269" name="文本框 4"/>
          <p:cNvSpPr txBox="1">
            <a:spLocks noChangeArrowheads="1"/>
          </p:cNvSpPr>
          <p:nvPr/>
        </p:nvSpPr>
        <p:spPr bwMode="auto">
          <a:xfrm>
            <a:off x="1417955" y="4869160"/>
            <a:ext cx="492601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2800" b="1" dirty="0">
                <a:latin typeface="+mn-ea"/>
              </a:rPr>
              <a:t>怨而不怒  哀而不伤</a:t>
            </a:r>
          </a:p>
        </p:txBody>
      </p:sp>
      <p:sp>
        <p:nvSpPr>
          <p:cNvPr id="6" name="Rectangle 2"/>
          <p:cNvSpPr txBox="1">
            <a:spLocks noChangeArrowheads="1"/>
          </p:cNvSpPr>
          <p:nvPr/>
        </p:nvSpPr>
        <p:spPr>
          <a:xfrm>
            <a:off x="3275856" y="154354"/>
            <a:ext cx="2520950" cy="781050"/>
          </a:xfrm>
          <a:prstGeom prst="rect">
            <a:avLst/>
          </a:prstGeom>
          <a:extLst>
            <a:ext uri="{909E8E84-426E-40DD-AFC4-6F175D3DCCD1}">
              <a14:hiddenFill xmlns:a14="http://schemas.microsoft.com/office/drawing/2010/main">
                <a:gradFill rotWithShape="1">
                  <a:gsLst>
                    <a:gs pos="0">
                      <a:schemeClr val="accent1"/>
                    </a:gs>
                    <a:gs pos="100000">
                      <a:srgbClr val="253C57"/>
                    </a:gs>
                  </a:gsLst>
                  <a:lin ang="5400000" scaled="1"/>
                </a:gradFill>
              </a14:hiddenFill>
            </a:ext>
          </a:extLst>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50000"/>
              </a:spcBef>
              <a:defRPr/>
            </a:pPr>
            <a:r>
              <a:rPr lang="zh-CN" altLang="en-US" sz="3600" b="1" dirty="0" smtClean="0">
                <a:solidFill>
                  <a:srgbClr val="002060"/>
                </a:solidFill>
                <a:latin typeface="微软雅黑" pitchFamily="34" charset="-122"/>
                <a:ea typeface="微软雅黑" pitchFamily="34" charset="-122"/>
                <a:cs typeface="+mn-cs"/>
              </a:rPr>
              <a:t>情感探究</a:t>
            </a:r>
            <a:endParaRPr lang="zh-CN" altLang="en-US" sz="3600" b="1" dirty="0">
              <a:solidFill>
                <a:srgbClr val="002060"/>
              </a:solidFill>
              <a:latin typeface="微软雅黑" pitchFamily="34" charset="-122"/>
              <a:ea typeface="微软雅黑" pitchFamily="34"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矩形 220161"/>
          <p:cNvSpPr>
            <a:spLocks noChangeArrowheads="1"/>
          </p:cNvSpPr>
          <p:nvPr/>
        </p:nvSpPr>
        <p:spPr bwMode="auto">
          <a:xfrm>
            <a:off x="446088" y="1819275"/>
            <a:ext cx="83693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50000"/>
              </a:spcBef>
            </a:pPr>
            <a:r>
              <a:rPr lang="en-US" altLang="zh-CN" sz="2800" b="1" dirty="0">
                <a:latin typeface="+mn-ea"/>
              </a:rPr>
              <a:t>    </a:t>
            </a:r>
            <a:r>
              <a:rPr lang="zh-CN" altLang="en-US" sz="2800" b="1" dirty="0">
                <a:latin typeface="+mn-ea"/>
              </a:rPr>
              <a:t>诗的前三章开头句式相似，反复吟唱。在内容上，以植物的生长暗示时间的流逝、时序的更替，而人物内心的焦虑痛苦也随之加重，从而突出了思归主题；在音节上，反复吟唱，一唱三叹，音节和谐，旋律协调，在鲜明的节奏中表现出诗歌特有的音乐之美。</a:t>
            </a:r>
          </a:p>
        </p:txBody>
      </p:sp>
      <p:sp>
        <p:nvSpPr>
          <p:cNvPr id="2" name="矩形 1"/>
          <p:cNvSpPr/>
          <p:nvPr/>
        </p:nvSpPr>
        <p:spPr>
          <a:xfrm>
            <a:off x="3615075" y="188640"/>
            <a:ext cx="2031325" cy="646331"/>
          </a:xfrm>
          <a:prstGeom prst="rect">
            <a:avLst/>
          </a:prstGeom>
          <a:noFill/>
          <a:ln>
            <a:noFill/>
          </a:ln>
        </p:spPr>
        <p:txBody>
          <a:bodyPr wrap="none">
            <a:spAutoFit/>
            <a:scene3d>
              <a:camera prst="orthographicFront"/>
              <a:lightRig rig="threePt" dir="t">
                <a:rot lat="0" lon="0" rev="0"/>
              </a:lightRig>
            </a:scene3d>
            <a:sp3d extrusionH="120650" prstMaterial="matte"/>
          </a:bodyPr>
          <a:lstStyle/>
          <a:p>
            <a:pPr algn="ctr" eaLnBrk="1" hangingPunct="1">
              <a:defRPr/>
            </a:pPr>
            <a:r>
              <a:rPr lang="zh-CN" altLang="en-US" sz="3600" b="1" dirty="0">
                <a:solidFill>
                  <a:srgbClr val="002060"/>
                </a:solidFill>
                <a:latin typeface="微软雅黑" pitchFamily="34" charset="-122"/>
                <a:ea typeface="微软雅黑" pitchFamily="34" charset="-122"/>
              </a:rPr>
              <a:t>写法探究</a:t>
            </a:r>
          </a:p>
        </p:txBody>
      </p:sp>
      <p:sp>
        <p:nvSpPr>
          <p:cNvPr id="3" name="矩形 2"/>
          <p:cNvSpPr/>
          <p:nvPr/>
        </p:nvSpPr>
        <p:spPr>
          <a:xfrm>
            <a:off x="3779912" y="1165873"/>
            <a:ext cx="1627369" cy="664862"/>
          </a:xfrm>
          <a:prstGeom prst="rect">
            <a:avLst/>
          </a:prstGeom>
        </p:spPr>
        <p:txBody>
          <a:bodyPr wrap="none">
            <a:spAutoFit/>
          </a:bodyPr>
          <a:lstStyle/>
          <a:p>
            <a:pPr>
              <a:lnSpc>
                <a:spcPct val="150000"/>
              </a:lnSpc>
            </a:pPr>
            <a:r>
              <a:rPr lang="zh-CN" altLang="en-US" sz="2800" b="1" dirty="0"/>
              <a:t>重章叠唱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0162"/>
                                        </p:tgtEl>
                                        <p:attrNameLst>
                                          <p:attrName>style.visibility</p:attrName>
                                        </p:attrNameLst>
                                      </p:cBhvr>
                                      <p:to>
                                        <p:strVal val="visible"/>
                                      </p:to>
                                    </p:set>
                                    <p:animEffect transition="in" filter="diamond(in)">
                                      <p:cBhvr>
                                        <p:cTn id="7" dur="2000"/>
                                        <p:tgtEl>
                                          <p:spTgt spid="220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矩形 47107"/>
          <p:cNvSpPr/>
          <p:nvPr/>
        </p:nvSpPr>
        <p:spPr>
          <a:xfrm>
            <a:off x="3635896" y="1093891"/>
            <a:ext cx="1659032" cy="738664"/>
          </a:xfrm>
          <a:prstGeom prst="rect">
            <a:avLst/>
          </a:prstGeom>
          <a:noFill/>
          <a:ln w="9525">
            <a:noFill/>
          </a:ln>
        </p:spPr>
        <p:txBody>
          <a:bodyPr wrap="square">
            <a:spAutoFit/>
          </a:bodyPr>
          <a:lstStyle/>
          <a:p>
            <a:pPr>
              <a:lnSpc>
                <a:spcPct val="150000"/>
              </a:lnSpc>
              <a:spcBef>
                <a:spcPct val="50000"/>
              </a:spcBef>
              <a:defRPr/>
            </a:pPr>
            <a:r>
              <a:rPr lang="zh-CN" altLang="en-US" sz="2800" b="1" dirty="0"/>
              <a:t>情景交融</a:t>
            </a:r>
          </a:p>
        </p:txBody>
      </p:sp>
      <p:sp>
        <p:nvSpPr>
          <p:cNvPr id="47110" name="矩形 47109"/>
          <p:cNvSpPr>
            <a:spLocks noChangeArrowheads="1"/>
          </p:cNvSpPr>
          <p:nvPr/>
        </p:nvSpPr>
        <p:spPr bwMode="auto">
          <a:xfrm>
            <a:off x="827584" y="2646929"/>
            <a:ext cx="77797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pPr>
            <a:r>
              <a:rPr lang="en-US" altLang="zh-CN" sz="2800" b="1" dirty="0" smtClean="0">
                <a:latin typeface="+mn-ea"/>
              </a:rPr>
              <a:t>    “</a:t>
            </a:r>
            <a:r>
              <a:rPr lang="zh-CN" altLang="en-US" sz="2800" b="1" dirty="0">
                <a:latin typeface="+mn-ea"/>
              </a:rPr>
              <a:t>昔我往矣，杨柳依依。今我来思，雨雪霏霏。”被视为情景交融的佳句。你同意这种观点吗？说说你的理解。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dissolve">
                                      <p:cBhvr>
                                        <p:cTn id="7" dur="500"/>
                                        <p:tgtEl>
                                          <p:spTgt spid="4710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7110"/>
                                        </p:tgtEl>
                                        <p:attrNameLst>
                                          <p:attrName>style.visibility</p:attrName>
                                        </p:attrNameLst>
                                      </p:cBhvr>
                                      <p:to>
                                        <p:strVal val="visible"/>
                                      </p:to>
                                    </p:set>
                                    <p:animEffect transition="in" filter="diamond(in)">
                                      <p:cBhvr>
                                        <p:cTn id="12"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矩形 72705"/>
          <p:cNvSpPr>
            <a:spLocks noChangeArrowheads="1"/>
          </p:cNvSpPr>
          <p:nvPr/>
        </p:nvSpPr>
        <p:spPr bwMode="auto">
          <a:xfrm>
            <a:off x="494483" y="476672"/>
            <a:ext cx="818197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pPr>
            <a:r>
              <a:rPr lang="en-US" altLang="zh-CN" sz="2800" b="1" dirty="0">
                <a:solidFill>
                  <a:srgbClr val="000066"/>
                </a:solidFill>
                <a:latin typeface="+mn-ea"/>
              </a:rPr>
              <a:t>    ——</a:t>
            </a:r>
            <a:r>
              <a:rPr lang="zh-CN" altLang="en-US" sz="2800" b="1" dirty="0">
                <a:solidFill>
                  <a:srgbClr val="000066"/>
                </a:solidFill>
                <a:latin typeface="+mn-ea"/>
              </a:rPr>
              <a:t>清人王夫之在论</a:t>
            </a:r>
            <a:r>
              <a:rPr lang="en-US" altLang="zh-CN" sz="2800" b="1" dirty="0">
                <a:solidFill>
                  <a:srgbClr val="000066"/>
                </a:solidFill>
                <a:latin typeface="+mn-ea"/>
              </a:rPr>
              <a:t>《</a:t>
            </a:r>
            <a:r>
              <a:rPr lang="zh-CN" altLang="en-US" sz="2800" b="1" dirty="0">
                <a:solidFill>
                  <a:srgbClr val="000066"/>
                </a:solidFill>
                <a:latin typeface="+mn-ea"/>
              </a:rPr>
              <a:t>诗经</a:t>
            </a:r>
            <a:r>
              <a:rPr lang="en-US" altLang="zh-CN" sz="2800" b="1" dirty="0">
                <a:solidFill>
                  <a:srgbClr val="000066"/>
                </a:solidFill>
                <a:latin typeface="+mn-ea"/>
              </a:rPr>
              <a:t>·</a:t>
            </a:r>
            <a:r>
              <a:rPr lang="zh-CN" altLang="en-US" sz="2800" b="1" dirty="0">
                <a:solidFill>
                  <a:srgbClr val="000066"/>
                </a:solidFill>
                <a:latin typeface="+mn-ea"/>
              </a:rPr>
              <a:t>小雅</a:t>
            </a:r>
            <a:r>
              <a:rPr lang="en-US" altLang="zh-CN" sz="2800" b="1" dirty="0">
                <a:solidFill>
                  <a:srgbClr val="000066"/>
                </a:solidFill>
                <a:latin typeface="+mn-ea"/>
              </a:rPr>
              <a:t>·</a:t>
            </a:r>
            <a:r>
              <a:rPr lang="zh-CN" altLang="en-US" sz="2800" b="1" dirty="0">
                <a:solidFill>
                  <a:srgbClr val="000066"/>
                </a:solidFill>
                <a:latin typeface="+mn-ea"/>
              </a:rPr>
              <a:t>采薇</a:t>
            </a:r>
            <a:r>
              <a:rPr lang="en-US" altLang="zh-CN" sz="2800" b="1" dirty="0">
                <a:solidFill>
                  <a:srgbClr val="000066"/>
                </a:solidFill>
                <a:latin typeface="+mn-ea"/>
              </a:rPr>
              <a:t>》“</a:t>
            </a:r>
            <a:r>
              <a:rPr lang="zh-CN" altLang="en-US" sz="2800" b="1" dirty="0">
                <a:solidFill>
                  <a:srgbClr val="000066"/>
                </a:solidFill>
                <a:latin typeface="+mn-ea"/>
              </a:rPr>
              <a:t>昔我往矣，杨柳依依；今我来思，雨雪霏霏”两句时说：“</a:t>
            </a:r>
            <a:r>
              <a:rPr lang="zh-CN" altLang="en-US" sz="2800" b="1" dirty="0">
                <a:solidFill>
                  <a:srgbClr val="CC0000"/>
                </a:solidFill>
                <a:latin typeface="+mn-ea"/>
              </a:rPr>
              <a:t>以乐景写哀，以哀景写乐，一倍增其哀乐</a:t>
            </a:r>
            <a:r>
              <a:rPr lang="zh-CN" altLang="en-US" sz="2800" b="1" dirty="0">
                <a:solidFill>
                  <a:srgbClr val="000066"/>
                </a:solidFill>
                <a:latin typeface="+mn-ea"/>
              </a:rPr>
              <a:t>。”</a:t>
            </a:r>
          </a:p>
        </p:txBody>
      </p:sp>
      <p:sp>
        <p:nvSpPr>
          <p:cNvPr id="72707" name="矩形 72706"/>
          <p:cNvSpPr>
            <a:spLocks noChangeArrowheads="1"/>
          </p:cNvSpPr>
          <p:nvPr/>
        </p:nvSpPr>
        <p:spPr bwMode="auto">
          <a:xfrm>
            <a:off x="422475" y="2996952"/>
            <a:ext cx="832599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spcBef>
                <a:spcPct val="50000"/>
              </a:spcBef>
            </a:pPr>
            <a:r>
              <a:rPr lang="en-US" altLang="zh-CN" sz="2800" b="1" dirty="0">
                <a:latin typeface="+mn-ea"/>
              </a:rPr>
              <a:t>    ——</a:t>
            </a:r>
            <a:r>
              <a:rPr lang="zh-CN" altLang="en-US" sz="2800" b="1" dirty="0">
                <a:latin typeface="+mn-ea"/>
              </a:rPr>
              <a:t>当初离家出征的时候，心里是悲伤的，却用杨柳春风来反衬；如今走在回家的路上，心里是高兴的，却用大雪纷飞来反衬</a:t>
            </a:r>
            <a:r>
              <a:rPr lang="zh-CN" altLang="en-US" sz="2800" b="1" dirty="0" smtClean="0">
                <a:latin typeface="+mn-ea"/>
              </a:rPr>
              <a:t>。</a:t>
            </a:r>
            <a:endParaRPr lang="zh-CN" altLang="en-US" sz="28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blinds(horizontal)">
                                      <p:cBhvr>
                                        <p:cTn id="7" dur="500"/>
                                        <p:tgtEl>
                                          <p:spTgt spid="7270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72707"/>
                                        </p:tgtEl>
                                        <p:attrNameLst>
                                          <p:attrName>style.visibility</p:attrName>
                                        </p:attrNameLst>
                                      </p:cBhvr>
                                      <p:to>
                                        <p:strVal val="visible"/>
                                      </p:to>
                                    </p:set>
                                    <p:animEffect transition="in" filter="barn(inHorizontal)">
                                      <p:cBhvr>
                                        <p:cTn id="12" dur="5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7270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412776"/>
            <a:ext cx="8208912" cy="3323987"/>
          </a:xfrm>
          <a:prstGeom prst="rect">
            <a:avLst/>
          </a:prstGeom>
        </p:spPr>
        <p:txBody>
          <a:bodyPr wrap="square">
            <a:spAutoFit/>
          </a:bodyPr>
          <a:lstStyle/>
          <a:p>
            <a:pPr>
              <a:lnSpc>
                <a:spcPct val="150000"/>
              </a:lnSpc>
              <a:spcBef>
                <a:spcPct val="50000"/>
              </a:spcBef>
            </a:pPr>
            <a:r>
              <a:rPr lang="zh-CN" altLang="en-US" sz="2800" b="1" dirty="0" smtClean="0">
                <a:latin typeface="+mn-ea"/>
              </a:rPr>
              <a:t>    这里</a:t>
            </a:r>
            <a:r>
              <a:rPr lang="zh-CN" altLang="en-US" sz="2800" b="1" dirty="0">
                <a:latin typeface="+mn-ea"/>
              </a:rPr>
              <a:t>诗人没有直接倾诉内心的感情，而是以春天随风飘拂的柳丝来渲染昔日上路时的依依惜别之情，用雨雪纷飞来表现今日返家路途的艰难和内心的悲苦，让那一股缠绵的、深邃的、飘忽的情思从风景画面中自然流露出，含蓄隽永，余味无穷。</a:t>
            </a:r>
          </a:p>
        </p:txBody>
      </p:sp>
    </p:spTree>
    <p:extLst>
      <p:ext uri="{BB962C8B-B14F-4D97-AF65-F5344CB8AC3E}">
        <p14:creationId xmlns:p14="http://schemas.microsoft.com/office/powerpoint/2010/main" val="816739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 descr="20090920004552-18981582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1938" y="0"/>
            <a:ext cx="5072062" cy="566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6"/>
          <p:cNvSpPr txBox="1">
            <a:spLocks noChangeArrowheads="1"/>
          </p:cNvSpPr>
          <p:nvPr/>
        </p:nvSpPr>
        <p:spPr bwMode="auto">
          <a:xfrm>
            <a:off x="1115616" y="1220666"/>
            <a:ext cx="271331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800" b="1" dirty="0">
                <a:solidFill>
                  <a:srgbClr val="D60093"/>
                </a:solidFill>
              </a:rPr>
              <a:t>枯萎的桑叶。</a:t>
            </a:r>
          </a:p>
          <a:p>
            <a:pPr>
              <a:lnSpc>
                <a:spcPct val="150000"/>
              </a:lnSpc>
            </a:pPr>
            <a:endParaRPr lang="zh-CN" altLang="en-US" sz="2800" b="1" dirty="0">
              <a:solidFill>
                <a:srgbClr val="D60093"/>
              </a:solidFill>
            </a:endParaRPr>
          </a:p>
          <a:p>
            <a:pPr>
              <a:lnSpc>
                <a:spcPct val="150000"/>
              </a:lnSpc>
            </a:pPr>
            <a:r>
              <a:rPr lang="zh-CN" altLang="en-US" sz="2800" b="1" dirty="0">
                <a:solidFill>
                  <a:srgbClr val="D60093"/>
                </a:solidFill>
              </a:rPr>
              <a:t>残破的婚姻。</a:t>
            </a:r>
          </a:p>
          <a:p>
            <a:pPr>
              <a:lnSpc>
                <a:spcPct val="150000"/>
              </a:lnSpc>
            </a:pPr>
            <a:endParaRPr lang="zh-CN" altLang="en-US" sz="2800" b="1" dirty="0">
              <a:solidFill>
                <a:srgbClr val="D60093"/>
              </a:solidFill>
            </a:endParaRPr>
          </a:p>
          <a:p>
            <a:pPr>
              <a:lnSpc>
                <a:spcPct val="150000"/>
              </a:lnSpc>
            </a:pPr>
            <a:r>
              <a:rPr lang="zh-CN" altLang="en-US" sz="2800" b="1" dirty="0">
                <a:solidFill>
                  <a:srgbClr val="D60093"/>
                </a:solidFill>
              </a:rPr>
              <a:t>勇敢的终结者。</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矩形 54274"/>
          <p:cNvSpPr>
            <a:spLocks noChangeArrowheads="1"/>
          </p:cNvSpPr>
          <p:nvPr/>
        </p:nvSpPr>
        <p:spPr bwMode="auto">
          <a:xfrm>
            <a:off x="539552" y="1196752"/>
            <a:ext cx="8136904" cy="4464050"/>
          </a:xfrm>
          <a:prstGeom prst="rect">
            <a:avLst/>
          </a:prstGeom>
          <a:noFill/>
          <a:ln>
            <a:noFill/>
          </a:ln>
          <a:extLst/>
        </p:spPr>
        <p:txBody>
          <a:bodyPr/>
          <a:lstStyle/>
          <a:p>
            <a:pPr marL="354330" indent="-271780" eaLnBrk="1" hangingPunct="1">
              <a:lnSpc>
                <a:spcPct val="150000"/>
              </a:lnSpc>
              <a:spcBef>
                <a:spcPct val="20000"/>
              </a:spcBef>
            </a:pPr>
            <a:r>
              <a:rPr lang="zh-CN" altLang="en-US" sz="2800" b="1" dirty="0"/>
              <a:t>一、以往昔之虚衬眼前之实，以凯旋之乐衬内心</a:t>
            </a:r>
            <a:r>
              <a:rPr lang="zh-CN" altLang="en-US" sz="2800" b="1" dirty="0" smtClean="0"/>
              <a:t>之</a:t>
            </a:r>
            <a:endParaRPr lang="en-US" altLang="zh-CN" sz="2800" b="1" dirty="0" smtClean="0"/>
          </a:p>
          <a:p>
            <a:pPr marL="354330" indent="-271780" eaLnBrk="1" hangingPunct="1">
              <a:lnSpc>
                <a:spcPct val="150000"/>
              </a:lnSpc>
              <a:spcBef>
                <a:spcPct val="20000"/>
              </a:spcBef>
            </a:pPr>
            <a:r>
              <a:rPr lang="zh-CN" altLang="en-US" sz="2800" b="1" dirty="0" smtClean="0"/>
              <a:t>悲；</a:t>
            </a:r>
            <a:endParaRPr lang="en-US" altLang="zh-CN" sz="2800" b="1" dirty="0" smtClean="0"/>
          </a:p>
          <a:p>
            <a:pPr marL="354330" indent="-271780" eaLnBrk="1" hangingPunct="1">
              <a:lnSpc>
                <a:spcPct val="150000"/>
              </a:lnSpc>
              <a:spcBef>
                <a:spcPct val="20000"/>
              </a:spcBef>
            </a:pPr>
            <a:r>
              <a:rPr lang="zh-CN" altLang="en-US" sz="2800" b="1" dirty="0" smtClean="0"/>
              <a:t>二</a:t>
            </a:r>
            <a:r>
              <a:rPr lang="zh-CN" altLang="en-US" sz="2800" b="1" dirty="0"/>
              <a:t>、以景写情，情景交融，含蓄形象，耐人寻味；</a:t>
            </a:r>
          </a:p>
          <a:p>
            <a:pPr marL="354330" indent="-271780" eaLnBrk="1" hangingPunct="1">
              <a:lnSpc>
                <a:spcPct val="150000"/>
              </a:lnSpc>
              <a:spcBef>
                <a:spcPct val="20000"/>
              </a:spcBef>
            </a:pPr>
            <a:r>
              <a:rPr lang="zh-CN" altLang="en-US" sz="2800" b="1" dirty="0"/>
              <a:t>三、“杨柳依依”与“雨雪霏霏”对比，    突出</a:t>
            </a:r>
            <a:r>
              <a:rPr lang="zh-CN" altLang="en-US" sz="2800" b="1" dirty="0" smtClean="0"/>
              <a:t>不</a:t>
            </a:r>
            <a:endParaRPr lang="en-US" altLang="zh-CN" sz="2800" b="1" dirty="0" smtClean="0"/>
          </a:p>
          <a:p>
            <a:pPr marL="354330" indent="-271780" eaLnBrk="1" hangingPunct="1">
              <a:lnSpc>
                <a:spcPct val="150000"/>
              </a:lnSpc>
              <a:spcBef>
                <a:spcPct val="20000"/>
              </a:spcBef>
            </a:pPr>
            <a:r>
              <a:rPr lang="zh-CN" altLang="en-US" sz="2800" b="1" dirty="0" smtClean="0"/>
              <a:t>胜</a:t>
            </a:r>
            <a:r>
              <a:rPr lang="zh-CN" altLang="en-US" sz="2800" b="1" dirty="0"/>
              <a:t>今昔之感；</a:t>
            </a:r>
          </a:p>
          <a:p>
            <a:pPr marL="354330" indent="-271780" eaLnBrk="1" hangingPunct="1">
              <a:lnSpc>
                <a:spcPct val="150000"/>
              </a:lnSpc>
              <a:spcBef>
                <a:spcPct val="20000"/>
              </a:spcBef>
            </a:pPr>
            <a:r>
              <a:rPr lang="zh-CN" altLang="en-US" sz="2800" b="1" dirty="0"/>
              <a:t>四、大雪交加，饥渴难当，情境实悲；</a:t>
            </a:r>
          </a:p>
          <a:p>
            <a:pPr marL="354330" indent="-271780" eaLnBrk="1" hangingPunct="1">
              <a:lnSpc>
                <a:spcPct val="150000"/>
              </a:lnSpc>
              <a:spcBef>
                <a:spcPct val="20000"/>
              </a:spcBef>
            </a:pPr>
            <a:r>
              <a:rPr lang="zh-CN" altLang="en-US" sz="2800" b="1" dirty="0"/>
              <a:t>五、语调低沉，低回往复，气氛悲怆。</a:t>
            </a:r>
            <a:r>
              <a:rPr lang="zh-CN" altLang="en-US" sz="2800" dirty="0"/>
              <a:t> </a:t>
            </a:r>
          </a:p>
        </p:txBody>
      </p:sp>
      <p:sp>
        <p:nvSpPr>
          <p:cNvPr id="2" name="矩形 1"/>
          <p:cNvSpPr/>
          <p:nvPr/>
        </p:nvSpPr>
        <p:spPr>
          <a:xfrm>
            <a:off x="4067944" y="476672"/>
            <a:ext cx="1261884" cy="523220"/>
          </a:xfrm>
          <a:prstGeom prst="rect">
            <a:avLst/>
          </a:prstGeom>
        </p:spPr>
        <p:txBody>
          <a:bodyPr wrap="none">
            <a:spAutoFit/>
          </a:bodyPr>
          <a:lstStyle/>
          <a:p>
            <a:r>
              <a:rPr lang="zh-CN" altLang="en-US" sz="2800" b="1" dirty="0" smtClean="0"/>
              <a:t>第六章</a:t>
            </a:r>
            <a:endParaRPr lang="zh-CN" altLang="en-US" sz="28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矩形 7171"/>
          <p:cNvSpPr/>
          <p:nvPr/>
        </p:nvSpPr>
        <p:spPr>
          <a:xfrm>
            <a:off x="539552" y="1772816"/>
            <a:ext cx="8148637" cy="3869329"/>
          </a:xfrm>
          <a:prstGeom prst="rect">
            <a:avLst/>
          </a:prstGeom>
          <a:noFill/>
          <a:ln w="9525">
            <a:noFill/>
            <a:miter/>
          </a:ln>
        </p:spPr>
        <p:txBody>
          <a:bodyPr>
            <a:spAutoFit/>
          </a:bodyPr>
          <a:lstStyle/>
          <a:p>
            <a:pPr eaLnBrk="1" hangingPunct="1">
              <a:lnSpc>
                <a:spcPct val="150000"/>
              </a:lnSpc>
              <a:defRPr/>
            </a:pPr>
            <a:r>
              <a:rPr lang="en-US" altLang="zh-CN" sz="2800" b="1" dirty="0" smtClean="0">
                <a:latin typeface="+mn-ea"/>
                <a:cs typeface="+mn-ea"/>
                <a:sym typeface="+mn-ea"/>
              </a:rPr>
              <a:t>1.</a:t>
            </a:r>
            <a:r>
              <a:rPr lang="zh-CN" altLang="en-US" sz="2800" b="1" dirty="0" smtClean="0">
                <a:latin typeface="+mn-ea"/>
                <a:cs typeface="+mn-ea"/>
                <a:sym typeface="+mn-ea"/>
              </a:rPr>
              <a:t>运用</a:t>
            </a:r>
            <a:r>
              <a:rPr lang="zh-CN" altLang="en-US" sz="2800" b="1" dirty="0">
                <a:latin typeface="+mn-ea"/>
                <a:cs typeface="+mn-ea"/>
                <a:sym typeface="+mn-ea"/>
              </a:rPr>
              <a:t>重章叠唱表达思想感情；旋律协调，音节和谐，一唱三叹；</a:t>
            </a:r>
          </a:p>
          <a:p>
            <a:pPr eaLnBrk="1" hangingPunct="1">
              <a:lnSpc>
                <a:spcPct val="150000"/>
              </a:lnSpc>
              <a:defRPr/>
            </a:pPr>
            <a:r>
              <a:rPr lang="en-US" altLang="zh-CN" sz="2800" b="1" dirty="0" smtClean="0">
                <a:latin typeface="+mn-ea"/>
                <a:cs typeface="+mn-ea"/>
                <a:sym typeface="+mn-ea"/>
              </a:rPr>
              <a:t>2.</a:t>
            </a:r>
            <a:r>
              <a:rPr lang="zh-CN" altLang="en-US" sz="2800" b="1" dirty="0" smtClean="0">
                <a:latin typeface="+mn-ea"/>
                <a:cs typeface="+mn-ea"/>
                <a:sym typeface="+mn-ea"/>
              </a:rPr>
              <a:t>采用</a:t>
            </a:r>
            <a:r>
              <a:rPr lang="zh-CN" altLang="en-US" sz="2800" b="1" dirty="0">
                <a:latin typeface="+mn-ea"/>
                <a:cs typeface="+mn-ea"/>
                <a:sym typeface="+mn-ea"/>
              </a:rPr>
              <a:t>了“兴”的抒情方式； </a:t>
            </a:r>
            <a:endParaRPr lang="zh-CN" altLang="en-US" sz="2800" b="1" noProof="1">
              <a:latin typeface="+mn-ea"/>
            </a:endParaRPr>
          </a:p>
          <a:p>
            <a:pPr eaLnBrk="1" hangingPunct="1">
              <a:lnSpc>
                <a:spcPct val="150000"/>
              </a:lnSpc>
              <a:defRPr/>
            </a:pPr>
            <a:r>
              <a:rPr lang="en-US" altLang="zh-CN" sz="2800" b="1" noProof="1" smtClean="0">
                <a:latin typeface="+mn-ea"/>
                <a:cs typeface="+mn-ea"/>
              </a:rPr>
              <a:t>3.</a:t>
            </a:r>
            <a:r>
              <a:rPr lang="zh-CN" altLang="en-US" sz="2800" b="1" noProof="1" smtClean="0">
                <a:latin typeface="+mn-ea"/>
                <a:cs typeface="+mn-ea"/>
              </a:rPr>
              <a:t>注重</a:t>
            </a:r>
            <a:r>
              <a:rPr lang="zh-CN" altLang="en-US" sz="2800" b="1" noProof="1">
                <a:latin typeface="+mn-ea"/>
                <a:cs typeface="+mn-ea"/>
              </a:rPr>
              <a:t>用具体生动的细节来展现生活图景；</a:t>
            </a:r>
            <a:endParaRPr lang="zh-CN" altLang="en-US" sz="2800" b="1" noProof="1">
              <a:latin typeface="+mn-ea"/>
            </a:endParaRPr>
          </a:p>
          <a:p>
            <a:pPr eaLnBrk="1" hangingPunct="1">
              <a:lnSpc>
                <a:spcPct val="150000"/>
              </a:lnSpc>
              <a:defRPr/>
            </a:pPr>
            <a:r>
              <a:rPr lang="en-US" altLang="zh-CN" sz="2800" b="1" noProof="1" smtClean="0">
                <a:latin typeface="+mn-ea"/>
                <a:cs typeface="+mn-ea"/>
              </a:rPr>
              <a:t>4.</a:t>
            </a:r>
            <a:r>
              <a:rPr lang="zh-CN" altLang="en-US" sz="2800" b="1" noProof="1" smtClean="0">
                <a:latin typeface="+mn-ea"/>
                <a:cs typeface="+mn-ea"/>
              </a:rPr>
              <a:t>情景交融；</a:t>
            </a:r>
            <a:endParaRPr lang="en-US" altLang="zh-CN" sz="2800" b="1" noProof="1">
              <a:latin typeface="+mn-ea"/>
            </a:endParaRPr>
          </a:p>
          <a:p>
            <a:pPr eaLnBrk="1" hangingPunct="1">
              <a:lnSpc>
                <a:spcPct val="150000"/>
              </a:lnSpc>
              <a:defRPr/>
            </a:pPr>
            <a:r>
              <a:rPr lang="en-US" altLang="zh-CN" sz="2800" b="1" noProof="1" smtClean="0">
                <a:latin typeface="+mn-ea"/>
              </a:rPr>
              <a:t>5.</a:t>
            </a:r>
            <a:r>
              <a:rPr lang="zh-CN" altLang="en-US" sz="2800" b="1" noProof="1" smtClean="0">
                <a:latin typeface="+mn-ea"/>
              </a:rPr>
              <a:t>善用</a:t>
            </a:r>
            <a:r>
              <a:rPr lang="zh-CN" altLang="en-US" sz="2800" b="1" noProof="1">
                <a:latin typeface="+mn-ea"/>
              </a:rPr>
              <a:t>叠词。</a:t>
            </a:r>
          </a:p>
        </p:txBody>
      </p:sp>
      <p:sp>
        <p:nvSpPr>
          <p:cNvPr id="2" name="矩形 1"/>
          <p:cNvSpPr/>
          <p:nvPr/>
        </p:nvSpPr>
        <p:spPr>
          <a:xfrm>
            <a:off x="3707904" y="476672"/>
            <a:ext cx="2031325" cy="646331"/>
          </a:xfrm>
          <a:prstGeom prst="rect">
            <a:avLst/>
          </a:prstGeom>
          <a:noFill/>
          <a:ln>
            <a:noFill/>
          </a:ln>
        </p:spPr>
        <p:txBody>
          <a:bodyPr wrap="none">
            <a:spAutoFit/>
            <a:scene3d>
              <a:camera prst="orthographicFront"/>
              <a:lightRig rig="threePt" dir="t">
                <a:rot lat="0" lon="0" rev="0"/>
              </a:lightRig>
            </a:scene3d>
            <a:sp3d extrusionH="120650" prstMaterial="matte"/>
          </a:bodyPr>
          <a:lstStyle/>
          <a:p>
            <a:pPr algn="ctr">
              <a:defRPr/>
            </a:pPr>
            <a:r>
              <a:rPr lang="zh-CN" altLang="en-US" sz="3600" b="1" dirty="0">
                <a:solidFill>
                  <a:srgbClr val="002060"/>
                </a:solidFill>
                <a:latin typeface="微软雅黑" pitchFamily="34" charset="-122"/>
                <a:ea typeface="微软雅黑" pitchFamily="34" charset="-122"/>
              </a:rPr>
              <a:t>写法小结</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矩形 6148"/>
          <p:cNvSpPr>
            <a:spLocks noChangeArrowheads="1"/>
          </p:cNvSpPr>
          <p:nvPr/>
        </p:nvSpPr>
        <p:spPr bwMode="auto">
          <a:xfrm>
            <a:off x="611560" y="2010354"/>
            <a:ext cx="806767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lnSpc>
                <a:spcPct val="150000"/>
              </a:lnSpc>
            </a:pPr>
            <a:r>
              <a:rPr lang="en-US" altLang="zh-CN" sz="2800" b="1" dirty="0">
                <a:latin typeface="+mn-ea"/>
              </a:rPr>
              <a:t>   </a:t>
            </a:r>
            <a:r>
              <a:rPr lang="en-US" altLang="zh-CN" sz="2800" b="1" dirty="0" smtClean="0">
                <a:latin typeface="+mn-ea"/>
              </a:rPr>
              <a:t> “</a:t>
            </a:r>
            <a:r>
              <a:rPr lang="zh-CN" altLang="en-US" sz="2800" b="1" dirty="0">
                <a:latin typeface="+mn-ea"/>
              </a:rPr>
              <a:t>薇”是故乡田野里常见的植物，自然由物及人，引起了浓浓乡愁。于是深切的乡情融入熟悉的“薇”中。思乡怀亲的情感是抽象的，但是，当把它化作故乡的看得见摸得着的一株“薇”时，就具体形象了。</a:t>
            </a:r>
          </a:p>
        </p:txBody>
      </p:sp>
      <p:sp>
        <p:nvSpPr>
          <p:cNvPr id="20483" name="文本框 6149"/>
          <p:cNvSpPr txBox="1">
            <a:spLocks noChangeArrowheads="1"/>
          </p:cNvSpPr>
          <p:nvPr/>
        </p:nvSpPr>
        <p:spPr bwMode="auto">
          <a:xfrm>
            <a:off x="538163" y="815488"/>
            <a:ext cx="59570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lnSpc>
                <a:spcPct val="150000"/>
              </a:lnSpc>
            </a:pPr>
            <a:r>
              <a:rPr lang="en-US" altLang="zh-CN" sz="2800" b="1" dirty="0" smtClean="0">
                <a:solidFill>
                  <a:srgbClr val="FF0000"/>
                </a:solidFill>
                <a:latin typeface="+mn-ea"/>
              </a:rPr>
              <a:t>1.</a:t>
            </a:r>
            <a:r>
              <a:rPr lang="zh-CN" altLang="en-US" sz="2800" b="1" dirty="0" smtClean="0">
                <a:solidFill>
                  <a:srgbClr val="FF0000"/>
                </a:solidFill>
                <a:latin typeface="+mn-ea"/>
              </a:rPr>
              <a:t>采</a:t>
            </a:r>
            <a:r>
              <a:rPr lang="zh-CN" altLang="en-US" sz="2800" b="1" dirty="0">
                <a:solidFill>
                  <a:srgbClr val="FF0000"/>
                </a:solidFill>
                <a:latin typeface="+mn-ea"/>
              </a:rPr>
              <a:t>薇与表达本诗的主题有何联系？</a:t>
            </a:r>
          </a:p>
        </p:txBody>
      </p:sp>
      <p:sp>
        <p:nvSpPr>
          <p:cNvPr id="4" name="矩形 3"/>
          <p:cNvSpPr/>
          <p:nvPr/>
        </p:nvSpPr>
        <p:spPr>
          <a:xfrm>
            <a:off x="3707903" y="171044"/>
            <a:ext cx="2031326" cy="646331"/>
          </a:xfrm>
          <a:prstGeom prst="rect">
            <a:avLst/>
          </a:prstGeom>
          <a:noFill/>
          <a:ln>
            <a:noFill/>
          </a:ln>
        </p:spPr>
        <p:txBody>
          <a:bodyPr wrap="none">
            <a:spAutoFit/>
            <a:scene3d>
              <a:camera prst="orthographicFront"/>
              <a:lightRig rig="threePt" dir="t">
                <a:rot lat="0" lon="0" rev="0"/>
              </a:lightRig>
            </a:scene3d>
            <a:sp3d extrusionH="120650" prstMaterial="matte"/>
          </a:bodyPr>
          <a:lstStyle/>
          <a:p>
            <a:pPr algn="ctr">
              <a:defRPr/>
            </a:pPr>
            <a:r>
              <a:rPr lang="zh-CN" altLang="en-US" sz="3600" b="1" dirty="0" smtClean="0">
                <a:solidFill>
                  <a:srgbClr val="002060"/>
                </a:solidFill>
                <a:latin typeface="微软雅黑" pitchFamily="34" charset="-122"/>
                <a:ea typeface="微软雅黑" pitchFamily="34" charset="-122"/>
              </a:rPr>
              <a:t>探究讨论</a:t>
            </a:r>
            <a:endParaRPr lang="zh-CN" altLang="en-US" sz="3600" b="1" dirty="0">
              <a:solidFill>
                <a:srgbClr val="00206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9"/>
                                        </p:tgtEl>
                                        <p:attrNameLst>
                                          <p:attrName>style.visibility</p:attrName>
                                        </p:attrNameLst>
                                      </p:cBhvr>
                                      <p:to>
                                        <p:strVal val="visible"/>
                                      </p:to>
                                    </p:set>
                                    <p:anim calcmode="discrete" valueType="clr">
                                      <p:cBhvr override="childStyle">
                                        <p:cTn id="7" dur="80"/>
                                        <p:tgtEl>
                                          <p:spTgt spid="614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9"/>
                                        </p:tgtEl>
                                        <p:attrNameLst>
                                          <p:attrName>fillcolor</p:attrName>
                                        </p:attrNameLst>
                                      </p:cBhvr>
                                      <p:tavLst>
                                        <p:tav tm="0">
                                          <p:val>
                                            <p:clrVal>
                                              <a:schemeClr val="accent2"/>
                                            </p:clrVal>
                                          </p:val>
                                        </p:tav>
                                        <p:tav tm="50000">
                                          <p:val>
                                            <p:clrVal>
                                              <a:schemeClr val="hlink"/>
                                            </p:clrVal>
                                          </p:val>
                                        </p:tav>
                                      </p:tavLst>
                                    </p:anim>
                                    <p:set>
                                      <p:cBhvr>
                                        <p:cTn id="9" dur="80"/>
                                        <p:tgtEl>
                                          <p:spTgt spid="61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矩形 19459"/>
          <p:cNvSpPr>
            <a:spLocks noChangeArrowheads="1"/>
          </p:cNvSpPr>
          <p:nvPr/>
        </p:nvSpPr>
        <p:spPr bwMode="auto">
          <a:xfrm>
            <a:off x="611560" y="1431728"/>
            <a:ext cx="8240713"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304800" eaLnBrk="1" hangingPunct="1">
              <a:lnSpc>
                <a:spcPct val="150000"/>
              </a:lnSpc>
            </a:pPr>
            <a:r>
              <a:rPr lang="zh-CN" altLang="en-US" sz="2800" b="1" dirty="0" smtClean="0">
                <a:latin typeface="+mn-ea"/>
              </a:rPr>
              <a:t>  这</a:t>
            </a:r>
            <a:r>
              <a:rPr lang="zh-CN" altLang="en-US" sz="2800" b="1" dirty="0">
                <a:latin typeface="+mn-ea"/>
              </a:rPr>
              <a:t>两章是在前面基础上的对战争场面的具体描写，通过对马、车、象弭、鱼服、将帅和士兵生动而形象的刻划，从另一个侧面反映了“忧心烈烈”“忧心孔疚”的原因，也使前面的“王事靡盬”落到了实处。从而进一步强调了正是因为战争频繁，居无定所，作为兵营中最底层的士兵才归家无望，思乡心切，强化了作品主题。</a:t>
            </a:r>
          </a:p>
        </p:txBody>
      </p:sp>
      <p:sp>
        <p:nvSpPr>
          <p:cNvPr id="21507" name="矩形 19460"/>
          <p:cNvSpPr>
            <a:spLocks noChangeArrowheads="1"/>
          </p:cNvSpPr>
          <p:nvPr/>
        </p:nvSpPr>
        <p:spPr bwMode="auto">
          <a:xfrm>
            <a:off x="539750" y="443413"/>
            <a:ext cx="5057795"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lnSpc>
                <a:spcPct val="150000"/>
              </a:lnSpc>
            </a:pPr>
            <a:r>
              <a:rPr lang="en-US" altLang="zh-CN" sz="2800" b="1" dirty="0" smtClean="0">
                <a:solidFill>
                  <a:srgbClr val="FF0000"/>
                </a:solidFill>
                <a:latin typeface="+mn-ea"/>
              </a:rPr>
              <a:t>2.4-5</a:t>
            </a:r>
            <a:r>
              <a:rPr lang="zh-CN" altLang="en-US" sz="2800" b="1" dirty="0">
                <a:solidFill>
                  <a:srgbClr val="FF0000"/>
                </a:solidFill>
                <a:latin typeface="+mn-ea"/>
              </a:rPr>
              <a:t>章与前三章有何关联呢？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9460"/>
                                        </p:tgtEl>
                                        <p:attrNameLst>
                                          <p:attrName>style.visibility</p:attrName>
                                        </p:attrNameLst>
                                      </p:cBhvr>
                                      <p:to>
                                        <p:strVal val="visible"/>
                                      </p:to>
                                    </p:set>
                                    <p:anim calcmode="discrete" valueType="clr">
                                      <p:cBhvr override="childStyle">
                                        <p:cTn id="7" dur="80"/>
                                        <p:tgtEl>
                                          <p:spTgt spid="194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460"/>
                                        </p:tgtEl>
                                        <p:attrNameLst>
                                          <p:attrName>fillcolor</p:attrName>
                                        </p:attrNameLst>
                                      </p:cBhvr>
                                      <p:tavLst>
                                        <p:tav tm="0">
                                          <p:val>
                                            <p:clrVal>
                                              <a:schemeClr val="accent2"/>
                                            </p:clrVal>
                                          </p:val>
                                        </p:tav>
                                        <p:tav tm="50000">
                                          <p:val>
                                            <p:clrVal>
                                              <a:schemeClr val="hlink"/>
                                            </p:clrVal>
                                          </p:val>
                                        </p:tav>
                                      </p:tavLst>
                                    </p:anim>
                                    <p:set>
                                      <p:cBhvr>
                                        <p:cTn id="9" dur="80"/>
                                        <p:tgtEl>
                                          <p:spTgt spid="194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8435"/>
          <p:cNvSpPr>
            <a:spLocks noChangeArrowheads="1"/>
          </p:cNvSpPr>
          <p:nvPr/>
        </p:nvSpPr>
        <p:spPr bwMode="auto">
          <a:xfrm>
            <a:off x="469148" y="282162"/>
            <a:ext cx="842333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1" hangingPunct="1">
              <a:lnSpc>
                <a:spcPct val="150000"/>
              </a:lnSpc>
            </a:pPr>
            <a:r>
              <a:rPr lang="en-US" altLang="zh-CN" sz="2800" b="1" dirty="0" smtClean="0">
                <a:solidFill>
                  <a:srgbClr val="FF0000"/>
                </a:solidFill>
                <a:latin typeface="+mn-ea"/>
              </a:rPr>
              <a:t>3.“</a:t>
            </a:r>
            <a:r>
              <a:rPr lang="zh-CN" altLang="en-US" sz="2800" b="1" dirty="0">
                <a:solidFill>
                  <a:srgbClr val="FF0000"/>
                </a:solidFill>
                <a:latin typeface="+mn-ea"/>
              </a:rPr>
              <a:t>岂敢定居？一月三捷”中的“捷”，有的解释为胜利，有的解释为接战、交战，则“三捷”或指多次胜利，或指多次行军，即不敢定居的意思，你觉得哪一种更合理？ </a:t>
            </a:r>
          </a:p>
        </p:txBody>
      </p:sp>
      <p:sp>
        <p:nvSpPr>
          <p:cNvPr id="18437" name="矩形 18436"/>
          <p:cNvSpPr>
            <a:spLocks noChangeArrowheads="1"/>
          </p:cNvSpPr>
          <p:nvPr/>
        </p:nvSpPr>
        <p:spPr bwMode="auto">
          <a:xfrm>
            <a:off x="539552" y="3284984"/>
            <a:ext cx="8153400"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lnSpc>
                <a:spcPct val="150000"/>
              </a:lnSpc>
            </a:pPr>
            <a:r>
              <a:rPr lang="en-US" altLang="zh-CN" sz="2800" b="1" dirty="0">
                <a:latin typeface="+mn-ea"/>
              </a:rPr>
              <a:t>    </a:t>
            </a:r>
            <a:r>
              <a:rPr lang="zh-CN" altLang="en-US" sz="2800" b="1" dirty="0">
                <a:latin typeface="+mn-ea"/>
              </a:rPr>
              <a:t>前一种能表现战士的自豪之情，让诗歌表现的情感更丰富；后一种则间接描写出战事之频繁，表明生活之艰苦。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7"/>
                                        </p:tgtEl>
                                        <p:attrNameLst>
                                          <p:attrName>style.visibility</p:attrName>
                                        </p:attrNameLst>
                                      </p:cBhvr>
                                      <p:to>
                                        <p:strVal val="visible"/>
                                      </p:to>
                                    </p:set>
                                    <p:anim calcmode="discrete" valueType="clr">
                                      <p:cBhvr override="childStyle">
                                        <p:cTn id="7" dur="80"/>
                                        <p:tgtEl>
                                          <p:spTgt spid="1843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7"/>
                                        </p:tgtEl>
                                        <p:attrNameLst>
                                          <p:attrName>fillcolor</p:attrName>
                                        </p:attrNameLst>
                                      </p:cBhvr>
                                      <p:tavLst>
                                        <p:tav tm="0">
                                          <p:val>
                                            <p:clrVal>
                                              <a:schemeClr val="accent2"/>
                                            </p:clrVal>
                                          </p:val>
                                        </p:tav>
                                        <p:tav tm="50000">
                                          <p:val>
                                            <p:clrVal>
                                              <a:schemeClr val="hlink"/>
                                            </p:clrVal>
                                          </p:val>
                                        </p:tav>
                                      </p:tavLst>
                                    </p:anim>
                                    <p:set>
                                      <p:cBhvr>
                                        <p:cTn id="9" dur="80"/>
                                        <p:tgtEl>
                                          <p:spTgt spid="184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矩形 4101"/>
          <p:cNvSpPr>
            <a:spLocks noChangeArrowheads="1"/>
          </p:cNvSpPr>
          <p:nvPr/>
        </p:nvSpPr>
        <p:spPr bwMode="auto">
          <a:xfrm>
            <a:off x="412114" y="3717032"/>
            <a:ext cx="8569325" cy="257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304800" eaLnBrk="1" hangingPunct="1">
              <a:lnSpc>
                <a:spcPct val="150000"/>
              </a:lnSpc>
            </a:pPr>
            <a:r>
              <a:rPr lang="en-US" altLang="zh-CN" sz="2800" b="1" dirty="0">
                <a:latin typeface="+mn-ea"/>
              </a:rPr>
              <a:t>  </a:t>
            </a:r>
            <a:r>
              <a:rPr lang="zh-CN" altLang="en-US" sz="2800" b="1" dirty="0" smtClean="0">
                <a:latin typeface="+mn-ea"/>
              </a:rPr>
              <a:t>偏偏</a:t>
            </a:r>
            <a:r>
              <a:rPr lang="zh-CN" altLang="en-US" sz="2800" b="1" dirty="0">
                <a:latin typeface="+mn-ea"/>
              </a:rPr>
              <a:t>在“杨柳依依”的大好时刻，战士们离别家乡亲人走上战场，心中有多少割舍不断的悲情愁肠！千辛万苦的战争终于结束，家园亲人就在眼前，该是多么温馨喜悦呀，可偏偏“雨雪霏霏”</a:t>
            </a:r>
            <a:r>
              <a:rPr lang="zh-CN" altLang="en-US" sz="2800" b="1" dirty="0" smtClean="0">
                <a:latin typeface="+mn-ea"/>
              </a:rPr>
              <a:t>！</a:t>
            </a:r>
            <a:endParaRPr lang="zh-CN" altLang="en-US" sz="2800" b="1" dirty="0">
              <a:latin typeface="+mn-ea"/>
            </a:endParaRPr>
          </a:p>
        </p:txBody>
      </p:sp>
      <p:sp>
        <p:nvSpPr>
          <p:cNvPr id="2" name="矩形 1"/>
          <p:cNvSpPr/>
          <p:nvPr/>
        </p:nvSpPr>
        <p:spPr>
          <a:xfrm>
            <a:off x="395536" y="201325"/>
            <a:ext cx="8424937" cy="3323987"/>
          </a:xfrm>
          <a:prstGeom prst="rect">
            <a:avLst/>
          </a:prstGeom>
        </p:spPr>
        <p:txBody>
          <a:bodyPr wrap="square">
            <a:spAutoFit/>
          </a:bodyPr>
          <a:lstStyle/>
          <a:p>
            <a:pPr>
              <a:lnSpc>
                <a:spcPct val="150000"/>
              </a:lnSpc>
            </a:pPr>
            <a:r>
              <a:rPr lang="en-US" altLang="zh-CN" sz="2800" b="1" dirty="0" smtClean="0">
                <a:solidFill>
                  <a:srgbClr val="FF0000"/>
                </a:solidFill>
                <a:latin typeface="+mn-ea"/>
              </a:rPr>
              <a:t>4.</a:t>
            </a:r>
            <a:r>
              <a:rPr lang="zh-CN" altLang="en-US" sz="2800" b="1" dirty="0">
                <a:solidFill>
                  <a:srgbClr val="FF0000"/>
                </a:solidFill>
                <a:latin typeface="+mn-ea"/>
              </a:rPr>
              <a:t>诗末章首四句，历代传诵不已，被视为情景交融的佳句。王夫之在</a:t>
            </a:r>
            <a:r>
              <a:rPr lang="en-US" altLang="zh-CN" sz="2800" b="1" dirty="0">
                <a:solidFill>
                  <a:srgbClr val="FF0000"/>
                </a:solidFill>
                <a:latin typeface="+mn-ea"/>
              </a:rPr>
              <a:t>《</a:t>
            </a:r>
            <a:r>
              <a:rPr lang="zh-CN" altLang="en-US" sz="2800" b="1" dirty="0">
                <a:solidFill>
                  <a:srgbClr val="FF0000"/>
                </a:solidFill>
                <a:latin typeface="+mn-ea"/>
              </a:rPr>
              <a:t>薑斋诗话</a:t>
            </a:r>
            <a:r>
              <a:rPr lang="en-US" altLang="zh-CN" sz="2800" b="1" dirty="0">
                <a:solidFill>
                  <a:srgbClr val="FF0000"/>
                </a:solidFill>
                <a:latin typeface="+mn-ea"/>
              </a:rPr>
              <a:t>》</a:t>
            </a:r>
            <a:r>
              <a:rPr lang="zh-CN" altLang="en-US" sz="2800" b="1" dirty="0">
                <a:solidFill>
                  <a:srgbClr val="FF0000"/>
                </a:solidFill>
                <a:latin typeface="+mn-ea"/>
              </a:rPr>
              <a:t>里说：“昔我往矣，杨柳依依；今我来思，雨雪霏霏。以乐景写哀，以哀景写乐，倍增其哀乐。”你同意他的评价么？说说你的</a:t>
            </a:r>
            <a:r>
              <a:rPr lang="zh-CN" altLang="en-US" sz="2800" b="1" dirty="0" smtClean="0">
                <a:solidFill>
                  <a:srgbClr val="FF0000"/>
                </a:solidFill>
                <a:latin typeface="+mn-ea"/>
              </a:rPr>
              <a:t>理由。</a:t>
            </a:r>
            <a:endParaRPr lang="zh-CN" altLang="en-US" sz="28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102"/>
                                        </p:tgtEl>
                                        <p:attrNameLst>
                                          <p:attrName>style.visibility</p:attrName>
                                        </p:attrNameLst>
                                      </p:cBhvr>
                                      <p:to>
                                        <p:strVal val="visible"/>
                                      </p:to>
                                    </p:set>
                                    <p:anim calcmode="discrete" valueType="clr">
                                      <p:cBhvr override="childStyle">
                                        <p:cTn id="7" dur="80"/>
                                        <p:tgtEl>
                                          <p:spTgt spid="410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102"/>
                                        </p:tgtEl>
                                        <p:attrNameLst>
                                          <p:attrName>fillcolor</p:attrName>
                                        </p:attrNameLst>
                                      </p:cBhvr>
                                      <p:tavLst>
                                        <p:tav tm="0">
                                          <p:val>
                                            <p:clrVal>
                                              <a:schemeClr val="accent2"/>
                                            </p:clrVal>
                                          </p:val>
                                        </p:tav>
                                        <p:tav tm="50000">
                                          <p:val>
                                            <p:clrVal>
                                              <a:schemeClr val="hlink"/>
                                            </p:clrVal>
                                          </p:val>
                                        </p:tav>
                                      </p:tavLst>
                                    </p:anim>
                                    <p:set>
                                      <p:cBhvr>
                                        <p:cTn id="9" dur="80"/>
                                        <p:tgtEl>
                                          <p:spTgt spid="410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6047" y="2204864"/>
            <a:ext cx="8136904" cy="3323987"/>
          </a:xfrm>
          <a:prstGeom prst="rect">
            <a:avLst/>
          </a:prstGeom>
        </p:spPr>
        <p:txBody>
          <a:bodyPr wrap="square">
            <a:spAutoFit/>
          </a:bodyPr>
          <a:lstStyle/>
          <a:p>
            <a:pPr indent="304800">
              <a:lnSpc>
                <a:spcPct val="150000"/>
              </a:lnSpc>
            </a:pPr>
            <a:r>
              <a:rPr lang="zh-CN" altLang="en-US" sz="2800" b="1" dirty="0" smtClean="0">
                <a:latin typeface="+mn-ea"/>
              </a:rPr>
              <a:t>  主人公</a:t>
            </a:r>
            <a:r>
              <a:rPr lang="zh-CN" altLang="en-US" sz="2800" b="1" dirty="0">
                <a:latin typeface="+mn-ea"/>
              </a:rPr>
              <a:t>此时之所以充满了哀伤，还因为在他刚得以摆脱战争的苦难，从战场上回来之后，另一个根本无法回避的问题又凸现在他眼前，这就是对家人命运或者自己前景的极为沉重乃至不祥的预感。因此仍旧是对主题“忧”的诠释。</a:t>
            </a:r>
          </a:p>
        </p:txBody>
      </p:sp>
      <p:sp>
        <p:nvSpPr>
          <p:cNvPr id="3" name="矩形 2"/>
          <p:cNvSpPr/>
          <p:nvPr/>
        </p:nvSpPr>
        <p:spPr>
          <a:xfrm>
            <a:off x="467544" y="548680"/>
            <a:ext cx="8208912" cy="1384995"/>
          </a:xfrm>
          <a:prstGeom prst="rect">
            <a:avLst/>
          </a:prstGeom>
        </p:spPr>
        <p:txBody>
          <a:bodyPr wrap="square">
            <a:spAutoFit/>
          </a:bodyPr>
          <a:lstStyle/>
          <a:p>
            <a:pPr>
              <a:lnSpc>
                <a:spcPct val="150000"/>
              </a:lnSpc>
            </a:pPr>
            <a:r>
              <a:rPr lang="zh-CN" altLang="en-US" sz="2800" b="1" dirty="0">
                <a:latin typeface="+mn-ea"/>
              </a:rPr>
              <a:t>昔日离家时的依依惜别之情，今日归来的悲戚之感，表现得</a:t>
            </a:r>
            <a:r>
              <a:rPr lang="zh-CN" altLang="en-US" sz="2800" b="1" dirty="0" smtClean="0">
                <a:latin typeface="+mn-ea"/>
              </a:rPr>
              <a:t>淋漓尽致。</a:t>
            </a:r>
            <a:endParaRPr lang="zh-CN" altLang="en-US" sz="2800" dirty="0"/>
          </a:p>
        </p:txBody>
      </p:sp>
    </p:spTree>
    <p:extLst>
      <p:ext uri="{BB962C8B-B14F-4D97-AF65-F5344CB8AC3E}">
        <p14:creationId xmlns:p14="http://schemas.microsoft.com/office/powerpoint/2010/main" val="16115387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custDataLst>
              <p:tags r:id="rId2"/>
            </p:custDataLst>
          </p:nvPr>
        </p:nvSpPr>
        <p:spPr>
          <a:xfrm>
            <a:off x="868363"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D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任意多边形 36"/>
          <p:cNvSpPr/>
          <p:nvPr>
            <p:custDataLst>
              <p:tags r:id="rId3"/>
            </p:custDataLst>
          </p:nvPr>
        </p:nvSpPr>
        <p:spPr>
          <a:xfrm>
            <a:off x="868363"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41"/>
          <p:cNvSpPr/>
          <p:nvPr>
            <p:custDataLst>
              <p:tags r:id="rId4"/>
            </p:custDataLst>
          </p:nvPr>
        </p:nvSpPr>
        <p:spPr>
          <a:xfrm>
            <a:off x="2135188" y="2854325"/>
            <a:ext cx="1131887"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219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任意多边形 43"/>
          <p:cNvSpPr/>
          <p:nvPr>
            <p:custDataLst>
              <p:tags r:id="rId5"/>
            </p:custDataLst>
          </p:nvPr>
        </p:nvSpPr>
        <p:spPr>
          <a:xfrm>
            <a:off x="2135188" y="3449638"/>
            <a:ext cx="1131887"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35E57"/>
          </a:solidFill>
          <a:ln>
            <a:noFill/>
          </a:ln>
          <a:effectLst>
            <a:outerShdw dist="50800" dir="5400000" algn="t" rotWithShape="0">
              <a:srgbClr val="F14A4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任意多边形 44"/>
          <p:cNvSpPr/>
          <p:nvPr>
            <p:custDataLst>
              <p:tags r:id="rId6"/>
            </p:custDataLst>
          </p:nvPr>
        </p:nvSpPr>
        <p:spPr>
          <a:xfrm>
            <a:off x="340042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任意多边形 45"/>
          <p:cNvSpPr/>
          <p:nvPr>
            <p:custDataLst>
              <p:tags r:id="rId7"/>
            </p:custDataLst>
          </p:nvPr>
        </p:nvSpPr>
        <p:spPr>
          <a:xfrm>
            <a:off x="340042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任意多边形 46"/>
          <p:cNvSpPr/>
          <p:nvPr>
            <p:custDataLst>
              <p:tags r:id="rId8"/>
            </p:custDataLst>
          </p:nvPr>
        </p:nvSpPr>
        <p:spPr>
          <a:xfrm>
            <a:off x="466725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18A8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任意多边形 47"/>
          <p:cNvSpPr/>
          <p:nvPr>
            <p:custDataLst>
              <p:tags r:id="rId9"/>
            </p:custDataLst>
          </p:nvPr>
        </p:nvSpPr>
        <p:spPr>
          <a:xfrm>
            <a:off x="466725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24E0C1"/>
          </a:solidFill>
          <a:ln>
            <a:noFill/>
          </a:ln>
          <a:effectLst>
            <a:outerShdw dist="50800" dir="5400000" algn="t" rotWithShape="0">
              <a:srgbClr val="1ED1B5">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任意多边形 48"/>
          <p:cNvSpPr/>
          <p:nvPr>
            <p:custDataLst>
              <p:tags r:id="rId10"/>
            </p:custDataLst>
          </p:nvPr>
        </p:nvSpPr>
        <p:spPr>
          <a:xfrm>
            <a:off x="593407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2D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任意多边形 49"/>
          <p:cNvSpPr/>
          <p:nvPr>
            <p:custDataLst>
              <p:tags r:id="rId11"/>
            </p:custDataLst>
          </p:nvPr>
        </p:nvSpPr>
        <p:spPr>
          <a:xfrm>
            <a:off x="593407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任意多边形 50"/>
          <p:cNvSpPr/>
          <p:nvPr>
            <p:custDataLst>
              <p:tags r:id="rId12"/>
            </p:custDataLst>
          </p:nvPr>
        </p:nvSpPr>
        <p:spPr>
          <a:xfrm>
            <a:off x="720090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任意多边形 51"/>
          <p:cNvSpPr/>
          <p:nvPr>
            <p:custDataLst>
              <p:tags r:id="rId13"/>
            </p:custDataLst>
          </p:nvPr>
        </p:nvSpPr>
        <p:spPr>
          <a:xfrm>
            <a:off x="720090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86" name="文本框 15"/>
          <p:cNvSpPr txBox="1">
            <a:spLocks noChangeArrowheads="1"/>
          </p:cNvSpPr>
          <p:nvPr>
            <p:custDataLst>
              <p:tags r:id="rId14"/>
            </p:custDataLst>
          </p:nvPr>
        </p:nvSpPr>
        <p:spPr bwMode="auto">
          <a:xfrm>
            <a:off x="868363"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T</a:t>
            </a:r>
            <a:endParaRPr lang="zh-CN" altLang="en-US" sz="7200">
              <a:solidFill>
                <a:srgbClr val="FFFFFF"/>
              </a:solidFill>
              <a:latin typeface="Impact" pitchFamily="34" charset="0"/>
            </a:endParaRPr>
          </a:p>
        </p:txBody>
      </p:sp>
      <p:sp>
        <p:nvSpPr>
          <p:cNvPr id="3087" name="文本框 54"/>
          <p:cNvSpPr txBox="1">
            <a:spLocks noChangeArrowheads="1"/>
          </p:cNvSpPr>
          <p:nvPr>
            <p:custDataLst>
              <p:tags r:id="rId15"/>
            </p:custDataLst>
          </p:nvPr>
        </p:nvSpPr>
        <p:spPr bwMode="auto">
          <a:xfrm>
            <a:off x="2135188" y="2554288"/>
            <a:ext cx="11318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H</a:t>
            </a:r>
            <a:endParaRPr lang="zh-CN" altLang="en-US" sz="7200">
              <a:solidFill>
                <a:srgbClr val="FFFFFF"/>
              </a:solidFill>
              <a:latin typeface="Impact" pitchFamily="34" charset="0"/>
            </a:endParaRPr>
          </a:p>
        </p:txBody>
      </p:sp>
      <p:sp>
        <p:nvSpPr>
          <p:cNvPr id="3088" name="文本框 55"/>
          <p:cNvSpPr txBox="1">
            <a:spLocks noChangeArrowheads="1"/>
          </p:cNvSpPr>
          <p:nvPr>
            <p:custDataLst>
              <p:tags r:id="rId16"/>
            </p:custDataLst>
          </p:nvPr>
        </p:nvSpPr>
        <p:spPr bwMode="auto">
          <a:xfrm>
            <a:off x="340042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A</a:t>
            </a:r>
            <a:endParaRPr lang="zh-CN" altLang="en-US" sz="7200">
              <a:solidFill>
                <a:srgbClr val="FFFFFF"/>
              </a:solidFill>
              <a:latin typeface="Impact" pitchFamily="34" charset="0"/>
            </a:endParaRPr>
          </a:p>
        </p:txBody>
      </p:sp>
      <p:sp>
        <p:nvSpPr>
          <p:cNvPr id="3089" name="文本框 56"/>
          <p:cNvSpPr txBox="1">
            <a:spLocks noChangeArrowheads="1"/>
          </p:cNvSpPr>
          <p:nvPr>
            <p:custDataLst>
              <p:tags r:id="rId17"/>
            </p:custDataLst>
          </p:nvPr>
        </p:nvSpPr>
        <p:spPr bwMode="auto">
          <a:xfrm>
            <a:off x="466725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N</a:t>
            </a:r>
            <a:endParaRPr lang="zh-CN" altLang="en-US" sz="7200">
              <a:solidFill>
                <a:srgbClr val="FFFFFF"/>
              </a:solidFill>
              <a:latin typeface="Impact" pitchFamily="34" charset="0"/>
            </a:endParaRPr>
          </a:p>
        </p:txBody>
      </p:sp>
      <p:sp>
        <p:nvSpPr>
          <p:cNvPr id="3090" name="文本框 57"/>
          <p:cNvSpPr txBox="1">
            <a:spLocks noChangeArrowheads="1"/>
          </p:cNvSpPr>
          <p:nvPr>
            <p:custDataLst>
              <p:tags r:id="rId18"/>
            </p:custDataLst>
          </p:nvPr>
        </p:nvSpPr>
        <p:spPr bwMode="auto">
          <a:xfrm>
            <a:off x="593407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K</a:t>
            </a:r>
            <a:endParaRPr lang="zh-CN" altLang="en-US" sz="7200">
              <a:solidFill>
                <a:srgbClr val="FFFFFF"/>
              </a:solidFill>
              <a:latin typeface="Impact" pitchFamily="34" charset="0"/>
            </a:endParaRPr>
          </a:p>
        </p:txBody>
      </p:sp>
      <p:sp>
        <p:nvSpPr>
          <p:cNvPr id="3091" name="文本框 58"/>
          <p:cNvSpPr txBox="1">
            <a:spLocks noChangeArrowheads="1"/>
          </p:cNvSpPr>
          <p:nvPr>
            <p:custDataLst>
              <p:tags r:id="rId19"/>
            </p:custDataLst>
          </p:nvPr>
        </p:nvSpPr>
        <p:spPr bwMode="auto">
          <a:xfrm>
            <a:off x="720090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S</a:t>
            </a:r>
            <a:endParaRPr lang="zh-CN" altLang="en-US" sz="7200">
              <a:solidFill>
                <a:srgbClr val="FFFFFF"/>
              </a:solidFill>
              <a:latin typeface="Impact" pitchFamily="34" charset="0"/>
            </a:endParaRPr>
          </a:p>
        </p:txBody>
      </p:sp>
    </p:spTree>
    <p:custDataLst>
      <p:tags r:id="rId1"/>
    </p:custDataLst>
    <p:extLst>
      <p:ext uri="{BB962C8B-B14F-4D97-AF65-F5344CB8AC3E}">
        <p14:creationId xmlns:p14="http://schemas.microsoft.com/office/powerpoint/2010/main" val="33033103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627434" y="856976"/>
            <a:ext cx="8049021"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en-US" sz="2800" b="1" dirty="0" smtClean="0">
                <a:latin typeface="+mn-ea"/>
                <a:ea typeface="+mn-ea"/>
              </a:rPr>
              <a:t>    《</a:t>
            </a:r>
            <a:r>
              <a:rPr lang="zh-CN" altLang="en-US" sz="2800" b="1" dirty="0" smtClean="0">
                <a:latin typeface="+mn-ea"/>
                <a:ea typeface="+mn-ea"/>
              </a:rPr>
              <a:t>诗经</a:t>
            </a:r>
            <a:r>
              <a:rPr lang="en-US" sz="2800" b="1" dirty="0" smtClean="0">
                <a:latin typeface="+mn-ea"/>
                <a:ea typeface="+mn-ea"/>
              </a:rPr>
              <a:t>》</a:t>
            </a:r>
            <a:r>
              <a:rPr lang="zh-CN" altLang="en-US" sz="2800" b="1" dirty="0" smtClean="0">
                <a:latin typeface="+mn-ea"/>
                <a:ea typeface="+mn-ea"/>
              </a:rPr>
              <a:t>是我国第一部诗歌总集。收入从西周到春秋时期的诗歌</a:t>
            </a:r>
            <a:r>
              <a:rPr lang="en-US" altLang="zh-CN" sz="2800" b="1" dirty="0" smtClean="0">
                <a:latin typeface="+mn-ea"/>
                <a:ea typeface="+mn-ea"/>
              </a:rPr>
              <a:t>305</a:t>
            </a:r>
            <a:r>
              <a:rPr lang="zh-CN" altLang="en-US" sz="2800" b="1" dirty="0" smtClean="0">
                <a:latin typeface="+mn-ea"/>
                <a:ea typeface="+mn-ea"/>
              </a:rPr>
              <a:t>首。汉以前被称为</a:t>
            </a:r>
            <a:r>
              <a:rPr lang="en-US" altLang="zh-CN" sz="2800" b="1" dirty="0" smtClean="0">
                <a:latin typeface="+mn-ea"/>
                <a:ea typeface="+mn-ea"/>
              </a:rPr>
              <a:t>《</a:t>
            </a:r>
            <a:r>
              <a:rPr lang="zh-CN" altLang="en-US" sz="2800" b="1" dirty="0" smtClean="0">
                <a:latin typeface="+mn-ea"/>
                <a:ea typeface="+mn-ea"/>
              </a:rPr>
              <a:t>诗</a:t>
            </a:r>
            <a:r>
              <a:rPr lang="en-US" altLang="zh-CN" sz="2800" b="1" dirty="0" smtClean="0">
                <a:latin typeface="+mn-ea"/>
                <a:ea typeface="+mn-ea"/>
              </a:rPr>
              <a:t>》</a:t>
            </a:r>
            <a:r>
              <a:rPr lang="zh-CN" altLang="en-US" sz="2800" b="1" dirty="0" smtClean="0">
                <a:latin typeface="+mn-ea"/>
                <a:ea typeface="+mn-ea"/>
              </a:rPr>
              <a:t>或 </a:t>
            </a:r>
            <a:r>
              <a:rPr lang="en-US" altLang="zh-CN" sz="2800" b="1" dirty="0" smtClean="0">
                <a:latin typeface="+mn-ea"/>
                <a:ea typeface="+mn-ea"/>
              </a:rPr>
              <a:t>《 </a:t>
            </a:r>
            <a:r>
              <a:rPr lang="zh-CN" altLang="en-US" sz="2800" b="1" dirty="0" smtClean="0">
                <a:latin typeface="+mn-ea"/>
                <a:ea typeface="+mn-ea"/>
              </a:rPr>
              <a:t>诗三百</a:t>
            </a:r>
            <a:r>
              <a:rPr lang="en-US" altLang="zh-CN" sz="2800" b="1" dirty="0" smtClean="0">
                <a:latin typeface="+mn-ea"/>
                <a:ea typeface="+mn-ea"/>
              </a:rPr>
              <a:t>》</a:t>
            </a:r>
            <a:r>
              <a:rPr lang="zh-CN" altLang="en-US" sz="2800" b="1" dirty="0" smtClean="0">
                <a:latin typeface="+mn-ea"/>
                <a:ea typeface="+mn-ea"/>
              </a:rPr>
              <a:t>。</a:t>
            </a:r>
            <a:endParaRPr lang="en-US" altLang="zh-CN" sz="2800" b="1" dirty="0">
              <a:latin typeface="+mn-ea"/>
              <a:ea typeface="+mn-ea"/>
            </a:endParaRPr>
          </a:p>
        </p:txBody>
      </p:sp>
      <p:sp>
        <p:nvSpPr>
          <p:cNvPr id="4099" name="Text Box 3"/>
          <p:cNvSpPr txBox="1">
            <a:spLocks noChangeArrowheads="1"/>
          </p:cNvSpPr>
          <p:nvPr/>
        </p:nvSpPr>
        <p:spPr bwMode="auto">
          <a:xfrm>
            <a:off x="1905000" y="2757488"/>
            <a:ext cx="7239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latin typeface="Times New Roman" panose="02020603050405020304" pitchFamily="18" charset="0"/>
              </a:rPr>
              <a:t>内容：</a:t>
            </a:r>
            <a:endParaRPr lang="zh-CN" altLang="en-US" sz="2800" b="1" dirty="0">
              <a:latin typeface="幼圆" panose="02010509060101010101" pitchFamily="49" charset="-122"/>
            </a:endParaRPr>
          </a:p>
        </p:txBody>
      </p:sp>
      <p:sp>
        <p:nvSpPr>
          <p:cNvPr id="4100" name="Text Box 4"/>
          <p:cNvSpPr txBox="1">
            <a:spLocks noChangeArrowheads="1"/>
          </p:cNvSpPr>
          <p:nvPr/>
        </p:nvSpPr>
        <p:spPr bwMode="auto">
          <a:xfrm>
            <a:off x="1828800" y="4572000"/>
            <a:ext cx="73152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latin typeface="Times New Roman" panose="02020603050405020304" pitchFamily="18" charset="0"/>
              </a:rPr>
              <a:t>形式：</a:t>
            </a:r>
          </a:p>
        </p:txBody>
      </p:sp>
      <p:sp>
        <p:nvSpPr>
          <p:cNvPr id="4101" name="Text Box 5"/>
          <p:cNvSpPr txBox="1">
            <a:spLocks noChangeArrowheads="1"/>
          </p:cNvSpPr>
          <p:nvPr/>
        </p:nvSpPr>
        <p:spPr bwMode="auto">
          <a:xfrm>
            <a:off x="1905000" y="3657600"/>
            <a:ext cx="70866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latin typeface="Times New Roman" panose="02020603050405020304" pitchFamily="18" charset="0"/>
              </a:rPr>
              <a:t>手法：</a:t>
            </a:r>
            <a:endParaRPr lang="zh-CN" altLang="en-US" sz="2800" b="1" dirty="0">
              <a:latin typeface="幼圆" panose="02010509060101010101" pitchFamily="49" charset="-122"/>
            </a:endParaRPr>
          </a:p>
        </p:txBody>
      </p:sp>
      <p:sp>
        <p:nvSpPr>
          <p:cNvPr id="4104" name="AutoShape 8"/>
          <p:cNvSpPr/>
          <p:nvPr/>
        </p:nvSpPr>
        <p:spPr bwMode="auto">
          <a:xfrm>
            <a:off x="1600200" y="3048000"/>
            <a:ext cx="228600" cy="2057400"/>
          </a:xfrm>
          <a:prstGeom prst="leftBrace">
            <a:avLst>
              <a:gd name="adj1" fmla="val 75000"/>
              <a:gd name="adj2" fmla="val 50000"/>
            </a:avLst>
          </a:prstGeom>
          <a:noFill/>
          <a:ln w="28575" cap="sq">
            <a:solidFill>
              <a:srgbClr val="66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105" name="Text Box 9"/>
          <p:cNvSpPr txBox="1">
            <a:spLocks noChangeArrowheads="1"/>
          </p:cNvSpPr>
          <p:nvPr/>
        </p:nvSpPr>
        <p:spPr bwMode="auto">
          <a:xfrm>
            <a:off x="827855" y="5317870"/>
            <a:ext cx="78486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en-US" sz="2800" b="1" dirty="0">
                <a:latin typeface="+mn-ea"/>
                <a:ea typeface="+mn-ea"/>
              </a:rPr>
              <a:t>《</a:t>
            </a:r>
            <a:r>
              <a:rPr lang="zh-CN" altLang="en-US" sz="2800" b="1" dirty="0">
                <a:latin typeface="+mn-ea"/>
                <a:ea typeface="+mn-ea"/>
              </a:rPr>
              <a:t>诗经</a:t>
            </a:r>
            <a:r>
              <a:rPr lang="en-US" sz="2800" b="1" dirty="0">
                <a:latin typeface="+mn-ea"/>
                <a:ea typeface="+mn-ea"/>
              </a:rPr>
              <a:t>》</a:t>
            </a:r>
            <a:r>
              <a:rPr lang="zh-CN" altLang="en-US" sz="2800" b="1" dirty="0">
                <a:latin typeface="+mn-ea"/>
                <a:ea typeface="+mn-ea"/>
              </a:rPr>
              <a:t>是我国古典</a:t>
            </a:r>
            <a:r>
              <a:rPr lang="zh-CN" altLang="en-US" sz="2800" b="1" dirty="0" smtClean="0">
                <a:latin typeface="+mn-ea"/>
                <a:ea typeface="+mn-ea"/>
              </a:rPr>
              <a:t>诗歌</a:t>
            </a:r>
            <a:r>
              <a:rPr lang="zh-CN" altLang="en-US" sz="2800" b="1" dirty="0">
                <a:solidFill>
                  <a:srgbClr val="800000"/>
                </a:solidFill>
                <a:latin typeface="+mn-ea"/>
                <a:ea typeface="+mn-ea"/>
              </a:rPr>
              <a:t>现实主义</a:t>
            </a:r>
            <a:r>
              <a:rPr lang="zh-CN" altLang="en-US" sz="2800" b="1" dirty="0" smtClean="0">
                <a:latin typeface="+mn-ea"/>
                <a:ea typeface="+mn-ea"/>
              </a:rPr>
              <a:t>的</a:t>
            </a:r>
            <a:r>
              <a:rPr lang="zh-CN" altLang="en-US" sz="2800" b="1" dirty="0">
                <a:latin typeface="+mn-ea"/>
                <a:ea typeface="+mn-ea"/>
              </a:rPr>
              <a:t>源头。</a:t>
            </a:r>
          </a:p>
        </p:txBody>
      </p:sp>
      <p:sp>
        <p:nvSpPr>
          <p:cNvPr id="4110" name="Line 14"/>
          <p:cNvSpPr>
            <a:spLocks noChangeShapeType="1"/>
          </p:cNvSpPr>
          <p:nvPr/>
        </p:nvSpPr>
        <p:spPr bwMode="auto">
          <a:xfrm flipV="1">
            <a:off x="3162300" y="3352800"/>
            <a:ext cx="2819400" cy="0"/>
          </a:xfrm>
          <a:prstGeom prst="line">
            <a:avLst/>
          </a:prstGeom>
          <a:noFill/>
          <a:ln w="28575" cap="sq">
            <a:solidFill>
              <a:srgbClr val="66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12" name="Line 16"/>
          <p:cNvSpPr>
            <a:spLocks noChangeShapeType="1"/>
          </p:cNvSpPr>
          <p:nvPr/>
        </p:nvSpPr>
        <p:spPr bwMode="auto">
          <a:xfrm>
            <a:off x="3048000" y="4267200"/>
            <a:ext cx="3048000" cy="0"/>
          </a:xfrm>
          <a:prstGeom prst="line">
            <a:avLst/>
          </a:prstGeom>
          <a:noFill/>
          <a:ln w="28575" cap="sq">
            <a:solidFill>
              <a:srgbClr val="66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13" name="Line 17"/>
          <p:cNvSpPr>
            <a:spLocks noChangeShapeType="1"/>
          </p:cNvSpPr>
          <p:nvPr/>
        </p:nvSpPr>
        <p:spPr bwMode="auto">
          <a:xfrm>
            <a:off x="3170238" y="5181600"/>
            <a:ext cx="3429000" cy="0"/>
          </a:xfrm>
          <a:prstGeom prst="line">
            <a:avLst/>
          </a:prstGeom>
          <a:noFill/>
          <a:ln w="28575" cap="sq">
            <a:solidFill>
              <a:srgbClr val="66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149" name="Rectangle 29"/>
          <p:cNvSpPr>
            <a:spLocks noChangeArrowheads="1"/>
          </p:cNvSpPr>
          <p:nvPr/>
        </p:nvSpPr>
        <p:spPr bwMode="auto">
          <a:xfrm>
            <a:off x="3107104" y="2731721"/>
            <a:ext cx="28892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50000"/>
              </a:spcBef>
            </a:pPr>
            <a:r>
              <a:rPr lang="zh-CN" altLang="en-US" sz="2800" b="1" dirty="0">
                <a:solidFill>
                  <a:srgbClr val="800000"/>
                </a:solidFill>
                <a:latin typeface="Times New Roman" panose="02020603050405020304" pitchFamily="18" charset="0"/>
              </a:rPr>
              <a:t>风    雅    颂</a:t>
            </a:r>
          </a:p>
        </p:txBody>
      </p:sp>
      <p:sp>
        <p:nvSpPr>
          <p:cNvPr id="5150" name="Rectangle 30"/>
          <p:cNvSpPr>
            <a:spLocks noChangeArrowheads="1"/>
          </p:cNvSpPr>
          <p:nvPr/>
        </p:nvSpPr>
        <p:spPr bwMode="auto">
          <a:xfrm>
            <a:off x="3155950" y="3684588"/>
            <a:ext cx="28638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dirty="0">
                <a:solidFill>
                  <a:srgbClr val="800000"/>
                </a:solidFill>
                <a:latin typeface="Times New Roman" panose="02020603050405020304" pitchFamily="18" charset="0"/>
              </a:rPr>
              <a:t>赋   比    兴</a:t>
            </a:r>
          </a:p>
        </p:txBody>
      </p:sp>
      <p:sp>
        <p:nvSpPr>
          <p:cNvPr id="5151" name="Rectangle 31"/>
          <p:cNvSpPr>
            <a:spLocks noChangeArrowheads="1"/>
          </p:cNvSpPr>
          <p:nvPr/>
        </p:nvSpPr>
        <p:spPr bwMode="auto">
          <a:xfrm>
            <a:off x="3048000" y="4572000"/>
            <a:ext cx="22098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dirty="0">
                <a:solidFill>
                  <a:srgbClr val="800000"/>
                </a:solidFill>
                <a:latin typeface="Times New Roman" panose="02020603050405020304" pitchFamily="18" charset="0"/>
              </a:rPr>
              <a:t>四言为主</a:t>
            </a:r>
          </a:p>
        </p:txBody>
      </p:sp>
      <p:sp>
        <p:nvSpPr>
          <p:cNvPr id="5152" name="Rectangle 32"/>
          <p:cNvSpPr>
            <a:spLocks noChangeArrowheads="1"/>
          </p:cNvSpPr>
          <p:nvPr/>
        </p:nvSpPr>
        <p:spPr bwMode="auto">
          <a:xfrm>
            <a:off x="5784850" y="5256214"/>
            <a:ext cx="2872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smtClean="0">
                <a:latin typeface="Times New Roman" panose="02020603050405020304" pitchFamily="18" charset="0"/>
              </a:rPr>
              <a:t> </a:t>
            </a:r>
            <a:endParaRPr lang="zh-CN" altLang="en-US" sz="3200" b="1" dirty="0">
              <a:latin typeface="Times New Roman" panose="02020603050405020304" pitchFamily="18" charset="0"/>
            </a:endParaRPr>
          </a:p>
        </p:txBody>
      </p:sp>
      <p:sp>
        <p:nvSpPr>
          <p:cNvPr id="2" name="矩形 1"/>
          <p:cNvSpPr/>
          <p:nvPr/>
        </p:nvSpPr>
        <p:spPr>
          <a:xfrm>
            <a:off x="3893536" y="87535"/>
            <a:ext cx="1107996" cy="646331"/>
          </a:xfrm>
          <a:prstGeom prst="rect">
            <a:avLst/>
          </a:prstGeom>
        </p:spPr>
        <p:txBody>
          <a:bodyPr wrap="none">
            <a:spAutoFit/>
          </a:bodyPr>
          <a:lstStyle/>
          <a:p>
            <a:r>
              <a:rPr lang="zh-CN" altLang="en-US" sz="3600" b="1" dirty="0" smtClean="0">
                <a:solidFill>
                  <a:srgbClr val="002060"/>
                </a:solidFill>
                <a:latin typeface="微软雅黑" pitchFamily="34" charset="-122"/>
                <a:ea typeface="微软雅黑" pitchFamily="34" charset="-122"/>
              </a:rPr>
              <a:t>诗经</a:t>
            </a:r>
            <a:endParaRPr lang="zh-CN" altLang="en-US" sz="3600" b="1" dirty="0">
              <a:solidFill>
                <a:srgbClr val="00206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49"/>
                                        </p:tgtEl>
                                        <p:attrNameLst>
                                          <p:attrName>style.visibility</p:attrName>
                                        </p:attrNameLst>
                                      </p:cBhvr>
                                      <p:to>
                                        <p:strVal val="visible"/>
                                      </p:to>
                                    </p:set>
                                    <p:anim calcmode="lin" valueType="num">
                                      <p:cBhvr additive="base">
                                        <p:cTn id="7" dur="500" fill="hold"/>
                                        <p:tgtEl>
                                          <p:spTgt spid="5149"/>
                                        </p:tgtEl>
                                        <p:attrNameLst>
                                          <p:attrName>ppt_x</p:attrName>
                                        </p:attrNameLst>
                                      </p:cBhvr>
                                      <p:tavLst>
                                        <p:tav tm="0">
                                          <p:val>
                                            <p:strVal val="0-#ppt_w/2"/>
                                          </p:val>
                                        </p:tav>
                                        <p:tav tm="100000">
                                          <p:val>
                                            <p:strVal val="#ppt_x"/>
                                          </p:val>
                                        </p:tav>
                                      </p:tavLst>
                                    </p:anim>
                                    <p:anim calcmode="lin" valueType="num">
                                      <p:cBhvr additive="base">
                                        <p:cTn id="8" dur="500" fill="hold"/>
                                        <p:tgtEl>
                                          <p:spTgt spid="51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50"/>
                                        </p:tgtEl>
                                        <p:attrNameLst>
                                          <p:attrName>style.visibility</p:attrName>
                                        </p:attrNameLst>
                                      </p:cBhvr>
                                      <p:to>
                                        <p:strVal val="visible"/>
                                      </p:to>
                                    </p:set>
                                    <p:anim calcmode="lin" valueType="num">
                                      <p:cBhvr additive="base">
                                        <p:cTn id="13" dur="500" fill="hold"/>
                                        <p:tgtEl>
                                          <p:spTgt spid="5150"/>
                                        </p:tgtEl>
                                        <p:attrNameLst>
                                          <p:attrName>ppt_x</p:attrName>
                                        </p:attrNameLst>
                                      </p:cBhvr>
                                      <p:tavLst>
                                        <p:tav tm="0">
                                          <p:val>
                                            <p:strVal val="0-#ppt_w/2"/>
                                          </p:val>
                                        </p:tav>
                                        <p:tav tm="100000">
                                          <p:val>
                                            <p:strVal val="#ppt_x"/>
                                          </p:val>
                                        </p:tav>
                                      </p:tavLst>
                                    </p:anim>
                                    <p:anim calcmode="lin" valueType="num">
                                      <p:cBhvr additive="base">
                                        <p:cTn id="14" dur="500" fill="hold"/>
                                        <p:tgtEl>
                                          <p:spTgt spid="515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151"/>
                                        </p:tgtEl>
                                        <p:attrNameLst>
                                          <p:attrName>style.visibility</p:attrName>
                                        </p:attrNameLst>
                                      </p:cBhvr>
                                      <p:to>
                                        <p:strVal val="visible"/>
                                      </p:to>
                                    </p:set>
                                    <p:anim calcmode="lin" valueType="num">
                                      <p:cBhvr additive="base">
                                        <p:cTn id="19" dur="500" fill="hold"/>
                                        <p:tgtEl>
                                          <p:spTgt spid="5151"/>
                                        </p:tgtEl>
                                        <p:attrNameLst>
                                          <p:attrName>ppt_x</p:attrName>
                                        </p:attrNameLst>
                                      </p:cBhvr>
                                      <p:tavLst>
                                        <p:tav tm="0">
                                          <p:val>
                                            <p:strVal val="0-#ppt_w/2"/>
                                          </p:val>
                                        </p:tav>
                                        <p:tav tm="100000">
                                          <p:val>
                                            <p:strVal val="#ppt_x"/>
                                          </p:val>
                                        </p:tav>
                                      </p:tavLst>
                                    </p:anim>
                                    <p:anim calcmode="lin" valueType="num">
                                      <p:cBhvr additive="base">
                                        <p:cTn id="20" dur="500" fill="hold"/>
                                        <p:tgtEl>
                                          <p:spTgt spid="51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52"/>
                                        </p:tgtEl>
                                        <p:attrNameLst>
                                          <p:attrName>style.visibility</p:attrName>
                                        </p:attrNameLst>
                                      </p:cBhvr>
                                      <p:to>
                                        <p:strVal val="visible"/>
                                      </p:to>
                                    </p:set>
                                    <p:anim calcmode="lin" valueType="num">
                                      <p:cBhvr additive="base">
                                        <p:cTn id="25" dur="500" fill="hold"/>
                                        <p:tgtEl>
                                          <p:spTgt spid="5152"/>
                                        </p:tgtEl>
                                        <p:attrNameLst>
                                          <p:attrName>ppt_x</p:attrName>
                                        </p:attrNameLst>
                                      </p:cBhvr>
                                      <p:tavLst>
                                        <p:tav tm="0">
                                          <p:val>
                                            <p:strVal val="0-#ppt_w/2"/>
                                          </p:val>
                                        </p:tav>
                                        <p:tav tm="100000">
                                          <p:val>
                                            <p:strVal val="#ppt_x"/>
                                          </p:val>
                                        </p:tav>
                                      </p:tavLst>
                                    </p:anim>
                                    <p:anim calcmode="lin" valueType="num">
                                      <p:cBhvr additive="base">
                                        <p:cTn id="26" dur="500" fill="hold"/>
                                        <p:tgtEl>
                                          <p:spTgt spid="5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9" grpId="0"/>
      <p:bldP spid="5150" grpId="0"/>
      <p:bldP spid="5151" grpId="0"/>
      <p:bldP spid="51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973965" y="301326"/>
            <a:ext cx="162736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buFont typeface="Arial" panose="020B0604020202020204" pitchFamily="34" charset="0"/>
              <a:buNone/>
            </a:pPr>
            <a:r>
              <a:rPr lang="zh-CN" altLang="en-US" sz="2800" b="1" dirty="0">
                <a:solidFill>
                  <a:srgbClr val="010125"/>
                </a:solidFill>
                <a:latin typeface="+mn-ea"/>
              </a:rPr>
              <a:t>民间乐歌</a:t>
            </a:r>
          </a:p>
        </p:txBody>
      </p:sp>
      <p:sp>
        <p:nvSpPr>
          <p:cNvPr id="6147" name="Rectangle 3"/>
          <p:cNvSpPr>
            <a:spLocks noChangeArrowheads="1"/>
          </p:cNvSpPr>
          <p:nvPr/>
        </p:nvSpPr>
        <p:spPr bwMode="auto">
          <a:xfrm>
            <a:off x="1973964" y="947656"/>
            <a:ext cx="162736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buFont typeface="Arial" panose="020B0604020202020204" pitchFamily="34" charset="0"/>
              <a:buNone/>
            </a:pPr>
            <a:r>
              <a:rPr lang="zh-CN" altLang="en-US" sz="2800" b="1" dirty="0">
                <a:solidFill>
                  <a:srgbClr val="010125"/>
                </a:solidFill>
                <a:latin typeface="+mn-ea"/>
              </a:rPr>
              <a:t>宫廷乐歌</a:t>
            </a:r>
          </a:p>
        </p:txBody>
      </p:sp>
      <p:sp>
        <p:nvSpPr>
          <p:cNvPr id="6148" name="Rectangle 4"/>
          <p:cNvSpPr>
            <a:spLocks noChangeArrowheads="1"/>
          </p:cNvSpPr>
          <p:nvPr/>
        </p:nvSpPr>
        <p:spPr bwMode="auto">
          <a:xfrm>
            <a:off x="1973964" y="1626336"/>
            <a:ext cx="270939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buFont typeface="Arial" panose="020B0604020202020204" pitchFamily="34" charset="0"/>
              <a:buNone/>
            </a:pPr>
            <a:r>
              <a:rPr lang="zh-CN" altLang="en-US" sz="2800" b="1" dirty="0">
                <a:solidFill>
                  <a:srgbClr val="010125"/>
                </a:solidFill>
                <a:latin typeface="+mn-ea"/>
              </a:rPr>
              <a:t>宗庙乐歌和舞歌</a:t>
            </a:r>
          </a:p>
        </p:txBody>
      </p:sp>
      <p:sp>
        <p:nvSpPr>
          <p:cNvPr id="6149" name="Rectangle 5"/>
          <p:cNvSpPr>
            <a:spLocks noChangeArrowheads="1"/>
          </p:cNvSpPr>
          <p:nvPr/>
        </p:nvSpPr>
        <p:spPr bwMode="auto">
          <a:xfrm>
            <a:off x="1889721" y="2852738"/>
            <a:ext cx="6324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en-US" altLang="zh-CN" sz="2800" b="1" dirty="0">
                <a:solidFill>
                  <a:srgbClr val="010125"/>
                </a:solidFill>
                <a:latin typeface="+mn-ea"/>
              </a:rPr>
              <a:t>“</a:t>
            </a:r>
            <a:r>
              <a:rPr lang="zh-CN" altLang="en-US" sz="2800" b="1" dirty="0">
                <a:solidFill>
                  <a:srgbClr val="010125"/>
                </a:solidFill>
                <a:latin typeface="+mn-ea"/>
              </a:rPr>
              <a:t>敷陈其事而直言之”，包括一般陈述和铺排陈述两种情况。</a:t>
            </a:r>
          </a:p>
        </p:txBody>
      </p:sp>
      <p:sp>
        <p:nvSpPr>
          <p:cNvPr id="6150" name="Rectangle 6"/>
          <p:cNvSpPr>
            <a:spLocks noChangeArrowheads="1"/>
          </p:cNvSpPr>
          <p:nvPr/>
        </p:nvSpPr>
        <p:spPr bwMode="auto">
          <a:xfrm>
            <a:off x="1979613" y="4197350"/>
            <a:ext cx="66246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en-US" altLang="zh-CN" sz="2800" b="1" dirty="0">
                <a:solidFill>
                  <a:srgbClr val="010125"/>
                </a:solidFill>
                <a:latin typeface="+mn-ea"/>
              </a:rPr>
              <a:t>“</a:t>
            </a:r>
            <a:r>
              <a:rPr lang="zh-CN" altLang="en-US" sz="2800" b="1" dirty="0">
                <a:solidFill>
                  <a:srgbClr val="010125"/>
                </a:solidFill>
                <a:latin typeface="+mn-ea"/>
              </a:rPr>
              <a:t>以彼物比此物”，也就是比喻。</a:t>
            </a:r>
          </a:p>
        </p:txBody>
      </p:sp>
      <p:sp>
        <p:nvSpPr>
          <p:cNvPr id="6151" name="Rectangle 7"/>
          <p:cNvSpPr>
            <a:spLocks noChangeArrowheads="1"/>
          </p:cNvSpPr>
          <p:nvPr/>
        </p:nvSpPr>
        <p:spPr bwMode="auto">
          <a:xfrm>
            <a:off x="1979613" y="5156200"/>
            <a:ext cx="6248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en-US" altLang="zh-CN" sz="2800" b="1" dirty="0">
                <a:solidFill>
                  <a:srgbClr val="010125"/>
                </a:solidFill>
                <a:latin typeface="+mn-ea"/>
              </a:rPr>
              <a:t>“</a:t>
            </a:r>
            <a:r>
              <a:rPr lang="zh-CN" altLang="en-US" sz="2800" b="1" dirty="0">
                <a:solidFill>
                  <a:srgbClr val="010125"/>
                </a:solidFill>
                <a:latin typeface="+mn-ea"/>
              </a:rPr>
              <a:t>先言他物以引起所咏之辞”，也就是借助其他事物为所咏之内容作铺垫。</a:t>
            </a:r>
          </a:p>
        </p:txBody>
      </p:sp>
      <p:sp>
        <p:nvSpPr>
          <p:cNvPr id="7176" name="Rectangle 8"/>
          <p:cNvSpPr>
            <a:spLocks noChangeArrowheads="1"/>
          </p:cNvSpPr>
          <p:nvPr/>
        </p:nvSpPr>
        <p:spPr bwMode="auto">
          <a:xfrm>
            <a:off x="785956" y="301326"/>
            <a:ext cx="126989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buFont typeface="Arial" panose="020B0604020202020204" pitchFamily="34" charset="0"/>
              <a:buNone/>
            </a:pPr>
            <a:r>
              <a:rPr lang="zh-CN" altLang="en-US" sz="2800" b="1" dirty="0">
                <a:solidFill>
                  <a:srgbClr val="800000"/>
                </a:solidFill>
                <a:latin typeface="+mn-ea"/>
              </a:rPr>
              <a:t>风   </a:t>
            </a:r>
          </a:p>
          <a:p>
            <a:pPr>
              <a:lnSpc>
                <a:spcPct val="150000"/>
              </a:lnSpc>
              <a:buFont typeface="Arial" panose="020B0604020202020204" pitchFamily="34" charset="0"/>
              <a:buNone/>
            </a:pPr>
            <a:r>
              <a:rPr lang="zh-CN" altLang="en-US" sz="2800" b="1" dirty="0">
                <a:solidFill>
                  <a:srgbClr val="800000"/>
                </a:solidFill>
                <a:latin typeface="+mn-ea"/>
              </a:rPr>
              <a:t>雅    </a:t>
            </a:r>
          </a:p>
          <a:p>
            <a:pPr>
              <a:lnSpc>
                <a:spcPct val="150000"/>
              </a:lnSpc>
              <a:buFont typeface="Arial" panose="020B0604020202020204" pitchFamily="34" charset="0"/>
              <a:buNone/>
            </a:pPr>
            <a:r>
              <a:rPr lang="zh-CN" altLang="en-US" sz="2800" b="1" dirty="0">
                <a:solidFill>
                  <a:srgbClr val="800000"/>
                </a:solidFill>
                <a:latin typeface="+mn-ea"/>
              </a:rPr>
              <a:t>颂</a:t>
            </a:r>
          </a:p>
        </p:txBody>
      </p:sp>
      <p:sp>
        <p:nvSpPr>
          <p:cNvPr id="7177" name="Rectangle 9"/>
          <p:cNvSpPr>
            <a:spLocks noChangeArrowheads="1"/>
          </p:cNvSpPr>
          <p:nvPr/>
        </p:nvSpPr>
        <p:spPr bwMode="auto">
          <a:xfrm>
            <a:off x="755650" y="2852738"/>
            <a:ext cx="64293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2800" b="1" dirty="0">
                <a:solidFill>
                  <a:srgbClr val="800000"/>
                </a:solidFill>
                <a:latin typeface="+mn-ea"/>
              </a:rPr>
              <a:t>赋</a:t>
            </a:r>
          </a:p>
          <a:p>
            <a:pPr>
              <a:lnSpc>
                <a:spcPct val="150000"/>
              </a:lnSpc>
              <a:buFont typeface="Arial" panose="020B0604020202020204" pitchFamily="34" charset="0"/>
              <a:buNone/>
            </a:pPr>
            <a:endParaRPr lang="zh-CN" altLang="en-US" sz="2800" b="1" dirty="0">
              <a:solidFill>
                <a:srgbClr val="800000"/>
              </a:solidFill>
              <a:latin typeface="+mn-ea"/>
            </a:endParaRPr>
          </a:p>
          <a:p>
            <a:pPr>
              <a:lnSpc>
                <a:spcPct val="150000"/>
              </a:lnSpc>
              <a:buFont typeface="Arial" panose="020B0604020202020204" pitchFamily="34" charset="0"/>
              <a:buNone/>
            </a:pPr>
            <a:r>
              <a:rPr lang="zh-CN" altLang="en-US" sz="2800" b="1" dirty="0">
                <a:solidFill>
                  <a:srgbClr val="800000"/>
                </a:solidFill>
                <a:latin typeface="+mn-ea"/>
              </a:rPr>
              <a:t>比</a:t>
            </a:r>
          </a:p>
          <a:p>
            <a:pPr>
              <a:lnSpc>
                <a:spcPct val="150000"/>
              </a:lnSpc>
              <a:buFont typeface="Arial" panose="020B0604020202020204" pitchFamily="34" charset="0"/>
              <a:buNone/>
            </a:pPr>
            <a:endParaRPr lang="zh-CN" altLang="en-US" sz="2800" b="1" dirty="0">
              <a:solidFill>
                <a:srgbClr val="800000"/>
              </a:solidFill>
              <a:latin typeface="+mn-ea"/>
            </a:endParaRPr>
          </a:p>
          <a:p>
            <a:pPr>
              <a:lnSpc>
                <a:spcPct val="150000"/>
              </a:lnSpc>
              <a:buFont typeface="Arial" panose="020B0604020202020204" pitchFamily="34" charset="0"/>
              <a:buNone/>
            </a:pPr>
            <a:r>
              <a:rPr lang="zh-CN" altLang="en-US" sz="2800" b="1" dirty="0">
                <a:solidFill>
                  <a:srgbClr val="800000"/>
                </a:solidFill>
                <a:latin typeface="+mn-ea"/>
              </a:rPr>
              <a:t>兴</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heckerboard(across)">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checkerboard(across)">
                                      <p:cBhvr>
                                        <p:cTn id="12" dur="5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checkerboard(across)">
                                      <p:cBhvr>
                                        <p:cTn id="17" dur="5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checkerboard(across)">
                                      <p:cBhvr>
                                        <p:cTn id="22" dur="500"/>
                                        <p:tgtEl>
                                          <p:spTgt spid="614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150"/>
                                        </p:tgtEl>
                                        <p:attrNameLst>
                                          <p:attrName>style.visibility</p:attrName>
                                        </p:attrNameLst>
                                      </p:cBhvr>
                                      <p:to>
                                        <p:strVal val="visible"/>
                                      </p:to>
                                    </p:set>
                                    <p:animEffect transition="in" filter="checkerboard(across)">
                                      <p:cBhvr>
                                        <p:cTn id="27" dur="500"/>
                                        <p:tgtEl>
                                          <p:spTgt spid="615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6151"/>
                                        </p:tgtEl>
                                        <p:attrNameLst>
                                          <p:attrName>style.visibility</p:attrName>
                                        </p:attrNameLst>
                                      </p:cBhvr>
                                      <p:to>
                                        <p:strVal val="visible"/>
                                      </p:to>
                                    </p:set>
                                    <p:animEffect transition="in" filter="checkerboard(across)">
                                      <p:cBhvr>
                                        <p:cTn id="32"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P spid="6148" grpId="0" autoUpdateAnimBg="0"/>
      <p:bldP spid="6149" grpId="0" autoUpdateAnimBg="0"/>
      <p:bldP spid="6150" grpId="0" autoUpdateAnimBg="0"/>
      <p:bldP spid="615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2123728" y="260648"/>
            <a:ext cx="51847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600" b="1" dirty="0">
                <a:solidFill>
                  <a:srgbClr val="002060"/>
                </a:solidFill>
                <a:latin typeface="微软雅黑" pitchFamily="34" charset="-122"/>
                <a:ea typeface="微软雅黑" pitchFamily="34" charset="-122"/>
              </a:rPr>
              <a:t>学习目标</a:t>
            </a:r>
          </a:p>
        </p:txBody>
      </p:sp>
      <p:sp>
        <p:nvSpPr>
          <p:cNvPr id="5123" name="Text Box 3"/>
          <p:cNvSpPr txBox="1">
            <a:spLocks noChangeArrowheads="1"/>
          </p:cNvSpPr>
          <p:nvPr/>
        </p:nvSpPr>
        <p:spPr bwMode="auto">
          <a:xfrm>
            <a:off x="381000" y="1524000"/>
            <a:ext cx="8458200"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50000"/>
              </a:spcBef>
            </a:pPr>
            <a:r>
              <a:rPr lang="en-US" sz="2800" b="1" dirty="0">
                <a:latin typeface="+mn-ea"/>
              </a:rPr>
              <a:t>1.</a:t>
            </a:r>
            <a:r>
              <a:rPr lang="zh-CN" altLang="en-US" sz="2800" b="1" dirty="0">
                <a:latin typeface="+mn-ea"/>
              </a:rPr>
              <a:t>知识与能力：整体感知课文，理清课文</a:t>
            </a:r>
            <a:r>
              <a:rPr lang="zh-CN" altLang="en-US" sz="2800" b="1" dirty="0" smtClean="0">
                <a:latin typeface="+mn-ea"/>
              </a:rPr>
              <a:t>叙事</a:t>
            </a:r>
            <a:r>
              <a:rPr lang="zh-CN" altLang="en-US" sz="2800" b="1" dirty="0">
                <a:latin typeface="+mn-ea"/>
              </a:rPr>
              <a:t>线索</a:t>
            </a:r>
            <a:r>
              <a:rPr lang="zh-CN" altLang="en-US" sz="2800" b="1" dirty="0" smtClean="0">
                <a:latin typeface="+mn-ea"/>
              </a:rPr>
              <a:t>。（</a:t>
            </a:r>
            <a:r>
              <a:rPr lang="zh-CN" altLang="en-US" sz="2800" b="1" dirty="0">
                <a:solidFill>
                  <a:srgbClr val="0000FF"/>
                </a:solidFill>
                <a:latin typeface="+mn-ea"/>
              </a:rPr>
              <a:t>重点</a:t>
            </a:r>
            <a:r>
              <a:rPr lang="zh-CN" altLang="en-US" sz="2800" b="1" dirty="0" smtClean="0">
                <a:latin typeface="+mn-ea"/>
              </a:rPr>
              <a:t>）</a:t>
            </a:r>
            <a:endParaRPr lang="en-US" sz="2800" b="1" dirty="0">
              <a:solidFill>
                <a:srgbClr val="0000FF"/>
              </a:solidFill>
              <a:latin typeface="+mn-ea"/>
            </a:endParaRPr>
          </a:p>
          <a:p>
            <a:pPr>
              <a:lnSpc>
                <a:spcPct val="150000"/>
              </a:lnSpc>
              <a:spcBef>
                <a:spcPct val="50000"/>
              </a:spcBef>
            </a:pPr>
            <a:r>
              <a:rPr lang="en-US" sz="2800" b="1" dirty="0">
                <a:latin typeface="+mn-ea"/>
              </a:rPr>
              <a:t>2.</a:t>
            </a:r>
            <a:r>
              <a:rPr lang="zh-CN" altLang="en-US" sz="2800" b="1" dirty="0">
                <a:latin typeface="+mn-ea"/>
              </a:rPr>
              <a:t>过程与方法：诵读课文，体会感情</a:t>
            </a:r>
            <a:r>
              <a:rPr lang="zh-CN" altLang="en-US" sz="2800" b="1" dirty="0" smtClean="0">
                <a:latin typeface="+mn-ea"/>
              </a:rPr>
              <a:t>。把握</a:t>
            </a:r>
            <a:r>
              <a:rPr lang="zh-CN" altLang="en-US" sz="2800" b="1" dirty="0">
                <a:latin typeface="+mn-ea"/>
              </a:rPr>
              <a:t>诗歌中妇女的形象</a:t>
            </a:r>
            <a:r>
              <a:rPr lang="zh-CN" altLang="en-US" sz="2800" b="1" dirty="0" smtClean="0">
                <a:latin typeface="+mn-ea"/>
              </a:rPr>
              <a:t>。（</a:t>
            </a:r>
            <a:r>
              <a:rPr lang="zh-CN" altLang="en-US" sz="2800" b="1" dirty="0">
                <a:solidFill>
                  <a:srgbClr val="0000FF"/>
                </a:solidFill>
                <a:latin typeface="+mn-ea"/>
              </a:rPr>
              <a:t>难点</a:t>
            </a:r>
            <a:r>
              <a:rPr lang="zh-CN" altLang="en-US" sz="2800" b="1" dirty="0" smtClean="0">
                <a:latin typeface="+mn-ea"/>
              </a:rPr>
              <a:t>）</a:t>
            </a:r>
            <a:endParaRPr lang="en-US" sz="2800" b="1" dirty="0">
              <a:solidFill>
                <a:srgbClr val="0000FF"/>
              </a:solidFill>
              <a:latin typeface="+mn-ea"/>
            </a:endParaRPr>
          </a:p>
          <a:p>
            <a:pPr>
              <a:lnSpc>
                <a:spcPct val="150000"/>
              </a:lnSpc>
              <a:spcBef>
                <a:spcPct val="50000"/>
              </a:spcBef>
            </a:pPr>
            <a:r>
              <a:rPr lang="en-US" sz="2800" b="1" dirty="0">
                <a:latin typeface="+mn-ea"/>
              </a:rPr>
              <a:t>3.</a:t>
            </a:r>
            <a:r>
              <a:rPr lang="zh-CN" altLang="en-US" sz="2800" b="1" dirty="0">
                <a:latin typeface="+mn-ea"/>
              </a:rPr>
              <a:t>情感态度价值观：成就自尊、自强的人格。</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653407" y="1240269"/>
            <a:ext cx="7776864" cy="65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spcBef>
                <a:spcPct val="50000"/>
              </a:spcBef>
            </a:pPr>
            <a:r>
              <a:rPr lang="zh-CN" altLang="en-US" sz="2800" b="1" dirty="0" smtClean="0">
                <a:latin typeface="Times New Roman" panose="02020603050405020304" pitchFamily="18" charset="0"/>
              </a:rPr>
              <a:t>诵读</a:t>
            </a:r>
            <a:r>
              <a:rPr lang="zh-CN" altLang="en-US" sz="2800" b="1" dirty="0">
                <a:latin typeface="Times New Roman" panose="02020603050405020304" pitchFamily="18" charset="0"/>
              </a:rPr>
              <a:t>的节奏：“二、二”节拍</a:t>
            </a:r>
          </a:p>
        </p:txBody>
      </p:sp>
      <p:sp>
        <p:nvSpPr>
          <p:cNvPr id="6147" name="Text Box 3"/>
          <p:cNvSpPr txBox="1">
            <a:spLocks noChangeArrowheads="1"/>
          </p:cNvSpPr>
          <p:nvPr/>
        </p:nvSpPr>
        <p:spPr bwMode="auto">
          <a:xfrm>
            <a:off x="1403648" y="2276872"/>
            <a:ext cx="3505200" cy="3240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50000"/>
              </a:spcBef>
            </a:pPr>
            <a:r>
              <a:rPr lang="zh-CN" altLang="en-US" sz="2800" b="1" dirty="0">
                <a:latin typeface="+mn-ea"/>
              </a:rPr>
              <a:t>氓之</a:t>
            </a:r>
            <a:r>
              <a:rPr lang="en-US" sz="2800" b="1" dirty="0">
                <a:latin typeface="+mn-ea"/>
              </a:rPr>
              <a:t>/</a:t>
            </a:r>
            <a:r>
              <a:rPr lang="zh-CN" altLang="en-US" sz="2800" b="1" dirty="0">
                <a:latin typeface="+mn-ea"/>
              </a:rPr>
              <a:t>蚩蚩，</a:t>
            </a:r>
          </a:p>
          <a:p>
            <a:pPr>
              <a:lnSpc>
                <a:spcPct val="150000"/>
              </a:lnSpc>
              <a:spcBef>
                <a:spcPct val="50000"/>
              </a:spcBef>
            </a:pPr>
            <a:r>
              <a:rPr lang="zh-CN" altLang="en-US" sz="2800" b="1" dirty="0">
                <a:latin typeface="+mn-ea"/>
              </a:rPr>
              <a:t>抱布</a:t>
            </a:r>
            <a:r>
              <a:rPr lang="en-US" sz="2800" b="1" dirty="0">
                <a:latin typeface="+mn-ea"/>
              </a:rPr>
              <a:t>/</a:t>
            </a:r>
            <a:r>
              <a:rPr lang="zh-CN" altLang="en-US" sz="2800" b="1" dirty="0">
                <a:latin typeface="+mn-ea"/>
              </a:rPr>
              <a:t>贸丝。</a:t>
            </a:r>
          </a:p>
          <a:p>
            <a:pPr>
              <a:lnSpc>
                <a:spcPct val="150000"/>
              </a:lnSpc>
              <a:spcBef>
                <a:spcPct val="50000"/>
              </a:spcBef>
            </a:pPr>
            <a:r>
              <a:rPr lang="zh-CN" altLang="en-US" sz="2800" b="1" dirty="0">
                <a:latin typeface="+mn-ea"/>
              </a:rPr>
              <a:t>匪来</a:t>
            </a:r>
            <a:r>
              <a:rPr lang="en-US" sz="2800" b="1" dirty="0">
                <a:latin typeface="+mn-ea"/>
              </a:rPr>
              <a:t>/</a:t>
            </a:r>
            <a:r>
              <a:rPr lang="zh-CN" altLang="en-US" sz="2800" b="1" dirty="0">
                <a:latin typeface="+mn-ea"/>
              </a:rPr>
              <a:t>贸丝，</a:t>
            </a:r>
          </a:p>
          <a:p>
            <a:pPr>
              <a:lnSpc>
                <a:spcPct val="150000"/>
              </a:lnSpc>
              <a:spcBef>
                <a:spcPct val="50000"/>
              </a:spcBef>
            </a:pPr>
            <a:r>
              <a:rPr lang="zh-CN" altLang="en-US" sz="2800" b="1" dirty="0">
                <a:latin typeface="+mn-ea"/>
              </a:rPr>
              <a:t>来即</a:t>
            </a:r>
            <a:r>
              <a:rPr lang="en-US" sz="2800" b="1" dirty="0">
                <a:latin typeface="+mn-ea"/>
              </a:rPr>
              <a:t>/</a:t>
            </a:r>
            <a:r>
              <a:rPr lang="zh-CN" altLang="en-US" sz="2800" b="1" dirty="0">
                <a:latin typeface="+mn-ea"/>
              </a:rPr>
              <a:t>我谋。</a:t>
            </a:r>
          </a:p>
        </p:txBody>
      </p:sp>
      <p:sp>
        <p:nvSpPr>
          <p:cNvPr id="2" name="矩形 1"/>
          <p:cNvSpPr/>
          <p:nvPr/>
        </p:nvSpPr>
        <p:spPr>
          <a:xfrm>
            <a:off x="3526176" y="260648"/>
            <a:ext cx="2031326" cy="646331"/>
          </a:xfrm>
          <a:prstGeom prst="rect">
            <a:avLst/>
          </a:prstGeom>
        </p:spPr>
        <p:txBody>
          <a:bodyPr wrap="none">
            <a:spAutoFit/>
          </a:bodyPr>
          <a:lstStyle/>
          <a:p>
            <a:pPr algn="ctr">
              <a:spcBef>
                <a:spcPct val="50000"/>
              </a:spcBef>
            </a:pPr>
            <a:r>
              <a:rPr lang="zh-CN" altLang="en-US" sz="3600" b="1" dirty="0">
                <a:solidFill>
                  <a:srgbClr val="002060"/>
                </a:solidFill>
                <a:latin typeface="微软雅黑" pitchFamily="34" charset="-122"/>
                <a:ea typeface="微软雅黑" pitchFamily="34" charset="-122"/>
              </a:rPr>
              <a:t>诵读练习</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3810000" y="228600"/>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sz="3600" b="1" dirty="0">
                <a:solidFill>
                  <a:srgbClr val="CC00FF"/>
                </a:solidFill>
                <a:latin typeface="黑体" panose="02010609060101010101" pitchFamily="49" charset="-122"/>
                <a:ea typeface="黑体" panose="02010609060101010101" pitchFamily="49" charset="-122"/>
              </a:rPr>
              <a:t>《</a:t>
            </a:r>
            <a:r>
              <a:rPr lang="zh-CN" altLang="en-US" sz="3600" b="1" dirty="0">
                <a:solidFill>
                  <a:srgbClr val="CC00FF"/>
                </a:solidFill>
                <a:latin typeface="黑体" panose="02010609060101010101" pitchFamily="49" charset="-122"/>
                <a:ea typeface="黑体" panose="02010609060101010101" pitchFamily="49" charset="-122"/>
              </a:rPr>
              <a:t>氓</a:t>
            </a:r>
            <a:r>
              <a:rPr lang="en-US" sz="3600" b="1" dirty="0">
                <a:solidFill>
                  <a:srgbClr val="CC00FF"/>
                </a:solidFill>
                <a:latin typeface="黑体" panose="02010609060101010101" pitchFamily="49" charset="-122"/>
                <a:ea typeface="黑体" panose="02010609060101010101" pitchFamily="49" charset="-122"/>
              </a:rPr>
              <a:t>》</a:t>
            </a:r>
          </a:p>
        </p:txBody>
      </p:sp>
      <p:grpSp>
        <p:nvGrpSpPr>
          <p:cNvPr id="10243" name="Group 3"/>
          <p:cNvGrpSpPr/>
          <p:nvPr/>
        </p:nvGrpSpPr>
        <p:grpSpPr bwMode="auto">
          <a:xfrm>
            <a:off x="1981200" y="914400"/>
            <a:ext cx="5029200" cy="560388"/>
            <a:chOff x="0" y="0"/>
            <a:chExt cx="3168" cy="353"/>
          </a:xfrm>
        </p:grpSpPr>
        <p:grpSp>
          <p:nvGrpSpPr>
            <p:cNvPr id="10244" name="Group 4"/>
            <p:cNvGrpSpPr/>
            <p:nvPr/>
          </p:nvGrpSpPr>
          <p:grpSpPr bwMode="auto">
            <a:xfrm>
              <a:off x="0" y="0"/>
              <a:ext cx="3168" cy="353"/>
              <a:chOff x="0" y="0"/>
              <a:chExt cx="3168" cy="353"/>
            </a:xfrm>
          </p:grpSpPr>
          <p:sp>
            <p:nvSpPr>
              <p:cNvPr id="10245" name="Line 5"/>
              <p:cNvSpPr>
                <a:spLocks noChangeShapeType="1"/>
              </p:cNvSpPr>
              <p:nvPr/>
            </p:nvSpPr>
            <p:spPr bwMode="auto">
              <a:xfrm>
                <a:off x="1632" y="48"/>
                <a:ext cx="0" cy="305"/>
              </a:xfrm>
              <a:prstGeom prst="line">
                <a:avLst/>
              </a:prstGeom>
              <a:noFill/>
              <a:ln w="38100">
                <a:solidFill>
                  <a:srgbClr val="666633"/>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6" name="Line 6"/>
              <p:cNvSpPr>
                <a:spLocks noChangeShapeType="1"/>
              </p:cNvSpPr>
              <p:nvPr/>
            </p:nvSpPr>
            <p:spPr bwMode="auto">
              <a:xfrm>
                <a:off x="0" y="0"/>
                <a:ext cx="3168" cy="0"/>
              </a:xfrm>
              <a:prstGeom prst="line">
                <a:avLst/>
              </a:prstGeom>
              <a:noFill/>
              <a:ln w="38100">
                <a:solidFill>
                  <a:srgbClr val="666633"/>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7" name="Line 7"/>
              <p:cNvSpPr>
                <a:spLocks noChangeShapeType="1"/>
              </p:cNvSpPr>
              <p:nvPr/>
            </p:nvSpPr>
            <p:spPr bwMode="auto">
              <a:xfrm>
                <a:off x="0" y="31"/>
                <a:ext cx="0" cy="305"/>
              </a:xfrm>
              <a:prstGeom prst="line">
                <a:avLst/>
              </a:prstGeom>
              <a:noFill/>
              <a:ln w="38100">
                <a:solidFill>
                  <a:srgbClr val="666633"/>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0248" name="Line 8"/>
            <p:cNvSpPr>
              <a:spLocks noChangeShapeType="1"/>
            </p:cNvSpPr>
            <p:nvPr/>
          </p:nvSpPr>
          <p:spPr bwMode="auto">
            <a:xfrm flipH="1">
              <a:off x="3168" y="0"/>
              <a:ext cx="0" cy="288"/>
            </a:xfrm>
            <a:prstGeom prst="line">
              <a:avLst/>
            </a:prstGeom>
            <a:noFill/>
            <a:ln w="38100">
              <a:solidFill>
                <a:srgbClr val="666633"/>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1273" name="Text Box 9"/>
          <p:cNvSpPr txBox="1">
            <a:spLocks noChangeArrowheads="1"/>
          </p:cNvSpPr>
          <p:nvPr/>
        </p:nvSpPr>
        <p:spPr bwMode="auto">
          <a:xfrm>
            <a:off x="1676400" y="1676400"/>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恋爱</a:t>
            </a:r>
          </a:p>
        </p:txBody>
      </p:sp>
      <p:sp>
        <p:nvSpPr>
          <p:cNvPr id="11274" name="Text Box 10"/>
          <p:cNvSpPr txBox="1">
            <a:spLocks noChangeArrowheads="1"/>
          </p:cNvSpPr>
          <p:nvPr/>
        </p:nvSpPr>
        <p:spPr bwMode="auto">
          <a:xfrm>
            <a:off x="4211638" y="1628775"/>
            <a:ext cx="106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j-ea"/>
                <a:ea typeface="+mj-ea"/>
              </a:rPr>
              <a:t>婚变</a:t>
            </a:r>
          </a:p>
        </p:txBody>
      </p:sp>
      <p:sp>
        <p:nvSpPr>
          <p:cNvPr id="11275" name="Text Box 11"/>
          <p:cNvSpPr txBox="1">
            <a:spLocks noChangeArrowheads="1"/>
          </p:cNvSpPr>
          <p:nvPr/>
        </p:nvSpPr>
        <p:spPr bwMode="auto">
          <a:xfrm>
            <a:off x="6594902" y="1486267"/>
            <a:ext cx="9906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CC3300"/>
                </a:solidFill>
                <a:latin typeface="+mn-ea"/>
                <a:ea typeface="+mn-ea"/>
              </a:rPr>
              <a:t>决绝</a:t>
            </a:r>
          </a:p>
        </p:txBody>
      </p:sp>
      <p:sp>
        <p:nvSpPr>
          <p:cNvPr id="10252" name="Text Box 12"/>
          <p:cNvSpPr txBox="1">
            <a:spLocks noChangeArrowheads="1"/>
          </p:cNvSpPr>
          <p:nvPr/>
        </p:nvSpPr>
        <p:spPr bwMode="auto">
          <a:xfrm>
            <a:off x="228600" y="2438400"/>
            <a:ext cx="13192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000066"/>
                </a:solidFill>
                <a:latin typeface="+mn-ea"/>
                <a:ea typeface="+mn-ea"/>
              </a:rPr>
              <a:t>章节：</a:t>
            </a:r>
          </a:p>
        </p:txBody>
      </p:sp>
      <p:sp>
        <p:nvSpPr>
          <p:cNvPr id="11277" name="Text Box 13"/>
          <p:cNvSpPr txBox="1">
            <a:spLocks noChangeArrowheads="1"/>
          </p:cNvSpPr>
          <p:nvPr/>
        </p:nvSpPr>
        <p:spPr bwMode="auto">
          <a:xfrm>
            <a:off x="1553064" y="2469356"/>
            <a:ext cx="1527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一  二</a:t>
            </a:r>
          </a:p>
        </p:txBody>
      </p:sp>
      <p:sp>
        <p:nvSpPr>
          <p:cNvPr id="11278" name="Text Box 14"/>
          <p:cNvSpPr txBox="1">
            <a:spLocks noChangeArrowheads="1"/>
          </p:cNvSpPr>
          <p:nvPr/>
        </p:nvSpPr>
        <p:spPr bwMode="auto">
          <a:xfrm>
            <a:off x="3879728" y="2405390"/>
            <a:ext cx="1820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三 四 五</a:t>
            </a:r>
          </a:p>
        </p:txBody>
      </p:sp>
      <p:sp>
        <p:nvSpPr>
          <p:cNvPr id="11279" name="Text Box 15"/>
          <p:cNvSpPr txBox="1">
            <a:spLocks noChangeArrowheads="1"/>
          </p:cNvSpPr>
          <p:nvPr/>
        </p:nvSpPr>
        <p:spPr bwMode="auto">
          <a:xfrm>
            <a:off x="6792489" y="2405390"/>
            <a:ext cx="762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CC3300"/>
                </a:solidFill>
                <a:latin typeface="+mn-ea"/>
                <a:ea typeface="+mn-ea"/>
              </a:rPr>
              <a:t>六</a:t>
            </a:r>
          </a:p>
        </p:txBody>
      </p:sp>
      <p:sp>
        <p:nvSpPr>
          <p:cNvPr id="10256" name="Text Box 16"/>
          <p:cNvSpPr txBox="1">
            <a:spLocks noChangeArrowheads="1"/>
          </p:cNvSpPr>
          <p:nvPr/>
        </p:nvSpPr>
        <p:spPr bwMode="auto">
          <a:xfrm>
            <a:off x="228600" y="4191000"/>
            <a:ext cx="1319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666633"/>
                </a:solidFill>
                <a:latin typeface="+mn-ea"/>
                <a:ea typeface="+mn-ea"/>
              </a:rPr>
              <a:t>人物：</a:t>
            </a:r>
          </a:p>
        </p:txBody>
      </p:sp>
      <p:sp>
        <p:nvSpPr>
          <p:cNvPr id="11281" name="Text Box 17"/>
          <p:cNvSpPr txBox="1">
            <a:spLocks noChangeArrowheads="1"/>
          </p:cNvSpPr>
          <p:nvPr/>
        </p:nvSpPr>
        <p:spPr bwMode="auto">
          <a:xfrm>
            <a:off x="1447800" y="5009346"/>
            <a:ext cx="254813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000066"/>
                </a:solidFill>
                <a:latin typeface="+mn-ea"/>
                <a:ea typeface="+mn-ea"/>
              </a:rPr>
              <a:t>女：秋以为期  </a:t>
            </a:r>
            <a:br>
              <a:rPr lang="zh-CN" altLang="en-US" sz="2800" b="1" dirty="0">
                <a:solidFill>
                  <a:srgbClr val="000066"/>
                </a:solidFill>
                <a:latin typeface="+mn-ea"/>
                <a:ea typeface="+mn-ea"/>
              </a:rPr>
            </a:br>
            <a:r>
              <a:rPr lang="zh-CN" altLang="en-US" sz="2800" b="1" dirty="0">
                <a:solidFill>
                  <a:srgbClr val="000066"/>
                </a:solidFill>
                <a:latin typeface="+mn-ea"/>
                <a:ea typeface="+mn-ea"/>
              </a:rPr>
              <a:t>    载笑载言</a:t>
            </a:r>
          </a:p>
        </p:txBody>
      </p:sp>
      <p:sp>
        <p:nvSpPr>
          <p:cNvPr id="11282" name="Text Box 18"/>
          <p:cNvSpPr txBox="1">
            <a:spLocks noChangeArrowheads="1"/>
          </p:cNvSpPr>
          <p:nvPr/>
        </p:nvSpPr>
        <p:spPr bwMode="auto">
          <a:xfrm>
            <a:off x="4267200" y="37338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sz="2400" b="1">
              <a:latin typeface="Times New Roman" panose="02020603050405020304" pitchFamily="18" charset="0"/>
            </a:endParaRPr>
          </a:p>
        </p:txBody>
      </p:sp>
      <p:sp>
        <p:nvSpPr>
          <p:cNvPr id="11283" name="Text Box 19"/>
          <p:cNvSpPr txBox="1">
            <a:spLocks noChangeArrowheads="1"/>
          </p:cNvSpPr>
          <p:nvPr/>
        </p:nvSpPr>
        <p:spPr bwMode="auto">
          <a:xfrm>
            <a:off x="4419600" y="38862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sz="2400" b="1">
              <a:latin typeface="Times New Roman" panose="02020603050405020304" pitchFamily="18" charset="0"/>
            </a:endParaRPr>
          </a:p>
        </p:txBody>
      </p:sp>
      <p:sp>
        <p:nvSpPr>
          <p:cNvPr id="11284" name="Text Box 20"/>
          <p:cNvSpPr txBox="1">
            <a:spLocks noChangeArrowheads="1"/>
          </p:cNvSpPr>
          <p:nvPr/>
        </p:nvSpPr>
        <p:spPr bwMode="auto">
          <a:xfrm>
            <a:off x="4019367" y="3144053"/>
            <a:ext cx="2133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sz="2400" b="1" dirty="0">
                <a:solidFill>
                  <a:srgbClr val="000066"/>
                </a:solidFill>
                <a:latin typeface="黑体" panose="02010609060101010101" pitchFamily="49" charset="-122"/>
                <a:ea typeface="黑体" panose="02010609060101010101" pitchFamily="49" charset="-122"/>
              </a:rPr>
              <a:t>  </a:t>
            </a:r>
            <a:r>
              <a:rPr lang="zh-CN" altLang="en-US" sz="2800" b="1" dirty="0">
                <a:solidFill>
                  <a:srgbClr val="000066"/>
                </a:solidFill>
                <a:latin typeface="+mn-ea"/>
                <a:ea typeface="+mn-ea"/>
              </a:rPr>
              <a:t>士贰其行</a:t>
            </a:r>
            <a:br>
              <a:rPr lang="zh-CN" altLang="en-US" sz="2800" b="1" dirty="0">
                <a:solidFill>
                  <a:srgbClr val="000066"/>
                </a:solidFill>
                <a:latin typeface="+mn-ea"/>
                <a:ea typeface="+mn-ea"/>
              </a:rPr>
            </a:br>
            <a:r>
              <a:rPr lang="zh-CN" altLang="en-US" sz="2800" b="1" dirty="0">
                <a:solidFill>
                  <a:srgbClr val="000066"/>
                </a:solidFill>
                <a:latin typeface="+mn-ea"/>
                <a:ea typeface="+mn-ea"/>
              </a:rPr>
              <a:t>  至于暴矣</a:t>
            </a:r>
          </a:p>
        </p:txBody>
      </p:sp>
      <p:sp>
        <p:nvSpPr>
          <p:cNvPr id="11285" name="Text Box 21"/>
          <p:cNvSpPr txBox="1">
            <a:spLocks noChangeArrowheads="1"/>
          </p:cNvSpPr>
          <p:nvPr/>
        </p:nvSpPr>
        <p:spPr bwMode="auto">
          <a:xfrm>
            <a:off x="6594902" y="5085184"/>
            <a:ext cx="2362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sz="2400" b="1" dirty="0">
                <a:solidFill>
                  <a:srgbClr val="000066"/>
                </a:solidFill>
                <a:latin typeface="黑体" panose="02010609060101010101" pitchFamily="49" charset="-122"/>
                <a:ea typeface="黑体" panose="02010609060101010101" pitchFamily="49" charset="-122"/>
              </a:rPr>
              <a:t> </a:t>
            </a:r>
            <a:r>
              <a:rPr lang="zh-CN" altLang="en-US" sz="2800" b="1" dirty="0">
                <a:solidFill>
                  <a:srgbClr val="000066"/>
                </a:solidFill>
                <a:latin typeface="+mn-ea"/>
                <a:ea typeface="+mn-ea"/>
              </a:rPr>
              <a:t>亦已焉哉 ！</a:t>
            </a:r>
          </a:p>
        </p:txBody>
      </p:sp>
      <p:sp>
        <p:nvSpPr>
          <p:cNvPr id="11286" name="AutoShape 22"/>
          <p:cNvSpPr/>
          <p:nvPr/>
        </p:nvSpPr>
        <p:spPr bwMode="auto">
          <a:xfrm>
            <a:off x="1371600" y="3352800"/>
            <a:ext cx="152400" cy="3124200"/>
          </a:xfrm>
          <a:prstGeom prst="leftBrace">
            <a:avLst>
              <a:gd name="adj1" fmla="val 170549"/>
              <a:gd name="adj2" fmla="val 50000"/>
            </a:avLst>
          </a:prstGeom>
          <a:noFill/>
          <a:ln w="38100">
            <a:solidFill>
              <a:srgbClr val="666633"/>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sz="2400" b="1">
              <a:solidFill>
                <a:srgbClr val="666633"/>
              </a:solidFill>
              <a:latin typeface="Times New Roman" panose="02020603050405020304" pitchFamily="18" charset="0"/>
            </a:endParaRPr>
          </a:p>
        </p:txBody>
      </p:sp>
      <p:sp>
        <p:nvSpPr>
          <p:cNvPr id="11287" name="Text Box 23"/>
          <p:cNvSpPr txBox="1">
            <a:spLocks noChangeArrowheads="1"/>
          </p:cNvSpPr>
          <p:nvPr/>
        </p:nvSpPr>
        <p:spPr bwMode="auto">
          <a:xfrm>
            <a:off x="1515311" y="3144054"/>
            <a:ext cx="2438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000066"/>
                </a:solidFill>
                <a:latin typeface="+mn-ea"/>
                <a:ea typeface="+mn-ea"/>
              </a:rPr>
              <a:t>男：氓之蚩蚩</a:t>
            </a:r>
            <a:br>
              <a:rPr lang="zh-CN" altLang="en-US" sz="2800" b="1" dirty="0">
                <a:solidFill>
                  <a:srgbClr val="000066"/>
                </a:solidFill>
                <a:latin typeface="+mn-ea"/>
                <a:ea typeface="+mn-ea"/>
              </a:rPr>
            </a:br>
            <a:r>
              <a:rPr lang="zh-CN" altLang="en-US" sz="2800" b="1" dirty="0">
                <a:solidFill>
                  <a:srgbClr val="000066"/>
                </a:solidFill>
                <a:latin typeface="+mn-ea"/>
                <a:ea typeface="+mn-ea"/>
              </a:rPr>
              <a:t>    抱布贸丝</a:t>
            </a:r>
          </a:p>
        </p:txBody>
      </p:sp>
      <p:sp>
        <p:nvSpPr>
          <p:cNvPr id="11288" name="Text Box 24"/>
          <p:cNvSpPr txBox="1">
            <a:spLocks noChangeArrowheads="1"/>
          </p:cNvSpPr>
          <p:nvPr/>
        </p:nvSpPr>
        <p:spPr bwMode="auto">
          <a:xfrm>
            <a:off x="3962400" y="4929664"/>
            <a:ext cx="2667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sz="2400" b="1" dirty="0">
                <a:solidFill>
                  <a:srgbClr val="000066"/>
                </a:solidFill>
                <a:latin typeface="黑体" panose="02010609060101010101" pitchFamily="49" charset="-122"/>
                <a:ea typeface="黑体" panose="02010609060101010101" pitchFamily="49" charset="-122"/>
              </a:rPr>
              <a:t>   </a:t>
            </a:r>
            <a:r>
              <a:rPr lang="zh-CN" altLang="en-US" sz="2800" b="1" dirty="0">
                <a:solidFill>
                  <a:srgbClr val="000066"/>
                </a:solidFill>
                <a:latin typeface="+mn-ea"/>
                <a:ea typeface="+mn-ea"/>
              </a:rPr>
              <a:t>夙兴夜寐</a:t>
            </a:r>
            <a:br>
              <a:rPr lang="zh-CN" altLang="en-US" sz="2800" b="1" dirty="0">
                <a:solidFill>
                  <a:srgbClr val="000066"/>
                </a:solidFill>
                <a:latin typeface="+mn-ea"/>
                <a:ea typeface="+mn-ea"/>
              </a:rPr>
            </a:br>
            <a:r>
              <a:rPr lang="zh-CN" altLang="en-US" sz="2800" b="1" dirty="0">
                <a:solidFill>
                  <a:srgbClr val="000066"/>
                </a:solidFill>
                <a:latin typeface="+mn-ea"/>
                <a:ea typeface="+mn-ea"/>
              </a:rPr>
              <a:t>   靡有朝矣</a:t>
            </a:r>
          </a:p>
        </p:txBody>
      </p:sp>
      <p:sp>
        <p:nvSpPr>
          <p:cNvPr id="11289" name="Text Box 25"/>
          <p:cNvSpPr txBox="1">
            <a:spLocks noChangeArrowheads="1"/>
          </p:cNvSpPr>
          <p:nvPr/>
        </p:nvSpPr>
        <p:spPr bwMode="auto">
          <a:xfrm>
            <a:off x="6629400" y="3352800"/>
            <a:ext cx="213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000066"/>
                </a:solidFill>
                <a:latin typeface="+mn-ea"/>
                <a:ea typeface="+mn-ea"/>
              </a:rPr>
              <a:t>反是不思</a:t>
            </a:r>
          </a:p>
        </p:txBody>
      </p:sp>
      <p:sp>
        <p:nvSpPr>
          <p:cNvPr id="11290" name="Text Box 26"/>
          <p:cNvSpPr txBox="1">
            <a:spLocks noChangeArrowheads="1"/>
          </p:cNvSpPr>
          <p:nvPr/>
        </p:nvSpPr>
        <p:spPr bwMode="auto">
          <a:xfrm>
            <a:off x="1608992" y="4277380"/>
            <a:ext cx="2095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（憨厚老实）</a:t>
            </a:r>
          </a:p>
        </p:txBody>
      </p:sp>
      <p:sp>
        <p:nvSpPr>
          <p:cNvPr id="11291" name="Text Box 27"/>
          <p:cNvSpPr txBox="1">
            <a:spLocks noChangeArrowheads="1"/>
          </p:cNvSpPr>
          <p:nvPr/>
        </p:nvSpPr>
        <p:spPr bwMode="auto">
          <a:xfrm>
            <a:off x="1714500" y="6017358"/>
            <a:ext cx="2095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（热情纯真）</a:t>
            </a:r>
          </a:p>
        </p:txBody>
      </p:sp>
      <p:sp>
        <p:nvSpPr>
          <p:cNvPr id="11292" name="Text Box 28"/>
          <p:cNvSpPr txBox="1">
            <a:spLocks noChangeArrowheads="1"/>
          </p:cNvSpPr>
          <p:nvPr/>
        </p:nvSpPr>
        <p:spPr bwMode="auto">
          <a:xfrm>
            <a:off x="4114799" y="4191000"/>
            <a:ext cx="21129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（自私变心）</a:t>
            </a:r>
          </a:p>
        </p:txBody>
      </p:sp>
      <p:sp>
        <p:nvSpPr>
          <p:cNvPr id="11293" name="Text Box 29"/>
          <p:cNvSpPr txBox="1">
            <a:spLocks noChangeArrowheads="1"/>
          </p:cNvSpPr>
          <p:nvPr/>
        </p:nvSpPr>
        <p:spPr bwMode="auto">
          <a:xfrm>
            <a:off x="4114800" y="6019800"/>
            <a:ext cx="21129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（任劳任怨）</a:t>
            </a:r>
          </a:p>
        </p:txBody>
      </p:sp>
      <p:sp>
        <p:nvSpPr>
          <p:cNvPr id="11294" name="Text Box 30"/>
          <p:cNvSpPr txBox="1">
            <a:spLocks noChangeArrowheads="1"/>
          </p:cNvSpPr>
          <p:nvPr/>
        </p:nvSpPr>
        <p:spPr bwMode="auto">
          <a:xfrm>
            <a:off x="6528227" y="4190311"/>
            <a:ext cx="2114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（冷酷无情）</a:t>
            </a:r>
          </a:p>
        </p:txBody>
      </p:sp>
      <p:sp>
        <p:nvSpPr>
          <p:cNvPr id="11295" name="Text Box 31"/>
          <p:cNvSpPr txBox="1">
            <a:spLocks noChangeArrowheads="1"/>
          </p:cNvSpPr>
          <p:nvPr/>
        </p:nvSpPr>
        <p:spPr bwMode="auto">
          <a:xfrm>
            <a:off x="6572250" y="5791200"/>
            <a:ext cx="2190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CC3300"/>
                </a:solidFill>
                <a:latin typeface="+mn-ea"/>
                <a:ea typeface="+mn-ea"/>
              </a:rPr>
              <a:t>（毅然坚决）</a:t>
            </a:r>
          </a:p>
        </p:txBody>
      </p:sp>
      <p:sp>
        <p:nvSpPr>
          <p:cNvPr id="11296" name="Text Box 32"/>
          <p:cNvSpPr txBox="1">
            <a:spLocks noChangeArrowheads="1"/>
          </p:cNvSpPr>
          <p:nvPr/>
        </p:nvSpPr>
        <p:spPr bwMode="auto">
          <a:xfrm>
            <a:off x="395536" y="4678362"/>
            <a:ext cx="830997"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solidFill>
                  <a:srgbClr val="CC3300"/>
                </a:solidFill>
                <a:latin typeface="+mn-ea"/>
                <a:ea typeface="+mn-ea"/>
              </a:rPr>
              <a:t>（对比）</a:t>
            </a:r>
          </a:p>
        </p:txBody>
      </p:sp>
      <p:sp>
        <p:nvSpPr>
          <p:cNvPr id="10273" name="Text Box 33"/>
          <p:cNvSpPr txBox="1">
            <a:spLocks noChangeArrowheads="1"/>
          </p:cNvSpPr>
          <p:nvPr/>
        </p:nvSpPr>
        <p:spPr bwMode="auto">
          <a:xfrm>
            <a:off x="228600" y="1676400"/>
            <a:ext cx="13906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000066"/>
                </a:solidFill>
                <a:latin typeface="+mn-ea"/>
                <a:ea typeface="+mn-ea"/>
              </a:rPr>
              <a:t>情节：</a:t>
            </a:r>
          </a:p>
        </p:txBody>
      </p:sp>
      <p:sp>
        <p:nvSpPr>
          <p:cNvPr id="10274" name="文本框 11297"/>
          <p:cNvSpPr txBox="1">
            <a:spLocks noChangeArrowheads="1"/>
          </p:cNvSpPr>
          <p:nvPr/>
        </p:nvSpPr>
        <p:spPr bwMode="auto">
          <a:xfrm>
            <a:off x="152400" y="304800"/>
            <a:ext cx="1600200" cy="366713"/>
          </a:xfrm>
          <a:prstGeom prst="rect">
            <a:avLst/>
          </a:prstGeom>
          <a:noFill/>
          <a:ln>
            <a:noFill/>
          </a:ln>
          <a:effectLst>
            <a:prstShdw prst="shdw17" dist="17961" dir="2700000">
              <a:srgbClr val="708688"/>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73"/>
                                        </p:tgtEl>
                                        <p:attrNameLst>
                                          <p:attrName>style.visibility</p:attrName>
                                        </p:attrNameLst>
                                      </p:cBhvr>
                                      <p:to>
                                        <p:strVal val="visible"/>
                                      </p:to>
                                    </p:set>
                                    <p:anim calcmode="lin" valueType="num">
                                      <p:cBhvr additive="base">
                                        <p:cTn id="7" dur="500" fill="hold"/>
                                        <p:tgtEl>
                                          <p:spTgt spid="11273"/>
                                        </p:tgtEl>
                                        <p:attrNameLst>
                                          <p:attrName>ppt_x</p:attrName>
                                        </p:attrNameLst>
                                      </p:cBhvr>
                                      <p:tavLst>
                                        <p:tav tm="0">
                                          <p:val>
                                            <p:strVal val="0-#ppt_w/2"/>
                                          </p:val>
                                        </p:tav>
                                        <p:tav tm="100000">
                                          <p:val>
                                            <p:strVal val="#ppt_x"/>
                                          </p:val>
                                        </p:tav>
                                      </p:tavLst>
                                    </p:anim>
                                    <p:anim calcmode="lin" valueType="num">
                                      <p:cBhvr additive="base">
                                        <p:cTn id="8"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11277"/>
                                        </p:tgtEl>
                                        <p:attrNameLst>
                                          <p:attrName>style.visibility</p:attrName>
                                        </p:attrNameLst>
                                      </p:cBhvr>
                                      <p:to>
                                        <p:strVal val="visible"/>
                                      </p:to>
                                    </p:set>
                                    <p:anim calcmode="lin" valueType="num">
                                      <p:cBhvr>
                                        <p:cTn id="13" dur="1000" fill="hold"/>
                                        <p:tgtEl>
                                          <p:spTgt spid="11277"/>
                                        </p:tgtEl>
                                        <p:attrNameLst>
                                          <p:attrName>ppt_w</p:attrName>
                                        </p:attrNameLst>
                                      </p:cBhvr>
                                      <p:tavLst>
                                        <p:tav tm="0">
                                          <p:val>
                                            <p:fltVal val="0"/>
                                          </p:val>
                                        </p:tav>
                                        <p:tav tm="100000">
                                          <p:val>
                                            <p:strVal val="#ppt_w"/>
                                          </p:val>
                                        </p:tav>
                                      </p:tavLst>
                                    </p:anim>
                                    <p:anim calcmode="lin" valueType="num">
                                      <p:cBhvr>
                                        <p:cTn id="14" dur="1000" fill="hold"/>
                                        <p:tgtEl>
                                          <p:spTgt spid="11277"/>
                                        </p:tgtEl>
                                        <p:attrNameLst>
                                          <p:attrName>ppt_h</p:attrName>
                                        </p:attrNameLst>
                                      </p:cBhvr>
                                      <p:tavLst>
                                        <p:tav tm="0">
                                          <p:val>
                                            <p:fltVal val="0"/>
                                          </p:val>
                                        </p:tav>
                                        <p:tav tm="100000">
                                          <p:val>
                                            <p:strVal val="#ppt_h"/>
                                          </p:val>
                                        </p:tav>
                                      </p:tavLst>
                                    </p:anim>
                                    <p:anim calcmode="lin" valueType="num">
                                      <p:cBhvr>
                                        <p:cTn id="15" dur="1000" fill="hold"/>
                                        <p:tgtEl>
                                          <p:spTgt spid="1127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127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286"/>
                                        </p:tgtEl>
                                        <p:attrNameLst>
                                          <p:attrName>style.visibility</p:attrName>
                                        </p:attrNameLst>
                                      </p:cBhvr>
                                      <p:to>
                                        <p:strVal val="visible"/>
                                      </p:to>
                                    </p:set>
                                    <p:anim calcmode="lin" valueType="num">
                                      <p:cBhvr additive="base">
                                        <p:cTn id="21" dur="500" fill="hold"/>
                                        <p:tgtEl>
                                          <p:spTgt spid="11286"/>
                                        </p:tgtEl>
                                        <p:attrNameLst>
                                          <p:attrName>ppt_x</p:attrName>
                                        </p:attrNameLst>
                                      </p:cBhvr>
                                      <p:tavLst>
                                        <p:tav tm="0">
                                          <p:val>
                                            <p:strVal val="#ppt_x"/>
                                          </p:val>
                                        </p:tav>
                                        <p:tav tm="100000">
                                          <p:val>
                                            <p:strVal val="#ppt_x"/>
                                          </p:val>
                                        </p:tav>
                                      </p:tavLst>
                                    </p:anim>
                                    <p:anim calcmode="lin" valueType="num">
                                      <p:cBhvr additive="base">
                                        <p:cTn id="22" dur="500" fill="hold"/>
                                        <p:tgtEl>
                                          <p:spTgt spid="11286"/>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1287"/>
                                        </p:tgtEl>
                                        <p:attrNameLst>
                                          <p:attrName>style.visibility</p:attrName>
                                        </p:attrNameLst>
                                      </p:cBhvr>
                                      <p:to>
                                        <p:strVal val="visible"/>
                                      </p:to>
                                    </p:set>
                                    <p:animEffect transition="in" filter="barn(outVertical)">
                                      <p:cBhvr>
                                        <p:cTn id="27" dur="500"/>
                                        <p:tgtEl>
                                          <p:spTgt spid="1128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11290"/>
                                        </p:tgtEl>
                                        <p:attrNameLst>
                                          <p:attrName>style.visibility</p:attrName>
                                        </p:attrNameLst>
                                      </p:cBhvr>
                                      <p:to>
                                        <p:strVal val="visible"/>
                                      </p:to>
                                    </p:set>
                                    <p:animEffect transition="in" filter="slide(fromLeft)">
                                      <p:cBhvr>
                                        <p:cTn id="32" dur="500"/>
                                        <p:tgtEl>
                                          <p:spTgt spid="1129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281"/>
                                        </p:tgtEl>
                                        <p:attrNameLst>
                                          <p:attrName>style.visibility</p:attrName>
                                        </p:attrNameLst>
                                      </p:cBhvr>
                                      <p:to>
                                        <p:strVal val="visible"/>
                                      </p:to>
                                    </p:set>
                                    <p:anim calcmode="lin" valueType="num">
                                      <p:cBhvr additive="base">
                                        <p:cTn id="37" dur="500" fill="hold"/>
                                        <p:tgtEl>
                                          <p:spTgt spid="11281"/>
                                        </p:tgtEl>
                                        <p:attrNameLst>
                                          <p:attrName>ppt_x</p:attrName>
                                        </p:attrNameLst>
                                      </p:cBhvr>
                                      <p:tavLst>
                                        <p:tav tm="0">
                                          <p:val>
                                            <p:strVal val="0-#ppt_w/2"/>
                                          </p:val>
                                        </p:tav>
                                        <p:tav tm="100000">
                                          <p:val>
                                            <p:strVal val="#ppt_x"/>
                                          </p:val>
                                        </p:tav>
                                      </p:tavLst>
                                    </p:anim>
                                    <p:anim calcmode="lin" valueType="num">
                                      <p:cBhvr additive="base">
                                        <p:cTn id="38" dur="500" fill="hold"/>
                                        <p:tgtEl>
                                          <p:spTgt spid="1128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11291"/>
                                        </p:tgtEl>
                                        <p:attrNameLst>
                                          <p:attrName>style.visibility</p:attrName>
                                        </p:attrNameLst>
                                      </p:cBhvr>
                                      <p:to>
                                        <p:strVal val="visible"/>
                                      </p:to>
                                    </p:set>
                                    <p:animEffect transition="in" filter="slide(fromLeft)">
                                      <p:cBhvr>
                                        <p:cTn id="43" dur="500"/>
                                        <p:tgtEl>
                                          <p:spTgt spid="1129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1274"/>
                                        </p:tgtEl>
                                        <p:attrNameLst>
                                          <p:attrName>style.visibility</p:attrName>
                                        </p:attrNameLst>
                                      </p:cBhvr>
                                      <p:to>
                                        <p:strVal val="visible"/>
                                      </p:to>
                                    </p:set>
                                    <p:anim calcmode="lin" valueType="num">
                                      <p:cBhvr additive="base">
                                        <p:cTn id="48" dur="500" fill="hold"/>
                                        <p:tgtEl>
                                          <p:spTgt spid="11274"/>
                                        </p:tgtEl>
                                        <p:attrNameLst>
                                          <p:attrName>ppt_x</p:attrName>
                                        </p:attrNameLst>
                                      </p:cBhvr>
                                      <p:tavLst>
                                        <p:tav tm="0">
                                          <p:val>
                                            <p:strVal val="0-#ppt_w/2"/>
                                          </p:val>
                                        </p:tav>
                                        <p:tav tm="100000">
                                          <p:val>
                                            <p:strVal val="#ppt_x"/>
                                          </p:val>
                                        </p:tav>
                                      </p:tavLst>
                                    </p:anim>
                                    <p:anim calcmode="lin" valueType="num">
                                      <p:cBhvr additive="base">
                                        <p:cTn id="49"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childTnLst>
                                    <p:set>
                                      <p:cBhvr>
                                        <p:cTn id="53" dur="1" fill="hold">
                                          <p:stCondLst>
                                            <p:cond delay="0"/>
                                          </p:stCondLst>
                                        </p:cTn>
                                        <p:tgtEl>
                                          <p:spTgt spid="11278"/>
                                        </p:tgtEl>
                                        <p:attrNameLst>
                                          <p:attrName>style.visibility</p:attrName>
                                        </p:attrNameLst>
                                      </p:cBhvr>
                                      <p:to>
                                        <p:strVal val="visible"/>
                                      </p:to>
                                    </p:set>
                                    <p:anim calcmode="lin" valueType="num">
                                      <p:cBhvr>
                                        <p:cTn id="54" dur="1000" fill="hold"/>
                                        <p:tgtEl>
                                          <p:spTgt spid="11278"/>
                                        </p:tgtEl>
                                        <p:attrNameLst>
                                          <p:attrName>ppt_w</p:attrName>
                                        </p:attrNameLst>
                                      </p:cBhvr>
                                      <p:tavLst>
                                        <p:tav tm="0">
                                          <p:val>
                                            <p:fltVal val="0"/>
                                          </p:val>
                                        </p:tav>
                                        <p:tav tm="100000">
                                          <p:val>
                                            <p:strVal val="#ppt_w"/>
                                          </p:val>
                                        </p:tav>
                                      </p:tavLst>
                                    </p:anim>
                                    <p:anim calcmode="lin" valueType="num">
                                      <p:cBhvr>
                                        <p:cTn id="55" dur="1000" fill="hold"/>
                                        <p:tgtEl>
                                          <p:spTgt spid="11278"/>
                                        </p:tgtEl>
                                        <p:attrNameLst>
                                          <p:attrName>ppt_h</p:attrName>
                                        </p:attrNameLst>
                                      </p:cBhvr>
                                      <p:tavLst>
                                        <p:tav tm="0">
                                          <p:val>
                                            <p:fltVal val="0"/>
                                          </p:val>
                                        </p:tav>
                                        <p:tav tm="100000">
                                          <p:val>
                                            <p:strVal val="#ppt_h"/>
                                          </p:val>
                                        </p:tav>
                                      </p:tavLst>
                                    </p:anim>
                                    <p:anim calcmode="lin" valueType="num">
                                      <p:cBhvr>
                                        <p:cTn id="56" dur="1000" fill="hold"/>
                                        <p:tgtEl>
                                          <p:spTgt spid="11278"/>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127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37" fill="hold" grpId="0" nodeType="clickEffect">
                                  <p:stCondLst>
                                    <p:cond delay="0"/>
                                  </p:stCondLst>
                                  <p:childTnLst>
                                    <p:set>
                                      <p:cBhvr>
                                        <p:cTn id="61" dur="1" fill="hold">
                                          <p:stCondLst>
                                            <p:cond delay="0"/>
                                          </p:stCondLst>
                                        </p:cTn>
                                        <p:tgtEl>
                                          <p:spTgt spid="11284"/>
                                        </p:tgtEl>
                                        <p:attrNameLst>
                                          <p:attrName>style.visibility</p:attrName>
                                        </p:attrNameLst>
                                      </p:cBhvr>
                                      <p:to>
                                        <p:strVal val="visible"/>
                                      </p:to>
                                    </p:set>
                                    <p:animEffect transition="in" filter="barn(outVertical)">
                                      <p:cBhvr>
                                        <p:cTn id="62" dur="500"/>
                                        <p:tgtEl>
                                          <p:spTgt spid="1128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nodePh="1">
                                  <p:stCondLst>
                                    <p:cond delay="0"/>
                                  </p:stCondLst>
                                  <p:endCondLst>
                                    <p:cond evt="begin" delay="0"/>
                                  </p:endCondLst>
                                  <p:childTnLst>
                                    <p:set>
                                      <p:cBhvr>
                                        <p:cTn id="66" dur="1" fill="hold">
                                          <p:stCondLst>
                                            <p:cond delay="0"/>
                                          </p:stCondLst>
                                        </p:cTn>
                                        <p:tgtEl>
                                          <p:spTgt spid="11282"/>
                                        </p:tgtEl>
                                        <p:attrNameLst>
                                          <p:attrName>style.visibility</p:attrName>
                                        </p:attrNameLst>
                                      </p:cBhvr>
                                      <p:to>
                                        <p:strVal val="visible"/>
                                      </p:to>
                                    </p:set>
                                    <p:anim calcmode="lin" valueType="num">
                                      <p:cBhvr additive="base">
                                        <p:cTn id="67" dur="500" fill="hold"/>
                                        <p:tgtEl>
                                          <p:spTgt spid="11282"/>
                                        </p:tgtEl>
                                        <p:attrNameLst>
                                          <p:attrName>ppt_x</p:attrName>
                                        </p:attrNameLst>
                                      </p:cBhvr>
                                      <p:tavLst>
                                        <p:tav tm="0">
                                          <p:val>
                                            <p:strVal val="0-#ppt_w/2"/>
                                          </p:val>
                                        </p:tav>
                                        <p:tav tm="100000">
                                          <p:val>
                                            <p:strVal val="#ppt_x"/>
                                          </p:val>
                                        </p:tav>
                                      </p:tavLst>
                                    </p:anim>
                                    <p:anim calcmode="lin" valueType="num">
                                      <p:cBhvr additive="base">
                                        <p:cTn id="68" dur="500" fill="hold"/>
                                        <p:tgtEl>
                                          <p:spTgt spid="1128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nodePh="1">
                                  <p:stCondLst>
                                    <p:cond delay="0"/>
                                  </p:stCondLst>
                                  <p:endCondLst>
                                    <p:cond evt="begin" delay="0"/>
                                  </p:endCondLst>
                                  <p:childTnLst>
                                    <p:set>
                                      <p:cBhvr>
                                        <p:cTn id="72" dur="1" fill="hold">
                                          <p:stCondLst>
                                            <p:cond delay="0"/>
                                          </p:stCondLst>
                                        </p:cTn>
                                        <p:tgtEl>
                                          <p:spTgt spid="11283"/>
                                        </p:tgtEl>
                                        <p:attrNameLst>
                                          <p:attrName>style.visibility</p:attrName>
                                        </p:attrNameLst>
                                      </p:cBhvr>
                                      <p:to>
                                        <p:strVal val="visible"/>
                                      </p:to>
                                    </p:set>
                                    <p:anim calcmode="lin" valueType="num">
                                      <p:cBhvr additive="base">
                                        <p:cTn id="73" dur="500" fill="hold"/>
                                        <p:tgtEl>
                                          <p:spTgt spid="11283"/>
                                        </p:tgtEl>
                                        <p:attrNameLst>
                                          <p:attrName>ppt_x</p:attrName>
                                        </p:attrNameLst>
                                      </p:cBhvr>
                                      <p:tavLst>
                                        <p:tav tm="0">
                                          <p:val>
                                            <p:strVal val="0-#ppt_w/2"/>
                                          </p:val>
                                        </p:tav>
                                        <p:tav tm="100000">
                                          <p:val>
                                            <p:strVal val="#ppt_x"/>
                                          </p:val>
                                        </p:tav>
                                      </p:tavLst>
                                    </p:anim>
                                    <p:anim calcmode="lin" valueType="num">
                                      <p:cBhvr additive="base">
                                        <p:cTn id="74" dur="500" fill="hold"/>
                                        <p:tgtEl>
                                          <p:spTgt spid="1128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4" presetClass="entr" presetSubtype="0" fill="hold" grpId="0" nodeType="clickEffect">
                                  <p:stCondLst>
                                    <p:cond delay="0"/>
                                  </p:stCondLst>
                                  <p:childTnLst>
                                    <p:set>
                                      <p:cBhvr>
                                        <p:cTn id="78" dur="1" fill="hold">
                                          <p:stCondLst>
                                            <p:cond delay="499"/>
                                          </p:stCondLst>
                                        </p:cTn>
                                        <p:tgtEl>
                                          <p:spTgt spid="11292"/>
                                        </p:tgtEl>
                                        <p:attrNameLst>
                                          <p:attrName>style.visibility</p:attrName>
                                        </p:attrNameLst>
                                      </p:cBhvr>
                                      <p:to>
                                        <p:strVal val="visible"/>
                                      </p:to>
                                    </p:set>
                                    <p:anim to="" calcmode="lin" valueType="num">
                                      <p:cBhvr>
                                        <p:cTn id="79" dur="1" fill="hold"/>
                                        <p:tgtEl>
                                          <p:spTgt spid="11292"/>
                                        </p:tgtEl>
                                      </p:cBhvr>
                                    </p:anim>
                                  </p:childTnLst>
                                </p:cTn>
                              </p:par>
                            </p:childTnLst>
                          </p:cTn>
                        </p:par>
                      </p:childTnLst>
                    </p:cTn>
                  </p:par>
                  <p:par>
                    <p:cTn id="80" fill="hold">
                      <p:stCondLst>
                        <p:cond delay="indefinite"/>
                      </p:stCondLst>
                      <p:childTnLst>
                        <p:par>
                          <p:cTn id="81" fill="hold">
                            <p:stCondLst>
                              <p:cond delay="0"/>
                            </p:stCondLst>
                            <p:childTnLst>
                              <p:par>
                                <p:cTn id="82" presetID="16" presetClass="entr" presetSubtype="37" fill="hold" grpId="0" nodeType="clickEffect">
                                  <p:stCondLst>
                                    <p:cond delay="0"/>
                                  </p:stCondLst>
                                  <p:childTnLst>
                                    <p:set>
                                      <p:cBhvr>
                                        <p:cTn id="83" dur="1" fill="hold">
                                          <p:stCondLst>
                                            <p:cond delay="0"/>
                                          </p:stCondLst>
                                        </p:cTn>
                                        <p:tgtEl>
                                          <p:spTgt spid="11288"/>
                                        </p:tgtEl>
                                        <p:attrNameLst>
                                          <p:attrName>style.visibility</p:attrName>
                                        </p:attrNameLst>
                                      </p:cBhvr>
                                      <p:to>
                                        <p:strVal val="visible"/>
                                      </p:to>
                                    </p:set>
                                    <p:animEffect transition="in" filter="barn(outVertical)">
                                      <p:cBhvr>
                                        <p:cTn id="84" dur="500"/>
                                        <p:tgtEl>
                                          <p:spTgt spid="11288"/>
                                        </p:tgtEl>
                                      </p:cBhvr>
                                    </p:animEffect>
                                  </p:childTnLst>
                                </p:cTn>
                              </p:par>
                            </p:childTnLst>
                          </p:cTn>
                        </p:par>
                      </p:childTnLst>
                    </p:cTn>
                  </p:par>
                  <p:par>
                    <p:cTn id="85" fill="hold">
                      <p:stCondLst>
                        <p:cond delay="indefinite"/>
                      </p:stCondLst>
                      <p:childTnLst>
                        <p:par>
                          <p:cTn id="86" fill="hold">
                            <p:stCondLst>
                              <p:cond delay="0"/>
                            </p:stCondLst>
                            <p:childTnLst>
                              <p:par>
                                <p:cTn id="87" presetID="24" presetClass="entr" presetSubtype="0" fill="hold" grpId="0" nodeType="clickEffect">
                                  <p:stCondLst>
                                    <p:cond delay="0"/>
                                  </p:stCondLst>
                                  <p:childTnLst>
                                    <p:set>
                                      <p:cBhvr>
                                        <p:cTn id="88" dur="1" fill="hold">
                                          <p:stCondLst>
                                            <p:cond delay="499"/>
                                          </p:stCondLst>
                                        </p:cTn>
                                        <p:tgtEl>
                                          <p:spTgt spid="11293"/>
                                        </p:tgtEl>
                                        <p:attrNameLst>
                                          <p:attrName>style.visibility</p:attrName>
                                        </p:attrNameLst>
                                      </p:cBhvr>
                                      <p:to>
                                        <p:strVal val="visible"/>
                                      </p:to>
                                    </p:set>
                                    <p:anim to="" calcmode="lin" valueType="num">
                                      <p:cBhvr>
                                        <p:cTn id="89" dur="1" fill="hold"/>
                                        <p:tgtEl>
                                          <p:spTgt spid="11293"/>
                                        </p:tgtEl>
                                      </p:cBhvr>
                                    </p:anim>
                                  </p:childTnLst>
                                </p:cTn>
                              </p:par>
                            </p:childTnLst>
                          </p:cTn>
                        </p:par>
                      </p:childTnLst>
                    </p:cTn>
                  </p:par>
                  <p:par>
                    <p:cTn id="90" fill="hold">
                      <p:stCondLst>
                        <p:cond delay="indefinite"/>
                      </p:stCondLst>
                      <p:childTnLst>
                        <p:par>
                          <p:cTn id="91" fill="hold">
                            <p:stCondLst>
                              <p:cond delay="0"/>
                            </p:stCondLst>
                            <p:childTnLst>
                              <p:par>
                                <p:cTn id="92" presetID="2" presetClass="entr" presetSubtype="8" fill="hold" grpId="0" nodeType="clickEffect">
                                  <p:stCondLst>
                                    <p:cond delay="0"/>
                                  </p:stCondLst>
                                  <p:childTnLst>
                                    <p:set>
                                      <p:cBhvr>
                                        <p:cTn id="93" dur="1" fill="hold">
                                          <p:stCondLst>
                                            <p:cond delay="0"/>
                                          </p:stCondLst>
                                        </p:cTn>
                                        <p:tgtEl>
                                          <p:spTgt spid="11275"/>
                                        </p:tgtEl>
                                        <p:attrNameLst>
                                          <p:attrName>style.visibility</p:attrName>
                                        </p:attrNameLst>
                                      </p:cBhvr>
                                      <p:to>
                                        <p:strVal val="visible"/>
                                      </p:to>
                                    </p:set>
                                    <p:anim calcmode="lin" valueType="num">
                                      <p:cBhvr additive="base">
                                        <p:cTn id="94" dur="500" fill="hold"/>
                                        <p:tgtEl>
                                          <p:spTgt spid="11275"/>
                                        </p:tgtEl>
                                        <p:attrNameLst>
                                          <p:attrName>ppt_x</p:attrName>
                                        </p:attrNameLst>
                                      </p:cBhvr>
                                      <p:tavLst>
                                        <p:tav tm="0">
                                          <p:val>
                                            <p:strVal val="0-#ppt_w/2"/>
                                          </p:val>
                                        </p:tav>
                                        <p:tav tm="100000">
                                          <p:val>
                                            <p:strVal val="#ppt_x"/>
                                          </p:val>
                                        </p:tav>
                                      </p:tavLst>
                                    </p:anim>
                                    <p:anim calcmode="lin" valueType="num">
                                      <p:cBhvr additive="base">
                                        <p:cTn id="95" dur="500" fill="hold"/>
                                        <p:tgtEl>
                                          <p:spTgt spid="11275"/>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15" presetClass="entr" presetSubtype="0" fill="hold" grpId="0" nodeType="clickEffect">
                                  <p:stCondLst>
                                    <p:cond delay="0"/>
                                  </p:stCondLst>
                                  <p:childTnLst>
                                    <p:set>
                                      <p:cBhvr>
                                        <p:cTn id="99" dur="1" fill="hold">
                                          <p:stCondLst>
                                            <p:cond delay="0"/>
                                          </p:stCondLst>
                                        </p:cTn>
                                        <p:tgtEl>
                                          <p:spTgt spid="11279"/>
                                        </p:tgtEl>
                                        <p:attrNameLst>
                                          <p:attrName>style.visibility</p:attrName>
                                        </p:attrNameLst>
                                      </p:cBhvr>
                                      <p:to>
                                        <p:strVal val="visible"/>
                                      </p:to>
                                    </p:set>
                                    <p:anim calcmode="lin" valueType="num">
                                      <p:cBhvr>
                                        <p:cTn id="100" dur="1000" fill="hold"/>
                                        <p:tgtEl>
                                          <p:spTgt spid="11279"/>
                                        </p:tgtEl>
                                        <p:attrNameLst>
                                          <p:attrName>ppt_w</p:attrName>
                                        </p:attrNameLst>
                                      </p:cBhvr>
                                      <p:tavLst>
                                        <p:tav tm="0">
                                          <p:val>
                                            <p:fltVal val="0"/>
                                          </p:val>
                                        </p:tav>
                                        <p:tav tm="100000">
                                          <p:val>
                                            <p:strVal val="#ppt_w"/>
                                          </p:val>
                                        </p:tav>
                                      </p:tavLst>
                                    </p:anim>
                                    <p:anim calcmode="lin" valueType="num">
                                      <p:cBhvr>
                                        <p:cTn id="101" dur="1000" fill="hold"/>
                                        <p:tgtEl>
                                          <p:spTgt spid="11279"/>
                                        </p:tgtEl>
                                        <p:attrNameLst>
                                          <p:attrName>ppt_h</p:attrName>
                                        </p:attrNameLst>
                                      </p:cBhvr>
                                      <p:tavLst>
                                        <p:tav tm="0">
                                          <p:val>
                                            <p:fltVal val="0"/>
                                          </p:val>
                                        </p:tav>
                                        <p:tav tm="100000">
                                          <p:val>
                                            <p:strVal val="#ppt_h"/>
                                          </p:val>
                                        </p:tav>
                                      </p:tavLst>
                                    </p:anim>
                                    <p:anim calcmode="lin" valueType="num">
                                      <p:cBhvr>
                                        <p:cTn id="102" dur="1000" fill="hold"/>
                                        <p:tgtEl>
                                          <p:spTgt spid="11279"/>
                                        </p:tgtEl>
                                        <p:attrNameLst>
                                          <p:attrName>ppt_x</p:attrName>
                                        </p:attrNameLst>
                                      </p:cBhvr>
                                      <p:tavLst>
                                        <p:tav tm="0" fmla="#ppt_x+(cos(-2*pi*(1-$))*-#ppt_x-sin(-2*pi*(1-$))*(1-#ppt_y))*(1-$)">
                                          <p:val>
                                            <p:fltVal val="0"/>
                                          </p:val>
                                        </p:tav>
                                        <p:tav tm="100000">
                                          <p:val>
                                            <p:fltVal val="1"/>
                                          </p:val>
                                        </p:tav>
                                      </p:tavLst>
                                    </p:anim>
                                    <p:anim calcmode="lin" valueType="num">
                                      <p:cBhvr>
                                        <p:cTn id="103" dur="1000" fill="hold"/>
                                        <p:tgtEl>
                                          <p:spTgt spid="1127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4" fill="hold">
                      <p:stCondLst>
                        <p:cond delay="indefinite"/>
                      </p:stCondLst>
                      <p:childTnLst>
                        <p:par>
                          <p:cTn id="105" fill="hold">
                            <p:stCondLst>
                              <p:cond delay="0"/>
                            </p:stCondLst>
                            <p:childTnLst>
                              <p:par>
                                <p:cTn id="106" presetID="16" presetClass="entr" presetSubtype="37" fill="hold" grpId="0" nodeType="clickEffect">
                                  <p:stCondLst>
                                    <p:cond delay="0"/>
                                  </p:stCondLst>
                                  <p:childTnLst>
                                    <p:set>
                                      <p:cBhvr>
                                        <p:cTn id="107" dur="1" fill="hold">
                                          <p:stCondLst>
                                            <p:cond delay="0"/>
                                          </p:stCondLst>
                                        </p:cTn>
                                        <p:tgtEl>
                                          <p:spTgt spid="11289"/>
                                        </p:tgtEl>
                                        <p:attrNameLst>
                                          <p:attrName>style.visibility</p:attrName>
                                        </p:attrNameLst>
                                      </p:cBhvr>
                                      <p:to>
                                        <p:strVal val="visible"/>
                                      </p:to>
                                    </p:set>
                                    <p:animEffect transition="in" filter="barn(outVertical)">
                                      <p:cBhvr>
                                        <p:cTn id="108" dur="500"/>
                                        <p:tgtEl>
                                          <p:spTgt spid="11289"/>
                                        </p:tgtEl>
                                      </p:cBhvr>
                                    </p:animEffect>
                                  </p:childTnLst>
                                </p:cTn>
                              </p:par>
                            </p:childTnLst>
                          </p:cTn>
                        </p:par>
                      </p:childTnLst>
                    </p:cTn>
                  </p:par>
                  <p:par>
                    <p:cTn id="109" fill="hold">
                      <p:stCondLst>
                        <p:cond delay="indefinite"/>
                      </p:stCondLst>
                      <p:childTnLst>
                        <p:par>
                          <p:cTn id="110" fill="hold">
                            <p:stCondLst>
                              <p:cond delay="0"/>
                            </p:stCondLst>
                            <p:childTnLst>
                              <p:par>
                                <p:cTn id="111" presetID="24" presetClass="entr" presetSubtype="0" fill="hold" grpId="0" nodeType="clickEffect">
                                  <p:stCondLst>
                                    <p:cond delay="0"/>
                                  </p:stCondLst>
                                  <p:childTnLst>
                                    <p:set>
                                      <p:cBhvr>
                                        <p:cTn id="112" dur="1" fill="hold">
                                          <p:stCondLst>
                                            <p:cond delay="499"/>
                                          </p:stCondLst>
                                        </p:cTn>
                                        <p:tgtEl>
                                          <p:spTgt spid="11294"/>
                                        </p:tgtEl>
                                        <p:attrNameLst>
                                          <p:attrName>style.visibility</p:attrName>
                                        </p:attrNameLst>
                                      </p:cBhvr>
                                      <p:to>
                                        <p:strVal val="visible"/>
                                      </p:to>
                                    </p:set>
                                    <p:anim to="" calcmode="lin" valueType="num">
                                      <p:cBhvr>
                                        <p:cTn id="113" dur="1" fill="hold"/>
                                        <p:tgtEl>
                                          <p:spTgt spid="11294"/>
                                        </p:tgtEl>
                                      </p:cBhvr>
                                    </p:anim>
                                  </p:childTnLst>
                                </p:cTn>
                              </p:par>
                            </p:childTnLst>
                          </p:cTn>
                        </p:par>
                      </p:childTnLst>
                    </p:cTn>
                  </p:par>
                  <p:par>
                    <p:cTn id="114" fill="hold">
                      <p:stCondLst>
                        <p:cond delay="indefinite"/>
                      </p:stCondLst>
                      <p:childTnLst>
                        <p:par>
                          <p:cTn id="115" fill="hold">
                            <p:stCondLst>
                              <p:cond delay="0"/>
                            </p:stCondLst>
                            <p:childTnLst>
                              <p:par>
                                <p:cTn id="116" presetID="16" presetClass="entr" presetSubtype="37" fill="hold" grpId="0" nodeType="clickEffect">
                                  <p:stCondLst>
                                    <p:cond delay="0"/>
                                  </p:stCondLst>
                                  <p:childTnLst>
                                    <p:set>
                                      <p:cBhvr>
                                        <p:cTn id="117" dur="1" fill="hold">
                                          <p:stCondLst>
                                            <p:cond delay="0"/>
                                          </p:stCondLst>
                                        </p:cTn>
                                        <p:tgtEl>
                                          <p:spTgt spid="11285"/>
                                        </p:tgtEl>
                                        <p:attrNameLst>
                                          <p:attrName>style.visibility</p:attrName>
                                        </p:attrNameLst>
                                      </p:cBhvr>
                                      <p:to>
                                        <p:strVal val="visible"/>
                                      </p:to>
                                    </p:set>
                                    <p:animEffect transition="in" filter="barn(outVertical)">
                                      <p:cBhvr>
                                        <p:cTn id="118" dur="500"/>
                                        <p:tgtEl>
                                          <p:spTgt spid="11285"/>
                                        </p:tgtEl>
                                      </p:cBhvr>
                                    </p:animEffect>
                                  </p:childTnLst>
                                </p:cTn>
                              </p:par>
                            </p:childTnLst>
                          </p:cTn>
                        </p:par>
                      </p:childTnLst>
                    </p:cTn>
                  </p:par>
                  <p:par>
                    <p:cTn id="119" fill="hold">
                      <p:stCondLst>
                        <p:cond delay="indefinite"/>
                      </p:stCondLst>
                      <p:childTnLst>
                        <p:par>
                          <p:cTn id="120" fill="hold">
                            <p:stCondLst>
                              <p:cond delay="0"/>
                            </p:stCondLst>
                            <p:childTnLst>
                              <p:par>
                                <p:cTn id="121" presetID="24" presetClass="entr" presetSubtype="0" fill="hold" grpId="0" nodeType="clickEffect">
                                  <p:stCondLst>
                                    <p:cond delay="0"/>
                                  </p:stCondLst>
                                  <p:childTnLst>
                                    <p:set>
                                      <p:cBhvr>
                                        <p:cTn id="122" dur="1" fill="hold">
                                          <p:stCondLst>
                                            <p:cond delay="499"/>
                                          </p:stCondLst>
                                        </p:cTn>
                                        <p:tgtEl>
                                          <p:spTgt spid="11295"/>
                                        </p:tgtEl>
                                        <p:attrNameLst>
                                          <p:attrName>style.visibility</p:attrName>
                                        </p:attrNameLst>
                                      </p:cBhvr>
                                      <p:to>
                                        <p:strVal val="visible"/>
                                      </p:to>
                                    </p:set>
                                    <p:anim to="" calcmode="lin" valueType="num">
                                      <p:cBhvr>
                                        <p:cTn id="123" dur="1" fill="hold"/>
                                        <p:tgtEl>
                                          <p:spTgt spid="11295"/>
                                        </p:tgtEl>
                                      </p:cBhvr>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1" fill="hold" grpId="0" nodeType="clickEffect">
                                  <p:stCondLst>
                                    <p:cond delay="0"/>
                                  </p:stCondLst>
                                  <p:iterate type="wd">
                                    <p:tmPct val="100000"/>
                                  </p:iterate>
                                  <p:childTnLst>
                                    <p:set>
                                      <p:cBhvr>
                                        <p:cTn id="127" dur="1" fill="hold">
                                          <p:stCondLst>
                                            <p:cond delay="0"/>
                                          </p:stCondLst>
                                        </p:cTn>
                                        <p:tgtEl>
                                          <p:spTgt spid="11296"/>
                                        </p:tgtEl>
                                        <p:attrNameLst>
                                          <p:attrName>style.visibility</p:attrName>
                                        </p:attrNameLst>
                                      </p:cBhvr>
                                      <p:to>
                                        <p:strVal val="visible"/>
                                      </p:to>
                                    </p:set>
                                    <p:anim calcmode="lin" valueType="num">
                                      <p:cBhvr additive="base">
                                        <p:cTn id="128" dur="300" fill="hold"/>
                                        <p:tgtEl>
                                          <p:spTgt spid="11296"/>
                                        </p:tgtEl>
                                        <p:attrNameLst>
                                          <p:attrName>ppt_x</p:attrName>
                                        </p:attrNameLst>
                                      </p:cBhvr>
                                      <p:tavLst>
                                        <p:tav tm="0">
                                          <p:val>
                                            <p:strVal val="#ppt_x"/>
                                          </p:val>
                                        </p:tav>
                                        <p:tav tm="100000">
                                          <p:val>
                                            <p:strVal val="#ppt_x"/>
                                          </p:val>
                                        </p:tav>
                                      </p:tavLst>
                                    </p:anim>
                                    <p:anim calcmode="lin" valueType="num">
                                      <p:cBhvr additive="base">
                                        <p:cTn id="129" dur="300" fill="hold"/>
                                        <p:tgtEl>
                                          <p:spTgt spid="112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11274" grpId="0"/>
      <p:bldP spid="11275" grpId="0"/>
      <p:bldP spid="11277" grpId="0"/>
      <p:bldP spid="11278" grpId="0"/>
      <p:bldP spid="11279" grpId="0"/>
      <p:bldP spid="11281" grpId="0"/>
      <p:bldP spid="11282" grpId="0"/>
      <p:bldP spid="11283" grpId="0"/>
      <p:bldP spid="11284" grpId="0"/>
      <p:bldP spid="11285" grpId="0"/>
      <p:bldP spid="11286" grpId="0" animBg="1"/>
      <p:bldP spid="11287" grpId="0"/>
      <p:bldP spid="11288" grpId="0"/>
      <p:bldP spid="11289" grpId="0"/>
      <p:bldP spid="11290" grpId="0"/>
      <p:bldP spid="11291" grpId="0"/>
      <p:bldP spid="11292" grpId="0"/>
      <p:bldP spid="11293" grpId="0"/>
      <p:bldP spid="11294" grpId="0"/>
      <p:bldP spid="11295" grpId="0"/>
      <p:bldP spid="1129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2916238" y="165100"/>
            <a:ext cx="2520950" cy="781050"/>
          </a:xfrm>
          <a:extLst>
            <a:ext uri="{909E8E84-426E-40DD-AFC4-6F175D3DCCD1}">
              <a14:hiddenFill xmlns:a14="http://schemas.microsoft.com/office/drawing/2010/main">
                <a:gradFill rotWithShape="1">
                  <a:gsLst>
                    <a:gs pos="0">
                      <a:schemeClr val="accent1"/>
                    </a:gs>
                    <a:gs pos="100000">
                      <a:srgbClr val="253C57"/>
                    </a:gs>
                  </a:gsLst>
                  <a:lin ang="5400000" scaled="1"/>
                </a:gradFill>
              </a14:hiddenFill>
            </a:ext>
          </a:extLst>
        </p:spPr>
        <p:txBody>
          <a:bodyPr>
            <a:normAutofit/>
          </a:bodyPr>
          <a:lstStyle/>
          <a:p>
            <a:pPr>
              <a:spcBef>
                <a:spcPct val="50000"/>
              </a:spcBef>
              <a:defRPr/>
            </a:pPr>
            <a:r>
              <a:rPr lang="zh-CN" altLang="en-US" sz="3600" b="1" dirty="0">
                <a:solidFill>
                  <a:srgbClr val="002060"/>
                </a:solidFill>
                <a:latin typeface="微软雅黑" pitchFamily="34" charset="-122"/>
                <a:ea typeface="微软雅黑" pitchFamily="34" charset="-122"/>
                <a:cs typeface="+mn-cs"/>
              </a:rPr>
              <a:t>梳理结构</a:t>
            </a:r>
          </a:p>
        </p:txBody>
      </p:sp>
      <p:sp>
        <p:nvSpPr>
          <p:cNvPr id="12291" name="Rectangle 3"/>
          <p:cNvSpPr>
            <a:spLocks noGrp="1" noChangeArrowheads="1"/>
          </p:cNvSpPr>
          <p:nvPr>
            <p:ph type="body" idx="4294967295"/>
          </p:nvPr>
        </p:nvSpPr>
        <p:spPr>
          <a:xfrm>
            <a:off x="249736" y="787400"/>
            <a:ext cx="5832475" cy="5734050"/>
          </a:xfrm>
        </p:spPr>
        <p:txBody>
          <a:bodyPr>
            <a:noAutofit/>
          </a:bodyPr>
          <a:lstStyle/>
          <a:p>
            <a:pPr marL="0" indent="0">
              <a:lnSpc>
                <a:spcPct val="150000"/>
              </a:lnSpc>
              <a:buNone/>
            </a:pPr>
            <a:endParaRPr lang="en-US" altLang="zh-CN" sz="2800" b="1" dirty="0" smtClean="0">
              <a:latin typeface="+mn-ea"/>
            </a:endParaRPr>
          </a:p>
          <a:p>
            <a:pPr marL="0" indent="0">
              <a:lnSpc>
                <a:spcPct val="150000"/>
              </a:lnSpc>
              <a:buNone/>
            </a:pPr>
            <a:r>
              <a:rPr lang="zh-CN" altLang="en-US" sz="2800" b="1" dirty="0" smtClean="0">
                <a:latin typeface="+mn-ea"/>
              </a:rPr>
              <a:t>第一</a:t>
            </a:r>
            <a:r>
              <a:rPr lang="zh-CN" altLang="en-US" sz="2800" b="1" dirty="0">
                <a:latin typeface="+mn-ea"/>
              </a:rPr>
              <a:t>章</a:t>
            </a:r>
            <a:r>
              <a:rPr lang="zh-CN" altLang="en-US" sz="2800" b="1" dirty="0" smtClean="0">
                <a:latin typeface="+mn-ea"/>
              </a:rPr>
              <a:t>：</a:t>
            </a:r>
            <a:r>
              <a:rPr lang="zh-CN" altLang="en-US" sz="2800" b="1" dirty="0">
                <a:solidFill>
                  <a:srgbClr val="FF0000"/>
                </a:solidFill>
                <a:latin typeface="+mn-ea"/>
              </a:rPr>
              <a:t>男子求婚，女子许婚</a:t>
            </a:r>
            <a:r>
              <a:rPr lang="en-US" altLang="zh-CN" sz="2800" b="1" dirty="0">
                <a:solidFill>
                  <a:srgbClr val="FF0000"/>
                </a:solidFill>
                <a:latin typeface="+mn-ea"/>
              </a:rPr>
              <a:t>(</a:t>
            </a:r>
            <a:r>
              <a:rPr lang="zh-CN" altLang="en-US" sz="2800" b="1" dirty="0">
                <a:solidFill>
                  <a:srgbClr val="FF0000"/>
                </a:solidFill>
                <a:latin typeface="+mn-ea"/>
              </a:rPr>
              <a:t>赋</a:t>
            </a:r>
            <a:r>
              <a:rPr lang="en-US" altLang="zh-CN" sz="2800" b="1" dirty="0">
                <a:solidFill>
                  <a:srgbClr val="FF0000"/>
                </a:solidFill>
                <a:latin typeface="+mn-ea"/>
              </a:rPr>
              <a:t>)</a:t>
            </a:r>
            <a:endParaRPr lang="zh-CN" altLang="en-US" sz="2800" b="1" dirty="0">
              <a:latin typeface="+mn-ea"/>
            </a:endParaRPr>
          </a:p>
          <a:p>
            <a:pPr marL="0" indent="0">
              <a:lnSpc>
                <a:spcPct val="150000"/>
              </a:lnSpc>
              <a:buNone/>
            </a:pPr>
            <a:r>
              <a:rPr lang="zh-CN" altLang="en-US" sz="2800" b="1" dirty="0">
                <a:latin typeface="+mn-ea"/>
              </a:rPr>
              <a:t>第二章</a:t>
            </a:r>
            <a:r>
              <a:rPr lang="zh-CN" altLang="en-US" sz="2800" b="1" dirty="0" smtClean="0">
                <a:latin typeface="+mn-ea"/>
              </a:rPr>
              <a:t>：</a:t>
            </a:r>
            <a:r>
              <a:rPr lang="zh-CN" altLang="en-US" sz="2800" b="1" dirty="0">
                <a:solidFill>
                  <a:srgbClr val="FF0000"/>
                </a:solidFill>
                <a:latin typeface="+mn-ea"/>
              </a:rPr>
              <a:t>男女恋人相思、结婚</a:t>
            </a:r>
            <a:r>
              <a:rPr lang="en-US" altLang="zh-CN" sz="2800" b="1" dirty="0">
                <a:solidFill>
                  <a:srgbClr val="FF0000"/>
                </a:solidFill>
                <a:latin typeface="+mn-ea"/>
              </a:rPr>
              <a:t>(</a:t>
            </a:r>
            <a:r>
              <a:rPr lang="zh-CN" altLang="en-US" sz="2800" b="1" dirty="0">
                <a:solidFill>
                  <a:srgbClr val="FF0000"/>
                </a:solidFill>
                <a:latin typeface="+mn-ea"/>
              </a:rPr>
              <a:t>赋</a:t>
            </a:r>
            <a:r>
              <a:rPr lang="en-US" altLang="zh-CN" sz="2800" b="1" dirty="0" smtClean="0">
                <a:solidFill>
                  <a:srgbClr val="FF0000"/>
                </a:solidFill>
                <a:latin typeface="+mn-ea"/>
              </a:rPr>
              <a:t>)</a:t>
            </a:r>
            <a:endParaRPr lang="en-US" altLang="zh-CN" sz="2800" b="1" dirty="0" smtClean="0">
              <a:latin typeface="+mn-ea"/>
            </a:endParaRPr>
          </a:p>
          <a:p>
            <a:pPr marL="0" indent="0">
              <a:lnSpc>
                <a:spcPct val="150000"/>
              </a:lnSpc>
              <a:buNone/>
            </a:pPr>
            <a:r>
              <a:rPr lang="zh-CN" altLang="en-US" sz="2800" b="1" dirty="0" smtClean="0">
                <a:latin typeface="+mn-ea"/>
              </a:rPr>
              <a:t>第三</a:t>
            </a:r>
            <a:r>
              <a:rPr lang="zh-CN" altLang="en-US" sz="2800" b="1" dirty="0">
                <a:latin typeface="+mn-ea"/>
              </a:rPr>
              <a:t>章</a:t>
            </a:r>
            <a:r>
              <a:rPr lang="zh-CN" altLang="en-US" sz="2800" b="1" dirty="0" smtClean="0">
                <a:latin typeface="+mn-ea"/>
              </a:rPr>
              <a:t>：</a:t>
            </a:r>
            <a:r>
              <a:rPr lang="zh-CN" altLang="en-US" sz="2800" b="1" dirty="0">
                <a:solidFill>
                  <a:srgbClr val="FF0000"/>
                </a:solidFill>
                <a:latin typeface="+mn-ea"/>
              </a:rPr>
              <a:t>劝诫女子不要痴情</a:t>
            </a:r>
            <a:r>
              <a:rPr lang="en-US" altLang="zh-CN" sz="2800" b="1" dirty="0">
                <a:solidFill>
                  <a:srgbClr val="FF0000"/>
                </a:solidFill>
                <a:latin typeface="+mn-ea"/>
              </a:rPr>
              <a:t>(</a:t>
            </a:r>
            <a:r>
              <a:rPr lang="zh-CN" altLang="en-US" sz="2800" b="1" dirty="0">
                <a:solidFill>
                  <a:srgbClr val="FF0000"/>
                </a:solidFill>
                <a:latin typeface="+mn-ea"/>
              </a:rPr>
              <a:t>比、兴</a:t>
            </a:r>
            <a:r>
              <a:rPr lang="en-US" altLang="zh-CN" sz="2800" b="1" dirty="0">
                <a:solidFill>
                  <a:srgbClr val="FF0000"/>
                </a:solidFill>
                <a:latin typeface="+mn-ea"/>
              </a:rPr>
              <a:t>)</a:t>
            </a:r>
          </a:p>
          <a:p>
            <a:pPr marL="0" indent="0">
              <a:lnSpc>
                <a:spcPct val="150000"/>
              </a:lnSpc>
              <a:buNone/>
            </a:pPr>
            <a:r>
              <a:rPr lang="zh-CN" altLang="en-US" sz="2800" b="1" dirty="0" smtClean="0">
                <a:latin typeface="+mn-ea"/>
              </a:rPr>
              <a:t>第四</a:t>
            </a:r>
            <a:r>
              <a:rPr lang="zh-CN" altLang="en-US" sz="2800" b="1" dirty="0">
                <a:latin typeface="+mn-ea"/>
              </a:rPr>
              <a:t>章</a:t>
            </a:r>
            <a:r>
              <a:rPr lang="zh-CN" altLang="en-US" sz="2800" b="1" dirty="0" smtClean="0">
                <a:latin typeface="+mn-ea"/>
              </a:rPr>
              <a:t>：</a:t>
            </a:r>
            <a:r>
              <a:rPr lang="zh-CN" altLang="en-US" sz="2800" b="1" dirty="0">
                <a:solidFill>
                  <a:srgbClr val="FF0000"/>
                </a:solidFill>
                <a:latin typeface="+mn-ea"/>
              </a:rPr>
              <a:t>控告男子移情别恋</a:t>
            </a:r>
            <a:r>
              <a:rPr lang="en-US" altLang="zh-CN" sz="2800" b="1" dirty="0">
                <a:solidFill>
                  <a:srgbClr val="FF0000"/>
                </a:solidFill>
                <a:latin typeface="+mn-ea"/>
              </a:rPr>
              <a:t>(</a:t>
            </a:r>
            <a:r>
              <a:rPr lang="zh-CN" altLang="en-US" sz="2800" b="1" dirty="0">
                <a:solidFill>
                  <a:srgbClr val="FF0000"/>
                </a:solidFill>
                <a:latin typeface="+mn-ea"/>
              </a:rPr>
              <a:t>比、兴</a:t>
            </a:r>
            <a:r>
              <a:rPr lang="en-US" altLang="zh-CN" sz="2800" b="1" dirty="0">
                <a:solidFill>
                  <a:srgbClr val="FF0000"/>
                </a:solidFill>
                <a:latin typeface="+mn-ea"/>
              </a:rPr>
              <a:t>) </a:t>
            </a:r>
            <a:endParaRPr lang="zh-CN" altLang="en-US" sz="2800" b="1" dirty="0">
              <a:latin typeface="+mn-ea"/>
            </a:endParaRPr>
          </a:p>
          <a:p>
            <a:pPr marL="0" indent="0">
              <a:lnSpc>
                <a:spcPct val="150000"/>
              </a:lnSpc>
              <a:buNone/>
            </a:pPr>
            <a:r>
              <a:rPr lang="zh-CN" altLang="en-US" sz="2800" b="1" dirty="0">
                <a:latin typeface="+mn-ea"/>
              </a:rPr>
              <a:t>第五章</a:t>
            </a:r>
            <a:r>
              <a:rPr lang="zh-CN" altLang="en-US" sz="2800" b="1" dirty="0" smtClean="0">
                <a:latin typeface="+mn-ea"/>
              </a:rPr>
              <a:t>：</a:t>
            </a:r>
            <a:r>
              <a:rPr lang="zh-CN" altLang="en-US" sz="2800" b="1" dirty="0">
                <a:solidFill>
                  <a:srgbClr val="FF0000"/>
                </a:solidFill>
                <a:latin typeface="+mn-ea"/>
              </a:rPr>
              <a:t>补叙多年的苦楚和处境</a:t>
            </a:r>
            <a:r>
              <a:rPr lang="en-US" altLang="zh-CN" sz="2800" b="1" dirty="0">
                <a:solidFill>
                  <a:srgbClr val="FF0000"/>
                </a:solidFill>
                <a:latin typeface="+mn-ea"/>
              </a:rPr>
              <a:t>(</a:t>
            </a:r>
            <a:r>
              <a:rPr lang="zh-CN" altLang="en-US" sz="2800" b="1" dirty="0">
                <a:solidFill>
                  <a:srgbClr val="FF0000"/>
                </a:solidFill>
                <a:latin typeface="+mn-ea"/>
              </a:rPr>
              <a:t>赋</a:t>
            </a:r>
            <a:r>
              <a:rPr lang="en-US" altLang="zh-CN" sz="2800" b="1" dirty="0" smtClean="0">
                <a:solidFill>
                  <a:srgbClr val="FF0000"/>
                </a:solidFill>
                <a:latin typeface="+mn-ea"/>
              </a:rPr>
              <a:t>)</a:t>
            </a:r>
            <a:endParaRPr lang="zh-CN" altLang="en-US" sz="2800" b="1" dirty="0">
              <a:latin typeface="+mn-ea"/>
            </a:endParaRPr>
          </a:p>
          <a:p>
            <a:pPr marL="0" indent="0">
              <a:lnSpc>
                <a:spcPct val="150000"/>
              </a:lnSpc>
              <a:buNone/>
            </a:pPr>
            <a:r>
              <a:rPr lang="zh-CN" altLang="en-US" sz="2800" b="1" dirty="0" smtClean="0">
                <a:latin typeface="+mn-ea"/>
              </a:rPr>
              <a:t>第六</a:t>
            </a:r>
            <a:r>
              <a:rPr lang="zh-CN" altLang="en-US" sz="2800" b="1" dirty="0">
                <a:latin typeface="+mn-ea"/>
              </a:rPr>
              <a:t>章</a:t>
            </a:r>
            <a:r>
              <a:rPr lang="zh-CN" altLang="en-US" sz="2800" b="1" dirty="0" smtClean="0">
                <a:latin typeface="+mn-ea"/>
              </a:rPr>
              <a:t>：</a:t>
            </a:r>
            <a:r>
              <a:rPr lang="zh-CN" altLang="en-US" sz="2800" b="1" dirty="0">
                <a:solidFill>
                  <a:srgbClr val="FF0000"/>
                </a:solidFill>
                <a:latin typeface="+mn-ea"/>
              </a:rPr>
              <a:t>今昔对比的怨恨和痛苦</a:t>
            </a:r>
            <a:r>
              <a:rPr lang="en-US" altLang="zh-CN" sz="2800" b="1" dirty="0">
                <a:solidFill>
                  <a:srgbClr val="FF0000"/>
                </a:solidFill>
                <a:latin typeface="+mn-ea"/>
              </a:rPr>
              <a:t>(</a:t>
            </a:r>
            <a:r>
              <a:rPr lang="zh-CN" altLang="en-US" sz="2800" b="1" dirty="0">
                <a:solidFill>
                  <a:srgbClr val="FF0000"/>
                </a:solidFill>
                <a:latin typeface="+mn-ea"/>
              </a:rPr>
              <a:t>赋、比、兴</a:t>
            </a:r>
            <a:r>
              <a:rPr lang="en-US" altLang="zh-CN" sz="2800" b="1" dirty="0">
                <a:solidFill>
                  <a:srgbClr val="FF0000"/>
                </a:solidFill>
                <a:latin typeface="+mn-ea"/>
              </a:rPr>
              <a:t>) </a:t>
            </a:r>
          </a:p>
          <a:p>
            <a:pPr marL="0" indent="0">
              <a:lnSpc>
                <a:spcPct val="150000"/>
              </a:lnSpc>
              <a:buNone/>
            </a:pPr>
            <a:endParaRPr lang="zh-CN" altLang="en-US" sz="2800" b="1" dirty="0">
              <a:latin typeface="+mn-ea"/>
            </a:endParaRPr>
          </a:p>
        </p:txBody>
      </p:sp>
      <p:sp>
        <p:nvSpPr>
          <p:cNvPr id="11268" name="AutoShape 4"/>
          <p:cNvSpPr/>
          <p:nvPr/>
        </p:nvSpPr>
        <p:spPr bwMode="auto">
          <a:xfrm>
            <a:off x="6156325" y="1341438"/>
            <a:ext cx="223838" cy="1298575"/>
          </a:xfrm>
          <a:prstGeom prst="rightBrace">
            <a:avLst>
              <a:gd name="adj1" fmla="val 48345"/>
              <a:gd name="adj2"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round/>
              </a14:hiddenLine>
            </a:ext>
          </a:extLst>
        </p:spPr>
        <p:txBody>
          <a:bodyPr wrap="none" anchor="ctr"/>
          <a:lstStyle/>
          <a:p>
            <a:pPr>
              <a:buFont typeface="Arial" panose="020B0604020202020204" pitchFamily="34" charset="0"/>
              <a:buNone/>
            </a:pPr>
            <a:endParaRPr lang="zh-CN" altLang="zh-CN"/>
          </a:p>
        </p:txBody>
      </p:sp>
      <p:sp>
        <p:nvSpPr>
          <p:cNvPr id="11269" name="AutoShape 5"/>
          <p:cNvSpPr/>
          <p:nvPr/>
        </p:nvSpPr>
        <p:spPr bwMode="auto">
          <a:xfrm>
            <a:off x="6011863" y="3046413"/>
            <a:ext cx="360362" cy="2447925"/>
          </a:xfrm>
          <a:prstGeom prst="rightBrace">
            <a:avLst>
              <a:gd name="adj1" fmla="val 56608"/>
              <a:gd name="adj2"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round/>
              </a14:hiddenLine>
            </a:ext>
          </a:extLst>
        </p:spPr>
        <p:txBody>
          <a:bodyPr wrap="none" anchor="ctr"/>
          <a:lstStyle/>
          <a:p>
            <a:pPr>
              <a:buFont typeface="Arial" panose="020B0604020202020204" pitchFamily="34" charset="0"/>
              <a:buNone/>
            </a:pPr>
            <a:endParaRPr lang="zh-CN" altLang="zh-CN"/>
          </a:p>
        </p:txBody>
      </p:sp>
      <p:sp>
        <p:nvSpPr>
          <p:cNvPr id="11270" name="Line 6"/>
          <p:cNvSpPr>
            <a:spLocks noChangeShapeType="1"/>
          </p:cNvSpPr>
          <p:nvPr/>
        </p:nvSpPr>
        <p:spPr bwMode="auto">
          <a:xfrm>
            <a:off x="5360713" y="6021288"/>
            <a:ext cx="647700" cy="0"/>
          </a:xfrm>
          <a:prstGeom prst="line">
            <a:avLst/>
          </a:prstGeom>
          <a:noFill/>
          <a:ln w="254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1" name="Text Box 7"/>
          <p:cNvSpPr txBox="1">
            <a:spLocks noChangeArrowheads="1"/>
          </p:cNvSpPr>
          <p:nvPr/>
        </p:nvSpPr>
        <p:spPr bwMode="auto">
          <a:xfrm>
            <a:off x="6050917" y="1827336"/>
            <a:ext cx="104203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Font typeface="Arial" panose="020B0604020202020204" pitchFamily="34" charset="0"/>
              <a:buNone/>
            </a:pPr>
            <a:r>
              <a:rPr lang="zh-CN" altLang="en-US" sz="2800" b="1" dirty="0"/>
              <a:t>恋爱</a:t>
            </a:r>
          </a:p>
        </p:txBody>
      </p:sp>
      <p:sp>
        <p:nvSpPr>
          <p:cNvPr id="11272" name="Text Box 8"/>
          <p:cNvSpPr txBox="1">
            <a:spLocks noChangeArrowheads="1"/>
          </p:cNvSpPr>
          <p:nvPr/>
        </p:nvSpPr>
        <p:spPr bwMode="auto">
          <a:xfrm>
            <a:off x="6300788" y="3811588"/>
            <a:ext cx="11509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Font typeface="Arial" panose="020B0604020202020204" pitchFamily="34" charset="0"/>
              <a:buNone/>
            </a:pPr>
            <a:r>
              <a:rPr lang="zh-CN" altLang="en-US" sz="2800" b="1" dirty="0"/>
              <a:t>婚变</a:t>
            </a:r>
          </a:p>
        </p:txBody>
      </p:sp>
      <p:sp>
        <p:nvSpPr>
          <p:cNvPr id="11273" name="Text Box 9"/>
          <p:cNvSpPr txBox="1">
            <a:spLocks noChangeArrowheads="1"/>
          </p:cNvSpPr>
          <p:nvPr/>
        </p:nvSpPr>
        <p:spPr bwMode="auto">
          <a:xfrm>
            <a:off x="6145213" y="5675213"/>
            <a:ext cx="1223962"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dirty="0"/>
              <a:t>决绝</a:t>
            </a:r>
          </a:p>
        </p:txBody>
      </p:sp>
      <p:sp>
        <p:nvSpPr>
          <p:cNvPr id="11274" name="Line 10"/>
          <p:cNvSpPr>
            <a:spLocks noChangeShapeType="1"/>
          </p:cNvSpPr>
          <p:nvPr/>
        </p:nvSpPr>
        <p:spPr bwMode="auto">
          <a:xfrm>
            <a:off x="6960822" y="2196546"/>
            <a:ext cx="431800" cy="0"/>
          </a:xfrm>
          <a:prstGeom prst="line">
            <a:avLst/>
          </a:prstGeom>
          <a:noFill/>
          <a:ln w="254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5" name="Line 11"/>
          <p:cNvSpPr>
            <a:spLocks noChangeShapeType="1"/>
          </p:cNvSpPr>
          <p:nvPr/>
        </p:nvSpPr>
        <p:spPr bwMode="auto">
          <a:xfrm>
            <a:off x="7164388" y="4197350"/>
            <a:ext cx="576262" cy="0"/>
          </a:xfrm>
          <a:prstGeom prst="line">
            <a:avLst/>
          </a:prstGeom>
          <a:noFill/>
          <a:ln w="254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6" name="Line 12"/>
          <p:cNvSpPr>
            <a:spLocks noChangeShapeType="1"/>
          </p:cNvSpPr>
          <p:nvPr/>
        </p:nvSpPr>
        <p:spPr bwMode="auto">
          <a:xfrm>
            <a:off x="7092950" y="6021288"/>
            <a:ext cx="504825" cy="0"/>
          </a:xfrm>
          <a:prstGeom prst="line">
            <a:avLst/>
          </a:prstGeom>
          <a:noFill/>
          <a:ln w="254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7" name="Text Box 13"/>
          <p:cNvSpPr txBox="1">
            <a:spLocks noChangeArrowheads="1"/>
          </p:cNvSpPr>
          <p:nvPr/>
        </p:nvSpPr>
        <p:spPr bwMode="auto">
          <a:xfrm>
            <a:off x="7524750" y="1500188"/>
            <a:ext cx="1798638"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dirty="0"/>
              <a:t>热情</a:t>
            </a:r>
          </a:p>
          <a:p>
            <a:pPr>
              <a:spcBef>
                <a:spcPct val="50000"/>
              </a:spcBef>
              <a:buFont typeface="Arial" panose="020B0604020202020204" pitchFamily="34" charset="0"/>
              <a:buNone/>
            </a:pPr>
            <a:r>
              <a:rPr lang="zh-CN" altLang="en-US" sz="2800" b="1" dirty="0"/>
              <a:t>幸福</a:t>
            </a:r>
          </a:p>
        </p:txBody>
      </p:sp>
      <p:sp>
        <p:nvSpPr>
          <p:cNvPr id="11278" name="Text Box 14"/>
          <p:cNvSpPr txBox="1">
            <a:spLocks noChangeArrowheads="1"/>
          </p:cNvSpPr>
          <p:nvPr/>
        </p:nvSpPr>
        <p:spPr bwMode="auto">
          <a:xfrm>
            <a:off x="7596188" y="3333750"/>
            <a:ext cx="1008062"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dirty="0"/>
              <a:t>沉痛</a:t>
            </a:r>
          </a:p>
          <a:p>
            <a:pPr>
              <a:spcBef>
                <a:spcPct val="50000"/>
              </a:spcBef>
              <a:buFont typeface="Arial" panose="020B0604020202020204" pitchFamily="34" charset="0"/>
              <a:buNone/>
            </a:pPr>
            <a:r>
              <a:rPr lang="zh-CN" altLang="en-US" sz="2800" b="1" dirty="0"/>
              <a:t>怨恨</a:t>
            </a:r>
          </a:p>
        </p:txBody>
      </p:sp>
      <p:sp>
        <p:nvSpPr>
          <p:cNvPr id="11279" name="Text Box 15"/>
          <p:cNvSpPr txBox="1">
            <a:spLocks noChangeArrowheads="1"/>
          </p:cNvSpPr>
          <p:nvPr/>
        </p:nvSpPr>
        <p:spPr bwMode="auto">
          <a:xfrm>
            <a:off x="7623489" y="5055394"/>
            <a:ext cx="1152525"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dirty="0"/>
              <a:t>清醒</a:t>
            </a:r>
          </a:p>
          <a:p>
            <a:pPr>
              <a:spcBef>
                <a:spcPct val="50000"/>
              </a:spcBef>
              <a:buFont typeface="Arial" panose="020B0604020202020204" pitchFamily="34" charset="0"/>
              <a:buNone/>
            </a:pPr>
            <a:r>
              <a:rPr lang="zh-CN" altLang="en-US" sz="2800" b="1" dirty="0"/>
              <a:t>刚强</a:t>
            </a:r>
          </a:p>
        </p:txBody>
      </p:sp>
      <p:sp>
        <p:nvSpPr>
          <p:cNvPr id="12304" name="Text Box 16"/>
          <p:cNvSpPr txBox="1">
            <a:spLocks noChangeArrowheads="1"/>
          </p:cNvSpPr>
          <p:nvPr/>
        </p:nvSpPr>
        <p:spPr bwMode="auto">
          <a:xfrm>
            <a:off x="6227763" y="741363"/>
            <a:ext cx="13684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dirty="0">
                <a:solidFill>
                  <a:schemeClr val="accent2"/>
                </a:solidFill>
                <a:latin typeface="+mn-ea"/>
                <a:ea typeface="+mn-ea"/>
              </a:rPr>
              <a:t>情节</a:t>
            </a:r>
          </a:p>
        </p:txBody>
      </p:sp>
      <p:sp>
        <p:nvSpPr>
          <p:cNvPr id="12305" name="Text Box 17"/>
          <p:cNvSpPr txBox="1">
            <a:spLocks noChangeArrowheads="1"/>
          </p:cNvSpPr>
          <p:nvPr/>
        </p:nvSpPr>
        <p:spPr bwMode="auto">
          <a:xfrm>
            <a:off x="7308851" y="646113"/>
            <a:ext cx="17276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Font typeface="Arial" panose="020B0604020202020204" pitchFamily="34" charset="0"/>
              <a:buNone/>
            </a:pPr>
            <a:r>
              <a:rPr lang="zh-CN" altLang="en-US" sz="2800" b="1" dirty="0">
                <a:solidFill>
                  <a:schemeClr val="accent2"/>
                </a:solidFill>
                <a:latin typeface="+mn-ea"/>
                <a:ea typeface="+mn-ea"/>
              </a:rPr>
              <a:t>感情基调</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nodePh="1">
                                  <p:stCondLst>
                                    <p:cond delay="0"/>
                                  </p:stCondLst>
                                  <p:endCondLst>
                                    <p:cond evt="begin" delay="0">
                                      <p:tn val="5"/>
                                    </p:cond>
                                  </p:endCondLst>
                                  <p:childTnLst>
                                    <p:set>
                                      <p:cBhvr>
                                        <p:cTn id="6" dur="1" fill="hold">
                                          <p:stCondLst>
                                            <p:cond delay="0"/>
                                          </p:stCondLst>
                                        </p:cTn>
                                        <p:tgtEl>
                                          <p:spTgt spid="11268"/>
                                        </p:tgtEl>
                                        <p:attrNameLst>
                                          <p:attrName>style.visibility</p:attrName>
                                        </p:attrNameLst>
                                      </p:cBhvr>
                                      <p:to>
                                        <p:strVal val="visible"/>
                                      </p:to>
                                    </p:set>
                                    <p:animEffect transition="in" filter="slide(fromBottom)">
                                      <p:cBhvr>
                                        <p:cTn id="7" dur="5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1271"/>
                                        </p:tgtEl>
                                        <p:attrNameLst>
                                          <p:attrName>style.visibility</p:attrName>
                                        </p:attrNameLst>
                                      </p:cBhvr>
                                      <p:to>
                                        <p:strVal val="visible"/>
                                      </p:to>
                                    </p:set>
                                    <p:animEffect transition="in" filter="slide(fromBottom)">
                                      <p:cBhvr>
                                        <p:cTn id="12" dur="500"/>
                                        <p:tgtEl>
                                          <p:spTgt spid="1127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1274"/>
                                        </p:tgtEl>
                                        <p:attrNameLst>
                                          <p:attrName>style.visibility</p:attrName>
                                        </p:attrNameLst>
                                      </p:cBhvr>
                                      <p:to>
                                        <p:strVal val="visible"/>
                                      </p:to>
                                    </p:set>
                                    <p:animEffect transition="in" filter="barn(inHorizontal)">
                                      <p:cBhvr>
                                        <p:cTn id="17" dur="500"/>
                                        <p:tgtEl>
                                          <p:spTgt spid="1127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1277"/>
                                        </p:tgtEl>
                                        <p:attrNameLst>
                                          <p:attrName>style.visibility</p:attrName>
                                        </p:attrNameLst>
                                      </p:cBhvr>
                                      <p:to>
                                        <p:strVal val="visible"/>
                                      </p:to>
                                    </p:set>
                                    <p:animEffect transition="in" filter="slide(fromBottom)">
                                      <p:cBhvr>
                                        <p:cTn id="22" dur="500"/>
                                        <p:tgtEl>
                                          <p:spTgt spid="1127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nodePh="1">
                                  <p:stCondLst>
                                    <p:cond delay="0"/>
                                  </p:stCondLst>
                                  <p:endCondLst>
                                    <p:cond evt="begin" delay="0">
                                      <p:tn val="25"/>
                                    </p:cond>
                                  </p:endCondLst>
                                  <p:childTnLst>
                                    <p:set>
                                      <p:cBhvr>
                                        <p:cTn id="26" dur="1" fill="hold">
                                          <p:stCondLst>
                                            <p:cond delay="0"/>
                                          </p:stCondLst>
                                        </p:cTn>
                                        <p:tgtEl>
                                          <p:spTgt spid="11269"/>
                                        </p:tgtEl>
                                        <p:attrNameLst>
                                          <p:attrName>style.visibility</p:attrName>
                                        </p:attrNameLst>
                                      </p:cBhvr>
                                      <p:to>
                                        <p:strVal val="visible"/>
                                      </p:to>
                                    </p:set>
                                    <p:animEffect transition="in" filter="randombar(horizontal)">
                                      <p:cBhvr>
                                        <p:cTn id="27" dur="500"/>
                                        <p:tgtEl>
                                          <p:spTgt spid="1126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1272"/>
                                        </p:tgtEl>
                                        <p:attrNameLst>
                                          <p:attrName>style.visibility</p:attrName>
                                        </p:attrNameLst>
                                      </p:cBhvr>
                                      <p:to>
                                        <p:strVal val="visible"/>
                                      </p:to>
                                    </p:set>
                                    <p:animEffect transition="in" filter="slide(fromBottom)">
                                      <p:cBhvr>
                                        <p:cTn id="32" dur="500"/>
                                        <p:tgtEl>
                                          <p:spTgt spid="1127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1275"/>
                                        </p:tgtEl>
                                        <p:attrNameLst>
                                          <p:attrName>style.visibility</p:attrName>
                                        </p:attrNameLst>
                                      </p:cBhvr>
                                      <p:to>
                                        <p:strVal val="visible"/>
                                      </p:to>
                                    </p:set>
                                    <p:animEffect transition="in" filter="slide(fromBottom)">
                                      <p:cBhvr>
                                        <p:cTn id="37" dur="500"/>
                                        <p:tgtEl>
                                          <p:spTgt spid="11275"/>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1278"/>
                                        </p:tgtEl>
                                        <p:attrNameLst>
                                          <p:attrName>style.visibility</p:attrName>
                                        </p:attrNameLst>
                                      </p:cBhvr>
                                      <p:to>
                                        <p:strVal val="visible"/>
                                      </p:to>
                                    </p:set>
                                    <p:animEffect transition="in" filter="slide(fromBottom)">
                                      <p:cBhvr>
                                        <p:cTn id="42" dur="500"/>
                                        <p:tgtEl>
                                          <p:spTgt spid="11278"/>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1270"/>
                                        </p:tgtEl>
                                        <p:attrNameLst>
                                          <p:attrName>style.visibility</p:attrName>
                                        </p:attrNameLst>
                                      </p:cBhvr>
                                      <p:to>
                                        <p:strVal val="visible"/>
                                      </p:to>
                                    </p:set>
                                    <p:animEffect transition="in" filter="slide(fromBottom)">
                                      <p:cBhvr>
                                        <p:cTn id="47" dur="500"/>
                                        <p:tgtEl>
                                          <p:spTgt spid="11270"/>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grpId="0" nodeType="clickEffect">
                                  <p:stCondLst>
                                    <p:cond delay="0"/>
                                  </p:stCondLst>
                                  <p:childTnLst>
                                    <p:set>
                                      <p:cBhvr>
                                        <p:cTn id="51" dur="1" fill="hold">
                                          <p:stCondLst>
                                            <p:cond delay="0"/>
                                          </p:stCondLst>
                                        </p:cTn>
                                        <p:tgtEl>
                                          <p:spTgt spid="11273"/>
                                        </p:tgtEl>
                                        <p:attrNameLst>
                                          <p:attrName>style.visibility</p:attrName>
                                        </p:attrNameLst>
                                      </p:cBhvr>
                                      <p:to>
                                        <p:strVal val="visible"/>
                                      </p:to>
                                    </p:set>
                                    <p:anim calcmode="lin" valueType="num">
                                      <p:cBhvr>
                                        <p:cTn id="52" dur="1000" fill="hold"/>
                                        <p:tgtEl>
                                          <p:spTgt spid="11273"/>
                                        </p:tgtEl>
                                        <p:attrNameLst>
                                          <p:attrName>ppt_w</p:attrName>
                                        </p:attrNameLst>
                                      </p:cBhvr>
                                      <p:tavLst>
                                        <p:tav tm="0">
                                          <p:val>
                                            <p:strVal val="#ppt_w*0.70"/>
                                          </p:val>
                                        </p:tav>
                                        <p:tav tm="100000">
                                          <p:val>
                                            <p:strVal val="#ppt_w"/>
                                          </p:val>
                                        </p:tav>
                                      </p:tavLst>
                                    </p:anim>
                                    <p:anim calcmode="lin" valueType="num">
                                      <p:cBhvr>
                                        <p:cTn id="53" dur="1000" fill="hold"/>
                                        <p:tgtEl>
                                          <p:spTgt spid="11273"/>
                                        </p:tgtEl>
                                        <p:attrNameLst>
                                          <p:attrName>ppt_h</p:attrName>
                                        </p:attrNameLst>
                                      </p:cBhvr>
                                      <p:tavLst>
                                        <p:tav tm="0">
                                          <p:val>
                                            <p:strVal val="#ppt_h"/>
                                          </p:val>
                                        </p:tav>
                                        <p:tav tm="100000">
                                          <p:val>
                                            <p:strVal val="#ppt_h"/>
                                          </p:val>
                                        </p:tav>
                                      </p:tavLst>
                                    </p:anim>
                                    <p:animEffect transition="in" filter="fade">
                                      <p:cBhvr>
                                        <p:cTn id="54" dur="1000"/>
                                        <p:tgtEl>
                                          <p:spTgt spid="11273"/>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1276"/>
                                        </p:tgtEl>
                                        <p:attrNameLst>
                                          <p:attrName>style.visibility</p:attrName>
                                        </p:attrNameLst>
                                      </p:cBhvr>
                                      <p:to>
                                        <p:strVal val="visible"/>
                                      </p:to>
                                    </p:set>
                                    <p:animEffect transition="in" filter="dissolve">
                                      <p:cBhvr>
                                        <p:cTn id="59" dur="500"/>
                                        <p:tgtEl>
                                          <p:spTgt spid="11276"/>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11279"/>
                                        </p:tgtEl>
                                        <p:attrNameLst>
                                          <p:attrName>style.visibility</p:attrName>
                                        </p:attrNameLst>
                                      </p:cBhvr>
                                      <p:to>
                                        <p:strVal val="visible"/>
                                      </p:to>
                                    </p:set>
                                    <p:animEffect transition="in" filter="slide(fromBottom)">
                                      <p:cBhvr>
                                        <p:cTn id="64" dur="500"/>
                                        <p:tgtEl>
                                          <p:spTgt spid="11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69" grpId="0"/>
      <p:bldP spid="11270" grpId="0" animBg="1"/>
      <p:bldP spid="11271" grpId="0" autoUpdateAnimBg="0"/>
      <p:bldP spid="11272" grpId="0" autoUpdateAnimBg="0"/>
      <p:bldP spid="11273" grpId="0" autoUpdateAnimBg="0"/>
      <p:bldP spid="11274" grpId="0" animBg="1"/>
      <p:bldP spid="11275" grpId="0" animBg="1"/>
      <p:bldP spid="11276" grpId="0" animBg="1"/>
      <p:bldP spid="11277" grpId="0" autoUpdateAnimBg="0"/>
      <p:bldP spid="11278" grpId="0" autoUpdateAnimBg="0"/>
      <p:bldP spid="11279"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 val="2018102509255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8"/>
</p:tagLst>
</file>

<file path=ppt/tags/tag11.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9"/>
</p:tagLst>
</file>

<file path=ppt/tags/tag12.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50"/>
</p:tagLst>
</file>

<file path=ppt/tags/tag13.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51"/>
</p:tagLst>
</file>

<file path=ppt/tags/tag14.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文本框 15"/>
</p:tagLst>
</file>

<file path=ppt/tags/tag15.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文本框 54"/>
</p:tagLst>
</file>

<file path=ppt/tags/tag16.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文本框 55"/>
</p:tagLst>
</file>

<file path=ppt/tags/tag17.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文本框 56"/>
</p:tagLst>
</file>

<file path=ppt/tags/tag18.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文本框 57"/>
</p:tagLst>
</file>

<file path=ppt/tags/tag19.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文本框 58"/>
</p:tagLst>
</file>

<file path=ppt/tags/tag2.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39"/>
</p:tagLst>
</file>

<file path=ppt/tags/tag3.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36"/>
</p:tagLst>
</file>

<file path=ppt/tags/tag4.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1"/>
</p:tagLst>
</file>

<file path=ppt/tags/tag5.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3"/>
</p:tagLst>
</file>

<file path=ppt/tags/tag6.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4"/>
</p:tagLst>
</file>

<file path=ppt/tags/tag7.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5"/>
</p:tagLst>
</file>

<file path=ppt/tags/tag8.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6"/>
</p:tagLst>
</file>

<file path=ppt/tags/tag9.xml><?xml version="1.0" encoding="utf-8"?>
<p:tagLst xmlns:a="http://schemas.openxmlformats.org/drawingml/2006/main" xmlns:r="http://schemas.openxmlformats.org/officeDocument/2006/relationships" xmlns:p="http://schemas.openxmlformats.org/presentationml/2006/main">
  <p:tag name="MH" val="20181025092557"/>
  <p:tag name="MH_LIBRARY" val="GRAPHIC"/>
  <p:tag name="MH_ORDER" val="Freeform 4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TotalTime>
  <Words>2402</Words>
  <Application>Microsoft Office PowerPoint</Application>
  <PresentationFormat>全屏显示(4:3)</PresentationFormat>
  <Paragraphs>207</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梳理结构</vt:lpstr>
      <vt:lpstr>重点研析</vt:lpstr>
      <vt:lpstr>PowerPoint 演示文稿</vt:lpstr>
      <vt:lpstr>PowerPoint 演示文稿</vt:lpstr>
      <vt:lpstr>PowerPoint 演示文稿</vt:lpstr>
      <vt:lpstr>PowerPoint 演示文稿</vt:lpstr>
      <vt:lpstr>6.被遗弃后，女主人公的态度是？</vt:lpstr>
      <vt:lpstr>PowerPoint 演示文稿</vt:lpstr>
      <vt:lpstr>小结</vt:lpstr>
      <vt:lpstr>PowerPoint 演示文稿</vt:lpstr>
      <vt:lpstr>自主学习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dc:creator>
  <cp:lastModifiedBy>AutoBVT</cp:lastModifiedBy>
  <cp:revision>46</cp:revision>
  <dcterms:created xsi:type="dcterms:W3CDTF">2016-09-13T07:51:00Z</dcterms:created>
  <dcterms:modified xsi:type="dcterms:W3CDTF">2020-05-15T05:25:09Z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